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handoutMasterIdLst>
    <p:handoutMasterId r:id="rId1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88163" cy="10017125"/>
  <p:embeddedFontLst>
    <p:embeddedFont>
      <p:font typeface="Calibri" panose="020F0502020204030204" pitchFamily="34" charset="0"/>
      <p:regular r:id="rId20"/>
      <p:bold r:id="rId21"/>
      <p:italic r:id="rId22"/>
      <p:boldItalic r:id="rId23"/>
    </p:embeddedFont>
    <p:embeddedFont>
      <p:font typeface="Montserrat" panose="020B0604020202020204" charset="-18"/>
      <p:regular r:id="rId24"/>
    </p:embeddedFont>
    <p:embeddedFont>
      <p:font typeface="Open Sans Bold" panose="020B0604020202020204" charset="0"/>
      <p:regular r:id="rId25"/>
    </p:embeddedFont>
    <p:embeddedFont>
      <p:font typeface="Open Sans" panose="020B0604020202020204" charset="0"/>
      <p:regular r:id="rId26"/>
    </p:embeddedFont>
    <p:embeddedFont>
      <p:font typeface="Montserrat Medium" panose="020B0604020202020204" charset="-18"/>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9" d="100"/>
          <a:sy n="59" d="100"/>
        </p:scale>
        <p:origin x="-418"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84871" cy="500856"/>
          </a:xfrm>
          <a:prstGeom prst="rect">
            <a:avLst/>
          </a:prstGeom>
        </p:spPr>
        <p:txBody>
          <a:bodyPr vert="horz" lIns="96597" tIns="48299" rIns="96597" bIns="48299" rtlCol="0"/>
          <a:lstStyle>
            <a:lvl1pPr algn="l">
              <a:defRPr sz="1300"/>
            </a:lvl1pPr>
          </a:lstStyle>
          <a:p>
            <a:endParaRPr lang="pl-PL"/>
          </a:p>
        </p:txBody>
      </p:sp>
      <p:sp>
        <p:nvSpPr>
          <p:cNvPr id="3" name="Symbol zastępczy daty 2"/>
          <p:cNvSpPr>
            <a:spLocks noGrp="1"/>
          </p:cNvSpPr>
          <p:nvPr>
            <p:ph type="dt" sz="quarter" idx="1"/>
          </p:nvPr>
        </p:nvSpPr>
        <p:spPr>
          <a:xfrm>
            <a:off x="3901698" y="0"/>
            <a:ext cx="2984871" cy="500856"/>
          </a:xfrm>
          <a:prstGeom prst="rect">
            <a:avLst/>
          </a:prstGeom>
        </p:spPr>
        <p:txBody>
          <a:bodyPr vert="horz" lIns="96597" tIns="48299" rIns="96597" bIns="48299" rtlCol="0"/>
          <a:lstStyle>
            <a:lvl1pPr algn="r">
              <a:defRPr sz="1300"/>
            </a:lvl1pPr>
          </a:lstStyle>
          <a:p>
            <a:fld id="{F81EC38A-A8BA-4861-8C56-3CD5F33BE8F9}" type="datetimeFigureOut">
              <a:rPr lang="pl-PL" smtClean="0"/>
              <a:t>14.01.2025</a:t>
            </a:fld>
            <a:endParaRPr lang="pl-PL"/>
          </a:p>
        </p:txBody>
      </p:sp>
      <p:sp>
        <p:nvSpPr>
          <p:cNvPr id="4" name="Symbol zastępczy stopki 3"/>
          <p:cNvSpPr>
            <a:spLocks noGrp="1"/>
          </p:cNvSpPr>
          <p:nvPr>
            <p:ph type="ftr" sz="quarter" idx="2"/>
          </p:nvPr>
        </p:nvSpPr>
        <p:spPr>
          <a:xfrm>
            <a:off x="0" y="9514530"/>
            <a:ext cx="2984871" cy="500856"/>
          </a:xfrm>
          <a:prstGeom prst="rect">
            <a:avLst/>
          </a:prstGeom>
        </p:spPr>
        <p:txBody>
          <a:bodyPr vert="horz" lIns="96597" tIns="48299" rIns="96597" bIns="48299" rtlCol="0" anchor="b"/>
          <a:lstStyle>
            <a:lvl1pPr algn="l">
              <a:defRPr sz="1300"/>
            </a:lvl1pPr>
          </a:lstStyle>
          <a:p>
            <a:endParaRPr lang="pl-PL"/>
          </a:p>
        </p:txBody>
      </p:sp>
      <p:sp>
        <p:nvSpPr>
          <p:cNvPr id="5" name="Symbol zastępczy numeru slajdu 4"/>
          <p:cNvSpPr>
            <a:spLocks noGrp="1"/>
          </p:cNvSpPr>
          <p:nvPr>
            <p:ph type="sldNum" sz="quarter" idx="3"/>
          </p:nvPr>
        </p:nvSpPr>
        <p:spPr>
          <a:xfrm>
            <a:off x="3901698" y="9514530"/>
            <a:ext cx="2984871" cy="500856"/>
          </a:xfrm>
          <a:prstGeom prst="rect">
            <a:avLst/>
          </a:prstGeom>
        </p:spPr>
        <p:txBody>
          <a:bodyPr vert="horz" lIns="96597" tIns="48299" rIns="96597" bIns="48299" rtlCol="0" anchor="b"/>
          <a:lstStyle>
            <a:lvl1pPr algn="r">
              <a:defRPr sz="1300"/>
            </a:lvl1pPr>
          </a:lstStyle>
          <a:p>
            <a:fld id="{2FB5B6CC-BA6C-4768-A0A8-3E0855F68977}" type="slidenum">
              <a:rPr lang="pl-PL" smtClean="0"/>
              <a:t>‹#›</a:t>
            </a:fld>
            <a:endParaRPr lang="pl-PL"/>
          </a:p>
        </p:txBody>
      </p:sp>
    </p:spTree>
    <p:extLst>
      <p:ext uri="{BB962C8B-B14F-4D97-AF65-F5344CB8AC3E}">
        <p14:creationId xmlns:p14="http://schemas.microsoft.com/office/powerpoint/2010/main" val="757708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84871" cy="500856"/>
          </a:xfrm>
          <a:prstGeom prst="rect">
            <a:avLst/>
          </a:prstGeom>
        </p:spPr>
        <p:txBody>
          <a:bodyPr vert="horz" lIns="96597" tIns="48299" rIns="96597" bIns="48299" rtlCol="0"/>
          <a:lstStyle>
            <a:lvl1pPr algn="l">
              <a:defRPr sz="1300"/>
            </a:lvl1pPr>
          </a:lstStyle>
          <a:p>
            <a:endParaRPr lang="pl-PL"/>
          </a:p>
        </p:txBody>
      </p:sp>
      <p:sp>
        <p:nvSpPr>
          <p:cNvPr id="3" name="Symbol zastępczy daty 2"/>
          <p:cNvSpPr>
            <a:spLocks noGrp="1"/>
          </p:cNvSpPr>
          <p:nvPr>
            <p:ph type="dt" idx="1"/>
          </p:nvPr>
        </p:nvSpPr>
        <p:spPr>
          <a:xfrm>
            <a:off x="3901698" y="0"/>
            <a:ext cx="2984871" cy="500856"/>
          </a:xfrm>
          <a:prstGeom prst="rect">
            <a:avLst/>
          </a:prstGeom>
        </p:spPr>
        <p:txBody>
          <a:bodyPr vert="horz" lIns="96597" tIns="48299" rIns="96597" bIns="48299" rtlCol="0"/>
          <a:lstStyle>
            <a:lvl1pPr algn="r">
              <a:defRPr sz="1300"/>
            </a:lvl1pPr>
          </a:lstStyle>
          <a:p>
            <a:fld id="{C2270FA9-EA26-41C3-83DE-43D5D33BD3A8}" type="datetimeFigureOut">
              <a:rPr lang="pl-PL" smtClean="0"/>
              <a:t>14.01.2025</a:t>
            </a:fld>
            <a:endParaRPr lang="pl-PL"/>
          </a:p>
        </p:txBody>
      </p:sp>
      <p:sp>
        <p:nvSpPr>
          <p:cNvPr id="4" name="Symbol zastępczy obrazu slajdu 3"/>
          <p:cNvSpPr>
            <a:spLocks noGrp="1" noRot="1" noChangeAspect="1"/>
          </p:cNvSpPr>
          <p:nvPr>
            <p:ph type="sldImg" idx="2"/>
          </p:nvPr>
        </p:nvSpPr>
        <p:spPr>
          <a:xfrm>
            <a:off x="106363" y="750888"/>
            <a:ext cx="6675437" cy="3756025"/>
          </a:xfrm>
          <a:prstGeom prst="rect">
            <a:avLst/>
          </a:prstGeom>
          <a:noFill/>
          <a:ln w="12700">
            <a:solidFill>
              <a:prstClr val="black"/>
            </a:solidFill>
          </a:ln>
        </p:spPr>
        <p:txBody>
          <a:bodyPr vert="horz" lIns="96597" tIns="48299" rIns="96597" bIns="48299" rtlCol="0" anchor="ctr"/>
          <a:lstStyle/>
          <a:p>
            <a:endParaRPr lang="pl-PL"/>
          </a:p>
        </p:txBody>
      </p:sp>
      <p:sp>
        <p:nvSpPr>
          <p:cNvPr id="5" name="Symbol zastępczy notatek 4"/>
          <p:cNvSpPr>
            <a:spLocks noGrp="1"/>
          </p:cNvSpPr>
          <p:nvPr>
            <p:ph type="body" sz="quarter" idx="3"/>
          </p:nvPr>
        </p:nvSpPr>
        <p:spPr>
          <a:xfrm>
            <a:off x="688817" y="4758135"/>
            <a:ext cx="5510530" cy="4507706"/>
          </a:xfrm>
          <a:prstGeom prst="rect">
            <a:avLst/>
          </a:prstGeom>
        </p:spPr>
        <p:txBody>
          <a:bodyPr vert="horz" lIns="96597" tIns="48299" rIns="96597" bIns="48299"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514530"/>
            <a:ext cx="2984871" cy="500856"/>
          </a:xfrm>
          <a:prstGeom prst="rect">
            <a:avLst/>
          </a:prstGeom>
        </p:spPr>
        <p:txBody>
          <a:bodyPr vert="horz" lIns="96597" tIns="48299" rIns="96597" bIns="48299" rtlCol="0" anchor="b"/>
          <a:lstStyle>
            <a:lvl1pPr algn="l">
              <a:defRPr sz="1300"/>
            </a:lvl1pPr>
          </a:lstStyle>
          <a:p>
            <a:endParaRPr lang="pl-PL"/>
          </a:p>
        </p:txBody>
      </p:sp>
      <p:sp>
        <p:nvSpPr>
          <p:cNvPr id="7" name="Symbol zastępczy numeru slajdu 6"/>
          <p:cNvSpPr>
            <a:spLocks noGrp="1"/>
          </p:cNvSpPr>
          <p:nvPr>
            <p:ph type="sldNum" sz="quarter" idx="5"/>
          </p:nvPr>
        </p:nvSpPr>
        <p:spPr>
          <a:xfrm>
            <a:off x="3901698" y="9514530"/>
            <a:ext cx="2984871" cy="500856"/>
          </a:xfrm>
          <a:prstGeom prst="rect">
            <a:avLst/>
          </a:prstGeom>
        </p:spPr>
        <p:txBody>
          <a:bodyPr vert="horz" lIns="96597" tIns="48299" rIns="96597" bIns="48299" rtlCol="0" anchor="b"/>
          <a:lstStyle>
            <a:lvl1pPr algn="r">
              <a:defRPr sz="1300"/>
            </a:lvl1pPr>
          </a:lstStyle>
          <a:p>
            <a:fld id="{990DB52F-A2A5-4BAF-8EDD-61FD565289E6}" type="slidenum">
              <a:rPr lang="pl-PL" smtClean="0"/>
              <a:t>‹#›</a:t>
            </a:fld>
            <a:endParaRPr lang="pl-PL"/>
          </a:p>
        </p:txBody>
      </p:sp>
    </p:spTree>
    <p:extLst>
      <p:ext uri="{BB962C8B-B14F-4D97-AF65-F5344CB8AC3E}">
        <p14:creationId xmlns:p14="http://schemas.microsoft.com/office/powerpoint/2010/main" val="270629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0429" r="-70429"/>
            </a:stretch>
          </a:blipFill>
        </p:spPr>
      </p:sp>
      <p:sp>
        <p:nvSpPr>
          <p:cNvPr id="3" name="Freeform 3"/>
          <p:cNvSpPr/>
          <p:nvPr/>
        </p:nvSpPr>
        <p:spPr>
          <a:xfrm>
            <a:off x="-1214591" y="-653351"/>
            <a:ext cx="3335222" cy="3026714"/>
          </a:xfrm>
          <a:custGeom>
            <a:avLst/>
            <a:gdLst/>
            <a:ahLst/>
            <a:cxnLst/>
            <a:rect l="l" t="t" r="r" b="b"/>
            <a:pathLst>
              <a:path w="3335222" h="3026714">
                <a:moveTo>
                  <a:pt x="0" y="0"/>
                </a:moveTo>
                <a:lnTo>
                  <a:pt x="3335222" y="0"/>
                </a:lnTo>
                <a:lnTo>
                  <a:pt x="3335222" y="3026714"/>
                </a:lnTo>
                <a:lnTo>
                  <a:pt x="0" y="3026714"/>
                </a:lnTo>
                <a:lnTo>
                  <a:pt x="0" y="0"/>
                </a:lnTo>
                <a:close/>
              </a:path>
            </a:pathLst>
          </a:custGeom>
          <a:blipFill>
            <a:blip r:embed="rId3"/>
            <a:stretch>
              <a:fillRect/>
            </a:stretch>
          </a:blipFill>
        </p:spPr>
      </p:sp>
      <p:sp>
        <p:nvSpPr>
          <p:cNvPr id="4" name="Freeform 4"/>
          <p:cNvSpPr/>
          <p:nvPr/>
        </p:nvSpPr>
        <p:spPr>
          <a:xfrm>
            <a:off x="2777434" y="-1093686"/>
            <a:ext cx="2669512" cy="2469299"/>
          </a:xfrm>
          <a:custGeom>
            <a:avLst/>
            <a:gdLst/>
            <a:ahLst/>
            <a:cxnLst/>
            <a:rect l="l" t="t" r="r" b="b"/>
            <a:pathLst>
              <a:path w="2669512" h="2469299">
                <a:moveTo>
                  <a:pt x="0" y="0"/>
                </a:moveTo>
                <a:lnTo>
                  <a:pt x="2669513" y="0"/>
                </a:lnTo>
                <a:lnTo>
                  <a:pt x="2669513" y="2469299"/>
                </a:lnTo>
                <a:lnTo>
                  <a:pt x="0" y="2469299"/>
                </a:lnTo>
                <a:lnTo>
                  <a:pt x="0" y="0"/>
                </a:lnTo>
                <a:close/>
              </a:path>
            </a:pathLst>
          </a:custGeom>
          <a:blipFill>
            <a:blip r:embed="rId4"/>
            <a:stretch>
              <a:fillRect/>
            </a:stretch>
          </a:blipFill>
        </p:spPr>
      </p:sp>
      <p:sp>
        <p:nvSpPr>
          <p:cNvPr id="5" name="Freeform 5"/>
          <p:cNvSpPr/>
          <p:nvPr/>
        </p:nvSpPr>
        <p:spPr>
          <a:xfrm>
            <a:off x="16323134" y="8156869"/>
            <a:ext cx="2436684" cy="2692468"/>
          </a:xfrm>
          <a:custGeom>
            <a:avLst/>
            <a:gdLst/>
            <a:ahLst/>
            <a:cxnLst/>
            <a:rect l="l" t="t" r="r" b="b"/>
            <a:pathLst>
              <a:path w="2436684" h="2692468">
                <a:moveTo>
                  <a:pt x="0" y="0"/>
                </a:moveTo>
                <a:lnTo>
                  <a:pt x="2436684" y="0"/>
                </a:lnTo>
                <a:lnTo>
                  <a:pt x="2436684" y="2692469"/>
                </a:lnTo>
                <a:lnTo>
                  <a:pt x="0" y="2692469"/>
                </a:lnTo>
                <a:lnTo>
                  <a:pt x="0" y="0"/>
                </a:lnTo>
                <a:close/>
              </a:path>
            </a:pathLst>
          </a:custGeom>
          <a:blipFill>
            <a:blip r:embed="rId5"/>
            <a:stretch>
              <a:fillRect/>
            </a:stretch>
          </a:blipFill>
        </p:spPr>
      </p:sp>
      <p:sp>
        <p:nvSpPr>
          <p:cNvPr id="6" name="Freeform 6"/>
          <p:cNvSpPr/>
          <p:nvPr/>
        </p:nvSpPr>
        <p:spPr>
          <a:xfrm rot="2523674">
            <a:off x="8574628" y="8547243"/>
            <a:ext cx="3966278" cy="3822501"/>
          </a:xfrm>
          <a:custGeom>
            <a:avLst/>
            <a:gdLst/>
            <a:ahLst/>
            <a:cxnLst/>
            <a:rect l="l" t="t" r="r" b="b"/>
            <a:pathLst>
              <a:path w="3966278" h="3822501">
                <a:moveTo>
                  <a:pt x="0" y="0"/>
                </a:moveTo>
                <a:lnTo>
                  <a:pt x="3966278" y="0"/>
                </a:lnTo>
                <a:lnTo>
                  <a:pt x="3966278" y="3822501"/>
                </a:lnTo>
                <a:lnTo>
                  <a:pt x="0" y="3822501"/>
                </a:lnTo>
                <a:lnTo>
                  <a:pt x="0" y="0"/>
                </a:lnTo>
                <a:close/>
              </a:path>
            </a:pathLst>
          </a:custGeom>
          <a:blipFill>
            <a:blip r:embed="rId6"/>
            <a:stretch>
              <a:fillRect/>
            </a:stretch>
          </a:blipFill>
        </p:spPr>
      </p:sp>
      <p:sp>
        <p:nvSpPr>
          <p:cNvPr id="7" name="Freeform 7"/>
          <p:cNvSpPr/>
          <p:nvPr/>
        </p:nvSpPr>
        <p:spPr>
          <a:xfrm>
            <a:off x="13748651" y="8858795"/>
            <a:ext cx="2268425" cy="1990543"/>
          </a:xfrm>
          <a:custGeom>
            <a:avLst/>
            <a:gdLst/>
            <a:ahLst/>
            <a:cxnLst/>
            <a:rect l="l" t="t" r="r" b="b"/>
            <a:pathLst>
              <a:path w="2268425" h="1990543">
                <a:moveTo>
                  <a:pt x="0" y="0"/>
                </a:moveTo>
                <a:lnTo>
                  <a:pt x="2268425" y="0"/>
                </a:lnTo>
                <a:lnTo>
                  <a:pt x="2268425" y="1990543"/>
                </a:lnTo>
                <a:lnTo>
                  <a:pt x="0" y="1990543"/>
                </a:lnTo>
                <a:lnTo>
                  <a:pt x="0" y="0"/>
                </a:lnTo>
                <a:close/>
              </a:path>
            </a:pathLst>
          </a:custGeom>
          <a:blipFill>
            <a:blip r:embed="rId7"/>
            <a:stretch>
              <a:fillRect/>
            </a:stretch>
          </a:blipFill>
        </p:spPr>
      </p:sp>
      <p:sp>
        <p:nvSpPr>
          <p:cNvPr id="8" name="Freeform 8"/>
          <p:cNvSpPr/>
          <p:nvPr/>
        </p:nvSpPr>
        <p:spPr>
          <a:xfrm rot="-2829396">
            <a:off x="16595204" y="61939"/>
            <a:ext cx="3367561" cy="3245487"/>
          </a:xfrm>
          <a:custGeom>
            <a:avLst/>
            <a:gdLst/>
            <a:ahLst/>
            <a:cxnLst/>
            <a:rect l="l" t="t" r="r" b="b"/>
            <a:pathLst>
              <a:path w="3367561" h="3245487">
                <a:moveTo>
                  <a:pt x="0" y="0"/>
                </a:moveTo>
                <a:lnTo>
                  <a:pt x="3367561" y="0"/>
                </a:lnTo>
                <a:lnTo>
                  <a:pt x="3367561" y="3245487"/>
                </a:lnTo>
                <a:lnTo>
                  <a:pt x="0" y="3245487"/>
                </a:lnTo>
                <a:lnTo>
                  <a:pt x="0" y="0"/>
                </a:lnTo>
                <a:close/>
              </a:path>
            </a:pathLst>
          </a:custGeom>
          <a:blipFill>
            <a:blip r:embed="rId6"/>
            <a:stretch>
              <a:fillRect/>
            </a:stretch>
          </a:blipFill>
        </p:spPr>
      </p:sp>
      <p:sp>
        <p:nvSpPr>
          <p:cNvPr id="9" name="Freeform 9"/>
          <p:cNvSpPr/>
          <p:nvPr/>
        </p:nvSpPr>
        <p:spPr>
          <a:xfrm>
            <a:off x="-1214591" y="3572091"/>
            <a:ext cx="2429181" cy="4015176"/>
          </a:xfrm>
          <a:custGeom>
            <a:avLst/>
            <a:gdLst/>
            <a:ahLst/>
            <a:cxnLst/>
            <a:rect l="l" t="t" r="r" b="b"/>
            <a:pathLst>
              <a:path w="2429181" h="4015176">
                <a:moveTo>
                  <a:pt x="0" y="0"/>
                </a:moveTo>
                <a:lnTo>
                  <a:pt x="2429182" y="0"/>
                </a:lnTo>
                <a:lnTo>
                  <a:pt x="2429182" y="4015176"/>
                </a:lnTo>
                <a:lnTo>
                  <a:pt x="0" y="4015176"/>
                </a:lnTo>
                <a:lnTo>
                  <a:pt x="0" y="0"/>
                </a:lnTo>
                <a:close/>
              </a:path>
            </a:pathLst>
          </a:custGeom>
          <a:blipFill>
            <a:blip r:embed="rId8"/>
            <a:stretch>
              <a:fillRect/>
            </a:stretch>
          </a:blipFill>
        </p:spPr>
      </p:sp>
      <p:sp>
        <p:nvSpPr>
          <p:cNvPr id="10" name="Freeform 10"/>
          <p:cNvSpPr/>
          <p:nvPr/>
        </p:nvSpPr>
        <p:spPr>
          <a:xfrm>
            <a:off x="16736567" y="4592514"/>
            <a:ext cx="3102866" cy="3118458"/>
          </a:xfrm>
          <a:custGeom>
            <a:avLst/>
            <a:gdLst/>
            <a:ahLst/>
            <a:cxnLst/>
            <a:rect l="l" t="t" r="r" b="b"/>
            <a:pathLst>
              <a:path w="3102866" h="3118458">
                <a:moveTo>
                  <a:pt x="0" y="0"/>
                </a:moveTo>
                <a:lnTo>
                  <a:pt x="3102866" y="0"/>
                </a:lnTo>
                <a:lnTo>
                  <a:pt x="3102866" y="3118458"/>
                </a:lnTo>
                <a:lnTo>
                  <a:pt x="0" y="3118458"/>
                </a:lnTo>
                <a:lnTo>
                  <a:pt x="0" y="0"/>
                </a:lnTo>
                <a:close/>
              </a:path>
            </a:pathLst>
          </a:custGeom>
          <a:blipFill>
            <a:blip r:embed="rId9"/>
            <a:stretch>
              <a:fillRect/>
            </a:stretch>
          </a:blipFill>
        </p:spPr>
      </p:sp>
      <p:sp>
        <p:nvSpPr>
          <p:cNvPr id="11" name="Freeform 11"/>
          <p:cNvSpPr/>
          <p:nvPr/>
        </p:nvSpPr>
        <p:spPr>
          <a:xfrm rot="-10726236">
            <a:off x="13288786" y="-648443"/>
            <a:ext cx="4156830" cy="1979691"/>
          </a:xfrm>
          <a:custGeom>
            <a:avLst/>
            <a:gdLst/>
            <a:ahLst/>
            <a:cxnLst/>
            <a:rect l="l" t="t" r="r" b="b"/>
            <a:pathLst>
              <a:path w="4156830" h="1979691">
                <a:moveTo>
                  <a:pt x="0" y="0"/>
                </a:moveTo>
                <a:lnTo>
                  <a:pt x="4156830" y="0"/>
                </a:lnTo>
                <a:lnTo>
                  <a:pt x="4156830" y="1979691"/>
                </a:lnTo>
                <a:lnTo>
                  <a:pt x="0" y="1979691"/>
                </a:lnTo>
                <a:lnTo>
                  <a:pt x="0" y="0"/>
                </a:lnTo>
                <a:close/>
              </a:path>
            </a:pathLst>
          </a:custGeom>
          <a:blipFill>
            <a:blip r:embed="rId10"/>
            <a:stretch>
              <a:fillRect/>
            </a:stretch>
          </a:blipFill>
        </p:spPr>
      </p:sp>
      <p:sp>
        <p:nvSpPr>
          <p:cNvPr id="12" name="Freeform 12"/>
          <p:cNvSpPr/>
          <p:nvPr/>
        </p:nvSpPr>
        <p:spPr>
          <a:xfrm>
            <a:off x="10789271" y="-1202197"/>
            <a:ext cx="2478756" cy="2404393"/>
          </a:xfrm>
          <a:custGeom>
            <a:avLst/>
            <a:gdLst/>
            <a:ahLst/>
            <a:cxnLst/>
            <a:rect l="l" t="t" r="r" b="b"/>
            <a:pathLst>
              <a:path w="2478756" h="2404393">
                <a:moveTo>
                  <a:pt x="0" y="0"/>
                </a:moveTo>
                <a:lnTo>
                  <a:pt x="2478756" y="0"/>
                </a:lnTo>
                <a:lnTo>
                  <a:pt x="2478756" y="2404394"/>
                </a:lnTo>
                <a:lnTo>
                  <a:pt x="0" y="2404394"/>
                </a:lnTo>
                <a:lnTo>
                  <a:pt x="0" y="0"/>
                </a:lnTo>
                <a:close/>
              </a:path>
            </a:pathLst>
          </a:custGeom>
          <a:blipFill>
            <a:blip r:embed="rId11"/>
            <a:stretch>
              <a:fillRect/>
            </a:stretch>
          </a:blipFill>
        </p:spPr>
      </p:sp>
      <p:sp>
        <p:nvSpPr>
          <p:cNvPr id="13" name="Freeform 13"/>
          <p:cNvSpPr/>
          <p:nvPr/>
        </p:nvSpPr>
        <p:spPr>
          <a:xfrm>
            <a:off x="-778935" y="8261739"/>
            <a:ext cx="3287385" cy="3184654"/>
          </a:xfrm>
          <a:custGeom>
            <a:avLst/>
            <a:gdLst/>
            <a:ahLst/>
            <a:cxnLst/>
            <a:rect l="l" t="t" r="r" b="b"/>
            <a:pathLst>
              <a:path w="3287385" h="3184654">
                <a:moveTo>
                  <a:pt x="0" y="0"/>
                </a:moveTo>
                <a:lnTo>
                  <a:pt x="3287384" y="0"/>
                </a:lnTo>
                <a:lnTo>
                  <a:pt x="3287384" y="3184654"/>
                </a:lnTo>
                <a:lnTo>
                  <a:pt x="0" y="3184654"/>
                </a:lnTo>
                <a:lnTo>
                  <a:pt x="0" y="0"/>
                </a:lnTo>
                <a:close/>
              </a:path>
            </a:pathLst>
          </a:custGeom>
          <a:blipFill>
            <a:blip r:embed="rId12"/>
            <a:stretch>
              <a:fillRect/>
            </a:stretch>
          </a:blipFill>
        </p:spPr>
      </p:sp>
      <p:sp>
        <p:nvSpPr>
          <p:cNvPr id="14" name="Freeform 14"/>
          <p:cNvSpPr/>
          <p:nvPr/>
        </p:nvSpPr>
        <p:spPr>
          <a:xfrm>
            <a:off x="3083439" y="9151851"/>
            <a:ext cx="4283445" cy="2039991"/>
          </a:xfrm>
          <a:custGeom>
            <a:avLst/>
            <a:gdLst/>
            <a:ahLst/>
            <a:cxnLst/>
            <a:rect l="l" t="t" r="r" b="b"/>
            <a:pathLst>
              <a:path w="4283445" h="2039991">
                <a:moveTo>
                  <a:pt x="0" y="0"/>
                </a:moveTo>
                <a:lnTo>
                  <a:pt x="4283444" y="0"/>
                </a:lnTo>
                <a:lnTo>
                  <a:pt x="4283444" y="2039990"/>
                </a:lnTo>
                <a:lnTo>
                  <a:pt x="0" y="2039990"/>
                </a:lnTo>
                <a:lnTo>
                  <a:pt x="0" y="0"/>
                </a:lnTo>
                <a:close/>
              </a:path>
            </a:pathLst>
          </a:custGeom>
          <a:blipFill>
            <a:blip r:embed="rId10"/>
            <a:stretch>
              <a:fillRect/>
            </a:stretch>
          </a:blipFill>
        </p:spPr>
      </p:sp>
      <p:sp>
        <p:nvSpPr>
          <p:cNvPr id="15" name="Freeform 15"/>
          <p:cNvSpPr/>
          <p:nvPr/>
        </p:nvSpPr>
        <p:spPr>
          <a:xfrm rot="-8754662">
            <a:off x="5893358" y="-2053103"/>
            <a:ext cx="4176376" cy="3664770"/>
          </a:xfrm>
          <a:custGeom>
            <a:avLst/>
            <a:gdLst/>
            <a:ahLst/>
            <a:cxnLst/>
            <a:rect l="l" t="t" r="r" b="b"/>
            <a:pathLst>
              <a:path w="4176376" h="3664770">
                <a:moveTo>
                  <a:pt x="0" y="0"/>
                </a:moveTo>
                <a:lnTo>
                  <a:pt x="4176376" y="0"/>
                </a:lnTo>
                <a:lnTo>
                  <a:pt x="4176376" y="3664769"/>
                </a:lnTo>
                <a:lnTo>
                  <a:pt x="0" y="3664769"/>
                </a:lnTo>
                <a:lnTo>
                  <a:pt x="0" y="0"/>
                </a:lnTo>
                <a:close/>
              </a:path>
            </a:pathLst>
          </a:custGeom>
          <a:blipFill>
            <a:blip r:embed="rId7"/>
            <a:stretch>
              <a:fillRect/>
            </a:stretch>
          </a:blipFill>
        </p:spPr>
      </p:sp>
      <p:grpSp>
        <p:nvGrpSpPr>
          <p:cNvPr id="16" name="Group 16"/>
          <p:cNvGrpSpPr/>
          <p:nvPr/>
        </p:nvGrpSpPr>
        <p:grpSpPr>
          <a:xfrm>
            <a:off x="2632863" y="4598768"/>
            <a:ext cx="13022273" cy="1380354"/>
            <a:chOff x="0" y="0"/>
            <a:chExt cx="2990689" cy="317012"/>
          </a:xfrm>
        </p:grpSpPr>
        <p:sp>
          <p:nvSpPr>
            <p:cNvPr id="17" name="Freeform 17"/>
            <p:cNvSpPr/>
            <p:nvPr/>
          </p:nvSpPr>
          <p:spPr>
            <a:xfrm>
              <a:off x="0" y="0"/>
              <a:ext cx="2990689" cy="317012"/>
            </a:xfrm>
            <a:custGeom>
              <a:avLst/>
              <a:gdLst/>
              <a:ahLst/>
              <a:cxnLst/>
              <a:rect l="l" t="t" r="r" b="b"/>
              <a:pathLst>
                <a:path w="2990689" h="317012">
                  <a:moveTo>
                    <a:pt x="8918" y="0"/>
                  </a:moveTo>
                  <a:lnTo>
                    <a:pt x="2981772" y="0"/>
                  </a:lnTo>
                  <a:cubicBezTo>
                    <a:pt x="2986697" y="0"/>
                    <a:pt x="2990689" y="3993"/>
                    <a:pt x="2990689" y="8918"/>
                  </a:cubicBezTo>
                  <a:lnTo>
                    <a:pt x="2990689" y="308094"/>
                  </a:lnTo>
                  <a:cubicBezTo>
                    <a:pt x="2990689" y="313019"/>
                    <a:pt x="2986697" y="317012"/>
                    <a:pt x="2981772" y="317012"/>
                  </a:cubicBezTo>
                  <a:lnTo>
                    <a:pt x="8918" y="317012"/>
                  </a:lnTo>
                  <a:cubicBezTo>
                    <a:pt x="3993" y="317012"/>
                    <a:pt x="0" y="313019"/>
                    <a:pt x="0" y="308094"/>
                  </a:cubicBezTo>
                  <a:lnTo>
                    <a:pt x="0" y="8918"/>
                  </a:lnTo>
                  <a:cubicBezTo>
                    <a:pt x="0" y="3993"/>
                    <a:pt x="3993" y="0"/>
                    <a:pt x="8918" y="0"/>
                  </a:cubicBezTo>
                  <a:close/>
                </a:path>
              </a:pathLst>
            </a:custGeom>
            <a:solidFill>
              <a:srgbClr val="FFE4B4"/>
            </a:solidFill>
          </p:spPr>
        </p:sp>
        <p:sp>
          <p:nvSpPr>
            <p:cNvPr id="18" name="TextBox 18"/>
            <p:cNvSpPr txBox="1"/>
            <p:nvPr/>
          </p:nvSpPr>
          <p:spPr>
            <a:xfrm>
              <a:off x="0" y="-9525"/>
              <a:ext cx="2990689" cy="326537"/>
            </a:xfrm>
            <a:prstGeom prst="rect">
              <a:avLst/>
            </a:prstGeom>
          </p:spPr>
          <p:txBody>
            <a:bodyPr lIns="50800" tIns="50800" rIns="50800" bIns="50800" rtlCol="0" anchor="ctr"/>
            <a:lstStyle/>
            <a:p>
              <a:pPr algn="ctr">
                <a:lnSpc>
                  <a:spcPts val="979"/>
                </a:lnSpc>
                <a:spcBef>
                  <a:spcPct val="0"/>
                </a:spcBef>
              </a:pPr>
              <a:endParaRPr/>
            </a:p>
          </p:txBody>
        </p:sp>
      </p:grpSp>
      <p:sp>
        <p:nvSpPr>
          <p:cNvPr id="19" name="TextBox 19"/>
          <p:cNvSpPr txBox="1"/>
          <p:nvPr/>
        </p:nvSpPr>
        <p:spPr>
          <a:xfrm>
            <a:off x="3122129" y="2733441"/>
            <a:ext cx="13201005" cy="3686613"/>
          </a:xfrm>
          <a:prstGeom prst="rect">
            <a:avLst/>
          </a:prstGeom>
        </p:spPr>
        <p:txBody>
          <a:bodyPr lIns="0" tIns="0" rIns="0" bIns="0" rtlCol="0" anchor="t">
            <a:spAutoFit/>
          </a:bodyPr>
          <a:lstStyle/>
          <a:p>
            <a:pPr marL="0" lvl="0" indent="0" algn="ctr">
              <a:lnSpc>
                <a:spcPts val="9783"/>
              </a:lnSpc>
              <a:spcBef>
                <a:spcPct val="0"/>
              </a:spcBef>
            </a:pPr>
            <a:r>
              <a:rPr lang="en-US" sz="4800" dirty="0">
                <a:solidFill>
                  <a:srgbClr val="404040"/>
                </a:solidFill>
                <a:latin typeface="Hibernate"/>
                <a:ea typeface="Hibernate"/>
                <a:cs typeface="Hibernate"/>
                <a:sym typeface="Hibernate"/>
              </a:rPr>
              <a:t>JAK PRZECIWDZIAŁAĆ NEGATYWNYM KONSEKWENCJOM ZWIĄZANYM Z NADUŻYWANIEM MEDIÓW CYFROWYCH?</a:t>
            </a:r>
          </a:p>
        </p:txBody>
      </p:sp>
      <p:sp>
        <p:nvSpPr>
          <p:cNvPr id="20" name="TextBox 20"/>
          <p:cNvSpPr txBox="1"/>
          <p:nvPr/>
        </p:nvSpPr>
        <p:spPr>
          <a:xfrm>
            <a:off x="2632863" y="7131249"/>
            <a:ext cx="3867234" cy="1242731"/>
          </a:xfrm>
          <a:prstGeom prst="rect">
            <a:avLst/>
          </a:prstGeom>
        </p:spPr>
        <p:txBody>
          <a:bodyPr lIns="0" tIns="0" rIns="0" bIns="0" rtlCol="0" anchor="t">
            <a:spAutoFit/>
          </a:bodyPr>
          <a:lstStyle/>
          <a:p>
            <a:pPr algn="ctr">
              <a:lnSpc>
                <a:spcPts val="5026"/>
              </a:lnSpc>
            </a:pPr>
            <a:r>
              <a:rPr lang="en-US" sz="3590">
                <a:solidFill>
                  <a:srgbClr val="404040"/>
                </a:solidFill>
                <a:latin typeface="Open Sans"/>
                <a:ea typeface="Open Sans"/>
                <a:cs typeface="Open Sans"/>
                <a:sym typeface="Open Sans"/>
              </a:rPr>
              <a:t>Opracowała:</a:t>
            </a:r>
          </a:p>
          <a:p>
            <a:pPr algn="ctr">
              <a:lnSpc>
                <a:spcPts val="5026"/>
              </a:lnSpc>
            </a:pPr>
            <a:r>
              <a:rPr lang="en-US" sz="3590">
                <a:solidFill>
                  <a:srgbClr val="404040"/>
                </a:solidFill>
                <a:latin typeface="Open Sans"/>
                <a:ea typeface="Open Sans"/>
                <a:cs typeface="Open Sans"/>
                <a:sym typeface="Open Sans"/>
              </a:rPr>
              <a:t>Lila Olszewska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0429" r="-70429"/>
            </a:stretch>
          </a:blipFill>
        </p:spPr>
      </p:sp>
      <p:sp>
        <p:nvSpPr>
          <p:cNvPr id="3" name="Freeform 3"/>
          <p:cNvSpPr/>
          <p:nvPr/>
        </p:nvSpPr>
        <p:spPr>
          <a:xfrm>
            <a:off x="-1214591" y="-653351"/>
            <a:ext cx="3335222" cy="3026714"/>
          </a:xfrm>
          <a:custGeom>
            <a:avLst/>
            <a:gdLst/>
            <a:ahLst/>
            <a:cxnLst/>
            <a:rect l="l" t="t" r="r" b="b"/>
            <a:pathLst>
              <a:path w="3335222" h="3026714">
                <a:moveTo>
                  <a:pt x="0" y="0"/>
                </a:moveTo>
                <a:lnTo>
                  <a:pt x="3335222" y="0"/>
                </a:lnTo>
                <a:lnTo>
                  <a:pt x="3335222" y="3026714"/>
                </a:lnTo>
                <a:lnTo>
                  <a:pt x="0" y="3026714"/>
                </a:lnTo>
                <a:lnTo>
                  <a:pt x="0" y="0"/>
                </a:lnTo>
                <a:close/>
              </a:path>
            </a:pathLst>
          </a:custGeom>
          <a:blipFill>
            <a:blip r:embed="rId3"/>
            <a:stretch>
              <a:fillRect/>
            </a:stretch>
          </a:blipFill>
        </p:spPr>
      </p:sp>
      <p:sp>
        <p:nvSpPr>
          <p:cNvPr id="4" name="Freeform 4"/>
          <p:cNvSpPr/>
          <p:nvPr/>
        </p:nvSpPr>
        <p:spPr>
          <a:xfrm>
            <a:off x="2777434" y="-1093686"/>
            <a:ext cx="2669512" cy="2469299"/>
          </a:xfrm>
          <a:custGeom>
            <a:avLst/>
            <a:gdLst/>
            <a:ahLst/>
            <a:cxnLst/>
            <a:rect l="l" t="t" r="r" b="b"/>
            <a:pathLst>
              <a:path w="2669512" h="2469299">
                <a:moveTo>
                  <a:pt x="0" y="0"/>
                </a:moveTo>
                <a:lnTo>
                  <a:pt x="2669513" y="0"/>
                </a:lnTo>
                <a:lnTo>
                  <a:pt x="2669513" y="2469299"/>
                </a:lnTo>
                <a:lnTo>
                  <a:pt x="0" y="2469299"/>
                </a:lnTo>
                <a:lnTo>
                  <a:pt x="0" y="0"/>
                </a:lnTo>
                <a:close/>
              </a:path>
            </a:pathLst>
          </a:custGeom>
          <a:blipFill>
            <a:blip r:embed="rId4"/>
            <a:stretch>
              <a:fillRect/>
            </a:stretch>
          </a:blipFill>
        </p:spPr>
      </p:sp>
      <p:sp>
        <p:nvSpPr>
          <p:cNvPr id="5" name="Freeform 5"/>
          <p:cNvSpPr/>
          <p:nvPr/>
        </p:nvSpPr>
        <p:spPr>
          <a:xfrm>
            <a:off x="16323134" y="8156869"/>
            <a:ext cx="2436684" cy="2692468"/>
          </a:xfrm>
          <a:custGeom>
            <a:avLst/>
            <a:gdLst/>
            <a:ahLst/>
            <a:cxnLst/>
            <a:rect l="l" t="t" r="r" b="b"/>
            <a:pathLst>
              <a:path w="2436684" h="2692468">
                <a:moveTo>
                  <a:pt x="0" y="0"/>
                </a:moveTo>
                <a:lnTo>
                  <a:pt x="2436684" y="0"/>
                </a:lnTo>
                <a:lnTo>
                  <a:pt x="2436684" y="2692469"/>
                </a:lnTo>
                <a:lnTo>
                  <a:pt x="0" y="2692469"/>
                </a:lnTo>
                <a:lnTo>
                  <a:pt x="0" y="0"/>
                </a:lnTo>
                <a:close/>
              </a:path>
            </a:pathLst>
          </a:custGeom>
          <a:blipFill>
            <a:blip r:embed="rId5"/>
            <a:stretch>
              <a:fillRect/>
            </a:stretch>
          </a:blipFill>
        </p:spPr>
      </p:sp>
      <p:sp>
        <p:nvSpPr>
          <p:cNvPr id="6" name="Freeform 6"/>
          <p:cNvSpPr/>
          <p:nvPr/>
        </p:nvSpPr>
        <p:spPr>
          <a:xfrm rot="2523674">
            <a:off x="8574628" y="8547243"/>
            <a:ext cx="3966278" cy="3822501"/>
          </a:xfrm>
          <a:custGeom>
            <a:avLst/>
            <a:gdLst/>
            <a:ahLst/>
            <a:cxnLst/>
            <a:rect l="l" t="t" r="r" b="b"/>
            <a:pathLst>
              <a:path w="3966278" h="3822501">
                <a:moveTo>
                  <a:pt x="0" y="0"/>
                </a:moveTo>
                <a:lnTo>
                  <a:pt x="3966278" y="0"/>
                </a:lnTo>
                <a:lnTo>
                  <a:pt x="3966278" y="3822501"/>
                </a:lnTo>
                <a:lnTo>
                  <a:pt x="0" y="3822501"/>
                </a:lnTo>
                <a:lnTo>
                  <a:pt x="0" y="0"/>
                </a:lnTo>
                <a:close/>
              </a:path>
            </a:pathLst>
          </a:custGeom>
          <a:blipFill>
            <a:blip r:embed="rId6"/>
            <a:stretch>
              <a:fillRect/>
            </a:stretch>
          </a:blipFill>
        </p:spPr>
      </p:sp>
      <p:sp>
        <p:nvSpPr>
          <p:cNvPr id="7" name="Freeform 7"/>
          <p:cNvSpPr/>
          <p:nvPr/>
        </p:nvSpPr>
        <p:spPr>
          <a:xfrm>
            <a:off x="13748651" y="8858795"/>
            <a:ext cx="2268425" cy="1990543"/>
          </a:xfrm>
          <a:custGeom>
            <a:avLst/>
            <a:gdLst/>
            <a:ahLst/>
            <a:cxnLst/>
            <a:rect l="l" t="t" r="r" b="b"/>
            <a:pathLst>
              <a:path w="2268425" h="1990543">
                <a:moveTo>
                  <a:pt x="0" y="0"/>
                </a:moveTo>
                <a:lnTo>
                  <a:pt x="2268425" y="0"/>
                </a:lnTo>
                <a:lnTo>
                  <a:pt x="2268425" y="1990543"/>
                </a:lnTo>
                <a:lnTo>
                  <a:pt x="0" y="1990543"/>
                </a:lnTo>
                <a:lnTo>
                  <a:pt x="0" y="0"/>
                </a:lnTo>
                <a:close/>
              </a:path>
            </a:pathLst>
          </a:custGeom>
          <a:blipFill>
            <a:blip r:embed="rId7"/>
            <a:stretch>
              <a:fillRect/>
            </a:stretch>
          </a:blipFill>
        </p:spPr>
      </p:sp>
      <p:sp>
        <p:nvSpPr>
          <p:cNvPr id="8" name="Freeform 8"/>
          <p:cNvSpPr/>
          <p:nvPr/>
        </p:nvSpPr>
        <p:spPr>
          <a:xfrm rot="-2829396">
            <a:off x="16595204" y="61939"/>
            <a:ext cx="3367561" cy="3245487"/>
          </a:xfrm>
          <a:custGeom>
            <a:avLst/>
            <a:gdLst/>
            <a:ahLst/>
            <a:cxnLst/>
            <a:rect l="l" t="t" r="r" b="b"/>
            <a:pathLst>
              <a:path w="3367561" h="3245487">
                <a:moveTo>
                  <a:pt x="0" y="0"/>
                </a:moveTo>
                <a:lnTo>
                  <a:pt x="3367561" y="0"/>
                </a:lnTo>
                <a:lnTo>
                  <a:pt x="3367561" y="3245487"/>
                </a:lnTo>
                <a:lnTo>
                  <a:pt x="0" y="3245487"/>
                </a:lnTo>
                <a:lnTo>
                  <a:pt x="0" y="0"/>
                </a:lnTo>
                <a:close/>
              </a:path>
            </a:pathLst>
          </a:custGeom>
          <a:blipFill>
            <a:blip r:embed="rId6"/>
            <a:stretch>
              <a:fillRect/>
            </a:stretch>
          </a:blipFill>
        </p:spPr>
      </p:sp>
      <p:sp>
        <p:nvSpPr>
          <p:cNvPr id="9" name="Freeform 9"/>
          <p:cNvSpPr/>
          <p:nvPr/>
        </p:nvSpPr>
        <p:spPr>
          <a:xfrm>
            <a:off x="-1214591" y="3572091"/>
            <a:ext cx="2429181" cy="4015176"/>
          </a:xfrm>
          <a:custGeom>
            <a:avLst/>
            <a:gdLst/>
            <a:ahLst/>
            <a:cxnLst/>
            <a:rect l="l" t="t" r="r" b="b"/>
            <a:pathLst>
              <a:path w="2429181" h="4015176">
                <a:moveTo>
                  <a:pt x="0" y="0"/>
                </a:moveTo>
                <a:lnTo>
                  <a:pt x="2429182" y="0"/>
                </a:lnTo>
                <a:lnTo>
                  <a:pt x="2429182" y="4015176"/>
                </a:lnTo>
                <a:lnTo>
                  <a:pt x="0" y="4015176"/>
                </a:lnTo>
                <a:lnTo>
                  <a:pt x="0" y="0"/>
                </a:lnTo>
                <a:close/>
              </a:path>
            </a:pathLst>
          </a:custGeom>
          <a:blipFill>
            <a:blip r:embed="rId8"/>
            <a:stretch>
              <a:fillRect/>
            </a:stretch>
          </a:blipFill>
        </p:spPr>
      </p:sp>
      <p:sp>
        <p:nvSpPr>
          <p:cNvPr id="10" name="Freeform 10"/>
          <p:cNvSpPr/>
          <p:nvPr/>
        </p:nvSpPr>
        <p:spPr>
          <a:xfrm>
            <a:off x="16736567" y="4592514"/>
            <a:ext cx="3102866" cy="3118458"/>
          </a:xfrm>
          <a:custGeom>
            <a:avLst/>
            <a:gdLst/>
            <a:ahLst/>
            <a:cxnLst/>
            <a:rect l="l" t="t" r="r" b="b"/>
            <a:pathLst>
              <a:path w="3102866" h="3118458">
                <a:moveTo>
                  <a:pt x="0" y="0"/>
                </a:moveTo>
                <a:lnTo>
                  <a:pt x="3102866" y="0"/>
                </a:lnTo>
                <a:lnTo>
                  <a:pt x="3102866" y="3118458"/>
                </a:lnTo>
                <a:lnTo>
                  <a:pt x="0" y="3118458"/>
                </a:lnTo>
                <a:lnTo>
                  <a:pt x="0" y="0"/>
                </a:lnTo>
                <a:close/>
              </a:path>
            </a:pathLst>
          </a:custGeom>
          <a:blipFill>
            <a:blip r:embed="rId9"/>
            <a:stretch>
              <a:fillRect/>
            </a:stretch>
          </a:blipFill>
        </p:spPr>
      </p:sp>
      <p:sp>
        <p:nvSpPr>
          <p:cNvPr id="11" name="Freeform 11"/>
          <p:cNvSpPr/>
          <p:nvPr/>
        </p:nvSpPr>
        <p:spPr>
          <a:xfrm rot="-10726236">
            <a:off x="13288786" y="-648443"/>
            <a:ext cx="4156830" cy="1979691"/>
          </a:xfrm>
          <a:custGeom>
            <a:avLst/>
            <a:gdLst/>
            <a:ahLst/>
            <a:cxnLst/>
            <a:rect l="l" t="t" r="r" b="b"/>
            <a:pathLst>
              <a:path w="4156830" h="1979691">
                <a:moveTo>
                  <a:pt x="0" y="0"/>
                </a:moveTo>
                <a:lnTo>
                  <a:pt x="4156830" y="0"/>
                </a:lnTo>
                <a:lnTo>
                  <a:pt x="4156830" y="1979691"/>
                </a:lnTo>
                <a:lnTo>
                  <a:pt x="0" y="1979691"/>
                </a:lnTo>
                <a:lnTo>
                  <a:pt x="0" y="0"/>
                </a:lnTo>
                <a:close/>
              </a:path>
            </a:pathLst>
          </a:custGeom>
          <a:blipFill>
            <a:blip r:embed="rId10"/>
            <a:stretch>
              <a:fillRect/>
            </a:stretch>
          </a:blipFill>
        </p:spPr>
      </p:sp>
      <p:sp>
        <p:nvSpPr>
          <p:cNvPr id="12" name="Freeform 12"/>
          <p:cNvSpPr/>
          <p:nvPr/>
        </p:nvSpPr>
        <p:spPr>
          <a:xfrm>
            <a:off x="10789271" y="-1202197"/>
            <a:ext cx="2478756" cy="2404393"/>
          </a:xfrm>
          <a:custGeom>
            <a:avLst/>
            <a:gdLst/>
            <a:ahLst/>
            <a:cxnLst/>
            <a:rect l="l" t="t" r="r" b="b"/>
            <a:pathLst>
              <a:path w="2478756" h="2404393">
                <a:moveTo>
                  <a:pt x="0" y="0"/>
                </a:moveTo>
                <a:lnTo>
                  <a:pt x="2478756" y="0"/>
                </a:lnTo>
                <a:lnTo>
                  <a:pt x="2478756" y="2404394"/>
                </a:lnTo>
                <a:lnTo>
                  <a:pt x="0" y="2404394"/>
                </a:lnTo>
                <a:lnTo>
                  <a:pt x="0" y="0"/>
                </a:lnTo>
                <a:close/>
              </a:path>
            </a:pathLst>
          </a:custGeom>
          <a:blipFill>
            <a:blip r:embed="rId11"/>
            <a:stretch>
              <a:fillRect/>
            </a:stretch>
          </a:blipFill>
        </p:spPr>
      </p:sp>
      <p:sp>
        <p:nvSpPr>
          <p:cNvPr id="13" name="Freeform 13"/>
          <p:cNvSpPr/>
          <p:nvPr/>
        </p:nvSpPr>
        <p:spPr>
          <a:xfrm>
            <a:off x="-778935" y="8261739"/>
            <a:ext cx="3287385" cy="3184654"/>
          </a:xfrm>
          <a:custGeom>
            <a:avLst/>
            <a:gdLst/>
            <a:ahLst/>
            <a:cxnLst/>
            <a:rect l="l" t="t" r="r" b="b"/>
            <a:pathLst>
              <a:path w="3287385" h="3184654">
                <a:moveTo>
                  <a:pt x="0" y="0"/>
                </a:moveTo>
                <a:lnTo>
                  <a:pt x="3287384" y="0"/>
                </a:lnTo>
                <a:lnTo>
                  <a:pt x="3287384" y="3184654"/>
                </a:lnTo>
                <a:lnTo>
                  <a:pt x="0" y="3184654"/>
                </a:lnTo>
                <a:lnTo>
                  <a:pt x="0" y="0"/>
                </a:lnTo>
                <a:close/>
              </a:path>
            </a:pathLst>
          </a:custGeom>
          <a:blipFill>
            <a:blip r:embed="rId12"/>
            <a:stretch>
              <a:fillRect/>
            </a:stretch>
          </a:blipFill>
        </p:spPr>
      </p:sp>
      <p:sp>
        <p:nvSpPr>
          <p:cNvPr id="14" name="Freeform 14"/>
          <p:cNvSpPr/>
          <p:nvPr/>
        </p:nvSpPr>
        <p:spPr>
          <a:xfrm>
            <a:off x="3083439" y="9151851"/>
            <a:ext cx="4283445" cy="2039991"/>
          </a:xfrm>
          <a:custGeom>
            <a:avLst/>
            <a:gdLst/>
            <a:ahLst/>
            <a:cxnLst/>
            <a:rect l="l" t="t" r="r" b="b"/>
            <a:pathLst>
              <a:path w="4283445" h="2039991">
                <a:moveTo>
                  <a:pt x="0" y="0"/>
                </a:moveTo>
                <a:lnTo>
                  <a:pt x="4283444" y="0"/>
                </a:lnTo>
                <a:lnTo>
                  <a:pt x="4283444" y="2039990"/>
                </a:lnTo>
                <a:lnTo>
                  <a:pt x="0" y="2039990"/>
                </a:lnTo>
                <a:lnTo>
                  <a:pt x="0" y="0"/>
                </a:lnTo>
                <a:close/>
              </a:path>
            </a:pathLst>
          </a:custGeom>
          <a:blipFill>
            <a:blip r:embed="rId10"/>
            <a:stretch>
              <a:fillRect/>
            </a:stretch>
          </a:blipFill>
        </p:spPr>
      </p:sp>
      <p:sp>
        <p:nvSpPr>
          <p:cNvPr id="15" name="Freeform 15"/>
          <p:cNvSpPr/>
          <p:nvPr/>
        </p:nvSpPr>
        <p:spPr>
          <a:xfrm rot="-8754662">
            <a:off x="5893358" y="-2053103"/>
            <a:ext cx="4176376" cy="3664770"/>
          </a:xfrm>
          <a:custGeom>
            <a:avLst/>
            <a:gdLst/>
            <a:ahLst/>
            <a:cxnLst/>
            <a:rect l="l" t="t" r="r" b="b"/>
            <a:pathLst>
              <a:path w="4176376" h="3664770">
                <a:moveTo>
                  <a:pt x="0" y="0"/>
                </a:moveTo>
                <a:lnTo>
                  <a:pt x="4176376" y="0"/>
                </a:lnTo>
                <a:lnTo>
                  <a:pt x="4176376" y="3664769"/>
                </a:lnTo>
                <a:lnTo>
                  <a:pt x="0" y="3664769"/>
                </a:lnTo>
                <a:lnTo>
                  <a:pt x="0" y="0"/>
                </a:lnTo>
                <a:close/>
              </a:path>
            </a:pathLst>
          </a:custGeom>
          <a:blipFill>
            <a:blip r:embed="rId7"/>
            <a:stretch>
              <a:fillRect/>
            </a:stretch>
          </a:blipFill>
        </p:spPr>
      </p:sp>
      <p:sp>
        <p:nvSpPr>
          <p:cNvPr id="16" name="TextBox 16"/>
          <p:cNvSpPr txBox="1"/>
          <p:nvPr/>
        </p:nvSpPr>
        <p:spPr>
          <a:xfrm>
            <a:off x="1786122" y="1541399"/>
            <a:ext cx="13965481" cy="7251828"/>
          </a:xfrm>
          <a:prstGeom prst="rect">
            <a:avLst/>
          </a:prstGeom>
        </p:spPr>
        <p:txBody>
          <a:bodyPr lIns="0" tIns="0" rIns="0" bIns="0" rtlCol="0" anchor="t">
            <a:spAutoFit/>
          </a:bodyPr>
          <a:lstStyle/>
          <a:p>
            <a:pPr algn="ctr">
              <a:lnSpc>
                <a:spcPts val="2884"/>
              </a:lnSpc>
              <a:spcBef>
                <a:spcPct val="0"/>
              </a:spcBef>
            </a:pPr>
            <a:r>
              <a:rPr lang="en-US" sz="2800" b="1" spc="198">
                <a:solidFill>
                  <a:srgbClr val="000000"/>
                </a:solidFill>
                <a:latin typeface="Open Sans Bold"/>
                <a:ea typeface="Open Sans Bold"/>
                <a:cs typeface="Open Sans Bold"/>
                <a:sym typeface="Open Sans Bold"/>
              </a:rPr>
              <a:t>Kontrola rodzicielska – czy warto z niej korzystać? </a:t>
            </a:r>
          </a:p>
          <a:p>
            <a:pPr algn="just">
              <a:lnSpc>
                <a:spcPts val="2884"/>
              </a:lnSpc>
              <a:spcBef>
                <a:spcPct val="0"/>
              </a:spcBef>
            </a:pPr>
            <a:endParaRPr lang="en-US" sz="2800" b="1" spc="198">
              <a:solidFill>
                <a:srgbClr val="000000"/>
              </a:solidFill>
              <a:latin typeface="Open Sans Bold"/>
              <a:ea typeface="Open Sans Bold"/>
              <a:cs typeface="Open Sans Bold"/>
              <a:sym typeface="Open Sans Bold"/>
            </a:endParaRPr>
          </a:p>
          <a:p>
            <a:pPr algn="just">
              <a:lnSpc>
                <a:spcPts val="2884"/>
              </a:lnSpc>
              <a:spcBef>
                <a:spcPct val="0"/>
              </a:spcBef>
            </a:pPr>
            <a:endParaRPr lang="en-US" sz="2800" b="1" spc="198">
              <a:solidFill>
                <a:srgbClr val="000000"/>
              </a:solidFill>
              <a:latin typeface="Open Sans Bold"/>
              <a:ea typeface="Open Sans Bold"/>
              <a:cs typeface="Open Sans Bold"/>
              <a:sym typeface="Open Sans Bold"/>
            </a:endParaRPr>
          </a:p>
          <a:p>
            <a:pPr algn="just">
              <a:lnSpc>
                <a:spcPts val="2884"/>
              </a:lnSpc>
              <a:spcBef>
                <a:spcPct val="0"/>
              </a:spcBef>
            </a:pPr>
            <a:r>
              <a:rPr lang="en-US" sz="2800" spc="198">
                <a:solidFill>
                  <a:srgbClr val="000000"/>
                </a:solidFill>
                <a:latin typeface="Open Sans"/>
                <a:ea typeface="Open Sans"/>
                <a:cs typeface="Open Sans"/>
                <a:sym typeface="Open Sans"/>
              </a:rPr>
              <a:t>69% badanych rodziców deklaruje, że stosuje kontrolę rodzicielską                      w kontekście korzystania przez ich dziecko z internetu. Najczęściej ma ona charakter ustalania wspólnych zasad korzystania z internetu (77,2%), rozmó w z dziećmi na temat doświadczeń w sieci (51,5%), stosowania specjalistycznych programó w/aplikacji do kontroli rodzicielskiej (39,4%) czy konfguracji ustawień urządzeń mających na celu zwiększenie poziomu bezpieczeństwa (35,5%)3 . Wykres 3. Czy stosujesz kontrolę rodzicielską? Ponad 2/3 rodzicó w stosuje kontrolę rodzicielską w kontekście korzystania przez dziecko z internetu, 28,7% kontroli nie stosuje, a 2,3% nie udzieliło odpowiedzi na to pytanie. 69,0% Źr ódło: UKE, Badanie konsumenckie dzieci i rodzicó w 2022 Aplikacje do kontroli rodzicielskiej służą nie tylko do blokowania nieodpowiednich treści czy fraz, ale mogą pomóc ustrzec się przed przekraczaniem limit w transmisji danych, blokowaniu płatnych smsów, samodzielnym instalowaniu gier/innych aplikacji. Co więcej, można je dostosować do aktualnych potrzeb takich jak raportowanie aktywności w sieci, a nawet określić limity godzin użytkowania urządzeń.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0429" r="-70429"/>
            </a:stretch>
          </a:blipFill>
        </p:spPr>
      </p:sp>
      <p:sp>
        <p:nvSpPr>
          <p:cNvPr id="3" name="TextBox 3"/>
          <p:cNvSpPr txBox="1"/>
          <p:nvPr/>
        </p:nvSpPr>
        <p:spPr>
          <a:xfrm>
            <a:off x="1567517" y="712372"/>
            <a:ext cx="13611088" cy="8929579"/>
          </a:xfrm>
          <a:prstGeom prst="rect">
            <a:avLst/>
          </a:prstGeom>
        </p:spPr>
        <p:txBody>
          <a:bodyPr lIns="0" tIns="0" rIns="0" bIns="0" rtlCol="0" anchor="t">
            <a:spAutoFit/>
          </a:bodyPr>
          <a:lstStyle/>
          <a:p>
            <a:pPr algn="ctr">
              <a:lnSpc>
                <a:spcPts val="2948"/>
              </a:lnSpc>
              <a:spcBef>
                <a:spcPct val="0"/>
              </a:spcBef>
            </a:pPr>
            <a:r>
              <a:rPr lang="en-US" sz="2862" b="1" spc="203">
                <a:solidFill>
                  <a:srgbClr val="000000"/>
                </a:solidFill>
                <a:latin typeface="Open Sans Bold"/>
                <a:ea typeface="Open Sans Bold"/>
                <a:cs typeface="Open Sans Bold"/>
                <a:sym typeface="Open Sans Bold"/>
              </a:rPr>
              <a:t>Co zyskujesz dzięki narzędziom kontroli rodzicielskiej?</a:t>
            </a:r>
          </a:p>
          <a:p>
            <a:pPr algn="ctr">
              <a:lnSpc>
                <a:spcPts val="2948"/>
              </a:lnSpc>
              <a:spcBef>
                <a:spcPct val="0"/>
              </a:spcBef>
            </a:pPr>
            <a:endParaRPr lang="en-US" sz="2862" b="1" spc="203">
              <a:solidFill>
                <a:srgbClr val="000000"/>
              </a:solidFill>
              <a:latin typeface="Open Sans Bold"/>
              <a:ea typeface="Open Sans Bold"/>
              <a:cs typeface="Open Sans Bold"/>
              <a:sym typeface="Open Sans Bold"/>
            </a:endParaRPr>
          </a:p>
          <a:p>
            <a:pPr algn="just">
              <a:lnSpc>
                <a:spcPts val="2948"/>
              </a:lnSpc>
              <a:spcBef>
                <a:spcPct val="0"/>
              </a:spcBef>
            </a:pPr>
            <a:r>
              <a:rPr lang="en-US" sz="2862" spc="203">
                <a:solidFill>
                  <a:srgbClr val="000000"/>
                </a:solidFill>
                <a:latin typeface="Open Sans"/>
                <a:ea typeface="Open Sans"/>
                <a:cs typeface="Open Sans"/>
                <a:sym typeface="Open Sans"/>
              </a:rPr>
              <a:t> → Blokada stron erotycznych, przemocy, wulgarnych. Zakres blokowanych witryn może być dowolnie rozszerzany. Istnieje także opcja zdefniowania fraz, które dziecko mogłoby wpisywać                        w wyszukiwarkę.</a:t>
            </a:r>
          </a:p>
          <a:p>
            <a:pPr algn="just">
              <a:lnSpc>
                <a:spcPts val="2948"/>
              </a:lnSpc>
              <a:spcBef>
                <a:spcPct val="0"/>
              </a:spcBef>
            </a:pPr>
            <a:r>
              <a:rPr lang="en-US" sz="2862" spc="203">
                <a:solidFill>
                  <a:srgbClr val="000000"/>
                </a:solidFill>
                <a:latin typeface="Open Sans"/>
                <a:ea typeface="Open Sans"/>
                <a:cs typeface="Open Sans"/>
                <a:sym typeface="Open Sans"/>
              </a:rPr>
              <a:t> → Blokada/limit pobierania plik w z sieci. Jest to szczególnie istotne w przypadku pobierania treści w sieciach mobilnych, w których transfer danych często opiera się na ograniczonych ilościowo pakietach.</a:t>
            </a:r>
          </a:p>
          <a:p>
            <a:pPr algn="just">
              <a:lnSpc>
                <a:spcPts val="2948"/>
              </a:lnSpc>
              <a:spcBef>
                <a:spcPct val="0"/>
              </a:spcBef>
            </a:pPr>
            <a:r>
              <a:rPr lang="en-US" sz="2862" spc="203">
                <a:solidFill>
                  <a:srgbClr val="000000"/>
                </a:solidFill>
                <a:latin typeface="Open Sans"/>
                <a:ea typeface="Open Sans"/>
                <a:cs typeface="Open Sans"/>
                <a:sym typeface="Open Sans"/>
              </a:rPr>
              <a:t> → Blokada SMS Premium. Usługi świadczone w ten sposób często są nieodpowiednie do wieku dzieci oraz są kosztowne. </a:t>
            </a:r>
          </a:p>
          <a:p>
            <a:pPr algn="just">
              <a:lnSpc>
                <a:spcPts val="2948"/>
              </a:lnSpc>
              <a:spcBef>
                <a:spcPct val="0"/>
              </a:spcBef>
            </a:pPr>
            <a:r>
              <a:rPr lang="en-US" sz="2862" spc="203">
                <a:solidFill>
                  <a:srgbClr val="000000"/>
                </a:solidFill>
                <a:latin typeface="Open Sans"/>
                <a:ea typeface="Open Sans"/>
                <a:cs typeface="Open Sans"/>
                <a:sym typeface="Open Sans"/>
              </a:rPr>
              <a:t>→ Blokada określonych gier.</a:t>
            </a:r>
          </a:p>
          <a:p>
            <a:pPr algn="just">
              <a:lnSpc>
                <a:spcPts val="2948"/>
              </a:lnSpc>
              <a:spcBef>
                <a:spcPct val="0"/>
              </a:spcBef>
            </a:pPr>
            <a:r>
              <a:rPr lang="en-US" sz="2862" spc="203">
                <a:solidFill>
                  <a:srgbClr val="000000"/>
                </a:solidFill>
                <a:latin typeface="Open Sans"/>
                <a:ea typeface="Open Sans"/>
                <a:cs typeface="Open Sans"/>
                <a:sym typeface="Open Sans"/>
              </a:rPr>
              <a:t> → Moduły pozwalające na zdalne wyrażenie przez rodzica zgody na instalację danej gry/aplikacji. </a:t>
            </a:r>
          </a:p>
          <a:p>
            <a:pPr algn="just">
              <a:lnSpc>
                <a:spcPts val="2948"/>
              </a:lnSpc>
              <a:spcBef>
                <a:spcPct val="0"/>
              </a:spcBef>
            </a:pPr>
            <a:r>
              <a:rPr lang="en-US" sz="2862" spc="203">
                <a:solidFill>
                  <a:srgbClr val="000000"/>
                </a:solidFill>
                <a:latin typeface="Open Sans"/>
                <a:ea typeface="Open Sans"/>
                <a:cs typeface="Open Sans"/>
                <a:sym typeface="Open Sans"/>
              </a:rPr>
              <a:t>→ Automatyczne raporty aktywności w sieci. Wyszczególniają one odwiedzane strony i wpisywane w wyszukiwarkę hasła. Czasem robią także zrzuty ekranów.</a:t>
            </a:r>
          </a:p>
          <a:p>
            <a:pPr algn="just">
              <a:lnSpc>
                <a:spcPts val="2948"/>
              </a:lnSpc>
              <a:spcBef>
                <a:spcPct val="0"/>
              </a:spcBef>
            </a:pPr>
            <a:r>
              <a:rPr lang="en-US" sz="2862" spc="203">
                <a:solidFill>
                  <a:srgbClr val="000000"/>
                </a:solidFill>
                <a:latin typeface="Open Sans"/>
                <a:ea typeface="Open Sans"/>
                <a:cs typeface="Open Sans"/>
                <a:sym typeface="Open Sans"/>
              </a:rPr>
              <a:t> → Ustawienie godzin użytkowania urządzenia. Niektóre aplikacje pozwalają na określenie godzin, w których można nawiązać połączenie z siecią. </a:t>
            </a:r>
          </a:p>
          <a:p>
            <a:pPr algn="just">
              <a:lnSpc>
                <a:spcPts val="2948"/>
              </a:lnSpc>
              <a:spcBef>
                <a:spcPct val="0"/>
              </a:spcBef>
            </a:pPr>
            <a:r>
              <a:rPr lang="en-US" sz="2862" spc="203">
                <a:solidFill>
                  <a:srgbClr val="000000"/>
                </a:solidFill>
                <a:latin typeface="Open Sans"/>
                <a:ea typeface="Open Sans"/>
                <a:cs typeface="Open Sans"/>
                <a:sym typeface="Open Sans"/>
              </a:rPr>
              <a:t>→ Moduł lokalizacyjny. Dzięki GPS można sprawdzić gdzie znajduje się dane urządzenie. Przy założeniu, że dziecko ma smartfon przy sobie, rodzic może dowiedzieć się gdzie przebywa w danym momencie.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0429" r="-70429"/>
            </a:stretch>
          </a:blipFill>
        </p:spPr>
      </p:sp>
      <p:sp>
        <p:nvSpPr>
          <p:cNvPr id="3" name="AutoShape 3"/>
          <p:cNvSpPr/>
          <p:nvPr/>
        </p:nvSpPr>
        <p:spPr>
          <a:xfrm>
            <a:off x="-886757" y="3964925"/>
            <a:ext cx="20061513" cy="0"/>
          </a:xfrm>
          <a:prstGeom prst="line">
            <a:avLst/>
          </a:prstGeom>
          <a:ln w="28575" cap="flat">
            <a:solidFill>
              <a:srgbClr val="525252"/>
            </a:solidFill>
            <a:prstDash val="solid"/>
            <a:headEnd type="none" w="sm" len="sm"/>
            <a:tailEnd type="none" w="sm" len="sm"/>
          </a:ln>
        </p:spPr>
      </p:sp>
      <p:grpSp>
        <p:nvGrpSpPr>
          <p:cNvPr id="4" name="Group 4"/>
          <p:cNvGrpSpPr/>
          <p:nvPr/>
        </p:nvGrpSpPr>
        <p:grpSpPr>
          <a:xfrm>
            <a:off x="14318712" y="3728184"/>
            <a:ext cx="502056" cy="502056"/>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lnTo>
                    <a:pt x="523042" y="124802"/>
                  </a:lnTo>
                  <a:lnTo>
                    <a:pt x="693768" y="119032"/>
                  </a:lnTo>
                  <a:lnTo>
                    <a:pt x="687998" y="289758"/>
                  </a:lnTo>
                  <a:lnTo>
                    <a:pt x="812800" y="406400"/>
                  </a:lnTo>
                  <a:lnTo>
                    <a:pt x="687998" y="523042"/>
                  </a:lnTo>
                  <a:lnTo>
                    <a:pt x="693768" y="693768"/>
                  </a:lnTo>
                  <a:lnTo>
                    <a:pt x="523042" y="687998"/>
                  </a:lnTo>
                  <a:lnTo>
                    <a:pt x="406400" y="812800"/>
                  </a:lnTo>
                  <a:lnTo>
                    <a:pt x="289758" y="687998"/>
                  </a:lnTo>
                  <a:lnTo>
                    <a:pt x="119032" y="693768"/>
                  </a:lnTo>
                  <a:lnTo>
                    <a:pt x="124802" y="523042"/>
                  </a:lnTo>
                  <a:lnTo>
                    <a:pt x="0" y="406400"/>
                  </a:lnTo>
                  <a:lnTo>
                    <a:pt x="124802" y="289758"/>
                  </a:lnTo>
                  <a:lnTo>
                    <a:pt x="119032" y="119032"/>
                  </a:lnTo>
                  <a:lnTo>
                    <a:pt x="289758" y="124802"/>
                  </a:lnTo>
                  <a:lnTo>
                    <a:pt x="406400" y="0"/>
                  </a:lnTo>
                  <a:close/>
                </a:path>
              </a:pathLst>
            </a:custGeom>
            <a:solidFill>
              <a:srgbClr val="525252"/>
            </a:solidFill>
          </p:spPr>
        </p:sp>
        <p:sp>
          <p:nvSpPr>
            <p:cNvPr id="6" name="TextBox 6"/>
            <p:cNvSpPr txBox="1"/>
            <p:nvPr/>
          </p:nvSpPr>
          <p:spPr>
            <a:xfrm>
              <a:off x="127000" y="165100"/>
              <a:ext cx="558800" cy="520700"/>
            </a:xfrm>
            <a:prstGeom prst="rect">
              <a:avLst/>
            </a:prstGeom>
          </p:spPr>
          <p:txBody>
            <a:bodyPr lIns="50800" tIns="50800" rIns="50800" bIns="50800" rtlCol="0" anchor="ctr"/>
            <a:lstStyle/>
            <a:p>
              <a:pPr algn="ctr">
                <a:lnSpc>
                  <a:spcPts val="2266"/>
                </a:lnSpc>
              </a:pPr>
              <a:endParaRPr/>
            </a:p>
          </p:txBody>
        </p:sp>
      </p:grpSp>
      <p:grpSp>
        <p:nvGrpSpPr>
          <p:cNvPr id="7" name="Group 7"/>
          <p:cNvGrpSpPr/>
          <p:nvPr/>
        </p:nvGrpSpPr>
        <p:grpSpPr>
          <a:xfrm>
            <a:off x="10045915" y="3728184"/>
            <a:ext cx="502056" cy="50205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lnTo>
                    <a:pt x="523042" y="124802"/>
                  </a:lnTo>
                  <a:lnTo>
                    <a:pt x="693768" y="119032"/>
                  </a:lnTo>
                  <a:lnTo>
                    <a:pt x="687998" y="289758"/>
                  </a:lnTo>
                  <a:lnTo>
                    <a:pt x="812800" y="406400"/>
                  </a:lnTo>
                  <a:lnTo>
                    <a:pt x="687998" y="523042"/>
                  </a:lnTo>
                  <a:lnTo>
                    <a:pt x="693768" y="693768"/>
                  </a:lnTo>
                  <a:lnTo>
                    <a:pt x="523042" y="687998"/>
                  </a:lnTo>
                  <a:lnTo>
                    <a:pt x="406400" y="812800"/>
                  </a:lnTo>
                  <a:lnTo>
                    <a:pt x="289758" y="687998"/>
                  </a:lnTo>
                  <a:lnTo>
                    <a:pt x="119032" y="693768"/>
                  </a:lnTo>
                  <a:lnTo>
                    <a:pt x="124802" y="523042"/>
                  </a:lnTo>
                  <a:lnTo>
                    <a:pt x="0" y="406400"/>
                  </a:lnTo>
                  <a:lnTo>
                    <a:pt x="124802" y="289758"/>
                  </a:lnTo>
                  <a:lnTo>
                    <a:pt x="119032" y="119032"/>
                  </a:lnTo>
                  <a:lnTo>
                    <a:pt x="289758" y="124802"/>
                  </a:lnTo>
                  <a:lnTo>
                    <a:pt x="406400" y="0"/>
                  </a:lnTo>
                  <a:close/>
                </a:path>
              </a:pathLst>
            </a:custGeom>
            <a:solidFill>
              <a:srgbClr val="525252"/>
            </a:solidFill>
          </p:spPr>
        </p:sp>
        <p:sp>
          <p:nvSpPr>
            <p:cNvPr id="9" name="TextBox 9"/>
            <p:cNvSpPr txBox="1"/>
            <p:nvPr/>
          </p:nvSpPr>
          <p:spPr>
            <a:xfrm>
              <a:off x="127000" y="165100"/>
              <a:ext cx="558800" cy="520700"/>
            </a:xfrm>
            <a:prstGeom prst="rect">
              <a:avLst/>
            </a:prstGeom>
          </p:spPr>
          <p:txBody>
            <a:bodyPr lIns="50800" tIns="50800" rIns="50800" bIns="50800" rtlCol="0" anchor="ctr"/>
            <a:lstStyle/>
            <a:p>
              <a:pPr algn="ctr">
                <a:lnSpc>
                  <a:spcPts val="2266"/>
                </a:lnSpc>
              </a:pPr>
              <a:endParaRPr/>
            </a:p>
          </p:txBody>
        </p:sp>
      </p:grpSp>
      <p:grpSp>
        <p:nvGrpSpPr>
          <p:cNvPr id="10" name="Group 10"/>
          <p:cNvGrpSpPr/>
          <p:nvPr/>
        </p:nvGrpSpPr>
        <p:grpSpPr>
          <a:xfrm>
            <a:off x="5771316" y="3728184"/>
            <a:ext cx="502056" cy="502056"/>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lnTo>
                    <a:pt x="523042" y="124802"/>
                  </a:lnTo>
                  <a:lnTo>
                    <a:pt x="693768" y="119032"/>
                  </a:lnTo>
                  <a:lnTo>
                    <a:pt x="687998" y="289758"/>
                  </a:lnTo>
                  <a:lnTo>
                    <a:pt x="812800" y="406400"/>
                  </a:lnTo>
                  <a:lnTo>
                    <a:pt x="687998" y="523042"/>
                  </a:lnTo>
                  <a:lnTo>
                    <a:pt x="693768" y="693768"/>
                  </a:lnTo>
                  <a:lnTo>
                    <a:pt x="523042" y="687998"/>
                  </a:lnTo>
                  <a:lnTo>
                    <a:pt x="406400" y="812800"/>
                  </a:lnTo>
                  <a:lnTo>
                    <a:pt x="289758" y="687998"/>
                  </a:lnTo>
                  <a:lnTo>
                    <a:pt x="119032" y="693768"/>
                  </a:lnTo>
                  <a:lnTo>
                    <a:pt x="124802" y="523042"/>
                  </a:lnTo>
                  <a:lnTo>
                    <a:pt x="0" y="406400"/>
                  </a:lnTo>
                  <a:lnTo>
                    <a:pt x="124802" y="289758"/>
                  </a:lnTo>
                  <a:lnTo>
                    <a:pt x="119032" y="119032"/>
                  </a:lnTo>
                  <a:lnTo>
                    <a:pt x="289758" y="124802"/>
                  </a:lnTo>
                  <a:lnTo>
                    <a:pt x="406400" y="0"/>
                  </a:lnTo>
                  <a:close/>
                </a:path>
              </a:pathLst>
            </a:custGeom>
            <a:solidFill>
              <a:srgbClr val="525252"/>
            </a:solidFill>
            <a:ln cap="sq">
              <a:noFill/>
              <a:prstDash val="solid"/>
              <a:miter/>
            </a:ln>
          </p:spPr>
        </p:sp>
        <p:sp>
          <p:nvSpPr>
            <p:cNvPr id="12" name="TextBox 12"/>
            <p:cNvSpPr txBox="1"/>
            <p:nvPr/>
          </p:nvSpPr>
          <p:spPr>
            <a:xfrm>
              <a:off x="127000" y="165100"/>
              <a:ext cx="558800" cy="520700"/>
            </a:xfrm>
            <a:prstGeom prst="rect">
              <a:avLst/>
            </a:prstGeom>
          </p:spPr>
          <p:txBody>
            <a:bodyPr lIns="50800" tIns="50800" rIns="50800" bIns="50800" rtlCol="0" anchor="ctr"/>
            <a:lstStyle/>
            <a:p>
              <a:pPr marL="0" lvl="0" indent="0" algn="ctr">
                <a:lnSpc>
                  <a:spcPts val="2266"/>
                </a:lnSpc>
                <a:spcBef>
                  <a:spcPct val="0"/>
                </a:spcBef>
              </a:pPr>
              <a:endParaRPr/>
            </a:p>
          </p:txBody>
        </p:sp>
      </p:grpSp>
      <p:grpSp>
        <p:nvGrpSpPr>
          <p:cNvPr id="13" name="Group 13"/>
          <p:cNvGrpSpPr/>
          <p:nvPr/>
        </p:nvGrpSpPr>
        <p:grpSpPr>
          <a:xfrm>
            <a:off x="1496717" y="3728184"/>
            <a:ext cx="502056" cy="502056"/>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lnTo>
                    <a:pt x="523042" y="124802"/>
                  </a:lnTo>
                  <a:lnTo>
                    <a:pt x="693768" y="119032"/>
                  </a:lnTo>
                  <a:lnTo>
                    <a:pt x="687998" y="289758"/>
                  </a:lnTo>
                  <a:lnTo>
                    <a:pt x="812800" y="406400"/>
                  </a:lnTo>
                  <a:lnTo>
                    <a:pt x="687998" y="523042"/>
                  </a:lnTo>
                  <a:lnTo>
                    <a:pt x="693768" y="693768"/>
                  </a:lnTo>
                  <a:lnTo>
                    <a:pt x="523042" y="687998"/>
                  </a:lnTo>
                  <a:lnTo>
                    <a:pt x="406400" y="812800"/>
                  </a:lnTo>
                  <a:lnTo>
                    <a:pt x="289758" y="687998"/>
                  </a:lnTo>
                  <a:lnTo>
                    <a:pt x="119032" y="693768"/>
                  </a:lnTo>
                  <a:lnTo>
                    <a:pt x="124802" y="523042"/>
                  </a:lnTo>
                  <a:lnTo>
                    <a:pt x="0" y="406400"/>
                  </a:lnTo>
                  <a:lnTo>
                    <a:pt x="124802" y="289758"/>
                  </a:lnTo>
                  <a:lnTo>
                    <a:pt x="119032" y="119032"/>
                  </a:lnTo>
                  <a:lnTo>
                    <a:pt x="289758" y="124802"/>
                  </a:lnTo>
                  <a:lnTo>
                    <a:pt x="406400" y="0"/>
                  </a:lnTo>
                  <a:close/>
                </a:path>
              </a:pathLst>
            </a:custGeom>
            <a:solidFill>
              <a:srgbClr val="525252"/>
            </a:solidFill>
          </p:spPr>
        </p:sp>
        <p:sp>
          <p:nvSpPr>
            <p:cNvPr id="15" name="TextBox 15"/>
            <p:cNvSpPr txBox="1"/>
            <p:nvPr/>
          </p:nvSpPr>
          <p:spPr>
            <a:xfrm>
              <a:off x="127000" y="165100"/>
              <a:ext cx="558800" cy="520700"/>
            </a:xfrm>
            <a:prstGeom prst="rect">
              <a:avLst/>
            </a:prstGeom>
          </p:spPr>
          <p:txBody>
            <a:bodyPr lIns="50800" tIns="50800" rIns="50800" bIns="50800" rtlCol="0" anchor="ctr"/>
            <a:lstStyle/>
            <a:p>
              <a:pPr algn="ctr">
                <a:lnSpc>
                  <a:spcPts val="2266"/>
                </a:lnSpc>
              </a:pPr>
              <a:endParaRPr/>
            </a:p>
          </p:txBody>
        </p:sp>
      </p:grpSp>
      <p:sp>
        <p:nvSpPr>
          <p:cNvPr id="16" name="Freeform 16"/>
          <p:cNvSpPr/>
          <p:nvPr/>
        </p:nvSpPr>
        <p:spPr>
          <a:xfrm>
            <a:off x="16027349" y="8292256"/>
            <a:ext cx="3020519" cy="2793980"/>
          </a:xfrm>
          <a:custGeom>
            <a:avLst/>
            <a:gdLst/>
            <a:ahLst/>
            <a:cxnLst/>
            <a:rect l="l" t="t" r="r" b="b"/>
            <a:pathLst>
              <a:path w="3020519" h="2793980">
                <a:moveTo>
                  <a:pt x="0" y="0"/>
                </a:moveTo>
                <a:lnTo>
                  <a:pt x="3020519" y="0"/>
                </a:lnTo>
                <a:lnTo>
                  <a:pt x="3020519" y="2793980"/>
                </a:lnTo>
                <a:lnTo>
                  <a:pt x="0" y="2793980"/>
                </a:lnTo>
                <a:lnTo>
                  <a:pt x="0" y="0"/>
                </a:lnTo>
                <a:close/>
              </a:path>
            </a:pathLst>
          </a:custGeom>
          <a:blipFill>
            <a:blip r:embed="rId3"/>
            <a:stretch>
              <a:fillRect/>
            </a:stretch>
          </a:blipFill>
        </p:spPr>
      </p:sp>
      <p:sp>
        <p:nvSpPr>
          <p:cNvPr id="17" name="Freeform 17"/>
          <p:cNvSpPr/>
          <p:nvPr/>
        </p:nvSpPr>
        <p:spPr>
          <a:xfrm rot="2523674">
            <a:off x="8574628" y="8547243"/>
            <a:ext cx="3966278" cy="3822501"/>
          </a:xfrm>
          <a:custGeom>
            <a:avLst/>
            <a:gdLst/>
            <a:ahLst/>
            <a:cxnLst/>
            <a:rect l="l" t="t" r="r" b="b"/>
            <a:pathLst>
              <a:path w="3966278" h="3822501">
                <a:moveTo>
                  <a:pt x="0" y="0"/>
                </a:moveTo>
                <a:lnTo>
                  <a:pt x="3966278" y="0"/>
                </a:lnTo>
                <a:lnTo>
                  <a:pt x="3966278" y="3822501"/>
                </a:lnTo>
                <a:lnTo>
                  <a:pt x="0" y="3822501"/>
                </a:lnTo>
                <a:lnTo>
                  <a:pt x="0" y="0"/>
                </a:lnTo>
                <a:close/>
              </a:path>
            </a:pathLst>
          </a:custGeom>
          <a:blipFill>
            <a:blip r:embed="rId4"/>
            <a:stretch>
              <a:fillRect/>
            </a:stretch>
          </a:blipFill>
        </p:spPr>
      </p:sp>
      <p:sp>
        <p:nvSpPr>
          <p:cNvPr id="18" name="Freeform 18"/>
          <p:cNvSpPr/>
          <p:nvPr/>
        </p:nvSpPr>
        <p:spPr>
          <a:xfrm>
            <a:off x="3083439" y="9151851"/>
            <a:ext cx="4283445" cy="2039991"/>
          </a:xfrm>
          <a:custGeom>
            <a:avLst/>
            <a:gdLst/>
            <a:ahLst/>
            <a:cxnLst/>
            <a:rect l="l" t="t" r="r" b="b"/>
            <a:pathLst>
              <a:path w="4283445" h="2039991">
                <a:moveTo>
                  <a:pt x="0" y="0"/>
                </a:moveTo>
                <a:lnTo>
                  <a:pt x="4283444" y="0"/>
                </a:lnTo>
                <a:lnTo>
                  <a:pt x="4283444" y="2039990"/>
                </a:lnTo>
                <a:lnTo>
                  <a:pt x="0" y="2039990"/>
                </a:lnTo>
                <a:lnTo>
                  <a:pt x="0" y="0"/>
                </a:lnTo>
                <a:close/>
              </a:path>
            </a:pathLst>
          </a:custGeom>
          <a:blipFill>
            <a:blip r:embed="rId5"/>
            <a:stretch>
              <a:fillRect/>
            </a:stretch>
          </a:blipFill>
        </p:spPr>
      </p:sp>
      <p:sp>
        <p:nvSpPr>
          <p:cNvPr id="19" name="Freeform 19"/>
          <p:cNvSpPr/>
          <p:nvPr/>
        </p:nvSpPr>
        <p:spPr>
          <a:xfrm>
            <a:off x="-886757" y="-2855618"/>
            <a:ext cx="4468392" cy="4367853"/>
          </a:xfrm>
          <a:custGeom>
            <a:avLst/>
            <a:gdLst/>
            <a:ahLst/>
            <a:cxnLst/>
            <a:rect l="l" t="t" r="r" b="b"/>
            <a:pathLst>
              <a:path w="4468392" h="4367853">
                <a:moveTo>
                  <a:pt x="0" y="0"/>
                </a:moveTo>
                <a:lnTo>
                  <a:pt x="4468392" y="0"/>
                </a:lnTo>
                <a:lnTo>
                  <a:pt x="4468392" y="4367853"/>
                </a:lnTo>
                <a:lnTo>
                  <a:pt x="0" y="4367853"/>
                </a:lnTo>
                <a:lnTo>
                  <a:pt x="0" y="0"/>
                </a:lnTo>
                <a:close/>
              </a:path>
            </a:pathLst>
          </a:custGeom>
          <a:blipFill>
            <a:blip r:embed="rId6"/>
            <a:stretch>
              <a:fillRect/>
            </a:stretch>
          </a:blipFill>
        </p:spPr>
      </p:sp>
      <p:sp>
        <p:nvSpPr>
          <p:cNvPr id="20" name="Freeform 20"/>
          <p:cNvSpPr/>
          <p:nvPr/>
        </p:nvSpPr>
        <p:spPr>
          <a:xfrm>
            <a:off x="12518487" y="-1606223"/>
            <a:ext cx="3102866" cy="3118458"/>
          </a:xfrm>
          <a:custGeom>
            <a:avLst/>
            <a:gdLst/>
            <a:ahLst/>
            <a:cxnLst/>
            <a:rect l="l" t="t" r="r" b="b"/>
            <a:pathLst>
              <a:path w="3102866" h="3118458">
                <a:moveTo>
                  <a:pt x="0" y="0"/>
                </a:moveTo>
                <a:lnTo>
                  <a:pt x="3102866" y="0"/>
                </a:lnTo>
                <a:lnTo>
                  <a:pt x="3102866" y="3118458"/>
                </a:lnTo>
                <a:lnTo>
                  <a:pt x="0" y="3118458"/>
                </a:lnTo>
                <a:lnTo>
                  <a:pt x="0" y="0"/>
                </a:lnTo>
                <a:close/>
              </a:path>
            </a:pathLst>
          </a:custGeom>
          <a:blipFill>
            <a:blip r:embed="rId7"/>
            <a:stretch>
              <a:fillRect/>
            </a:stretch>
          </a:blipFill>
        </p:spPr>
      </p:sp>
      <p:sp>
        <p:nvSpPr>
          <p:cNvPr id="21" name="Freeform 21"/>
          <p:cNvSpPr/>
          <p:nvPr/>
        </p:nvSpPr>
        <p:spPr>
          <a:xfrm rot="-10800000">
            <a:off x="16027349" y="-1201274"/>
            <a:ext cx="4270056" cy="3746974"/>
          </a:xfrm>
          <a:custGeom>
            <a:avLst/>
            <a:gdLst/>
            <a:ahLst/>
            <a:cxnLst/>
            <a:rect l="l" t="t" r="r" b="b"/>
            <a:pathLst>
              <a:path w="4270056" h="3746974">
                <a:moveTo>
                  <a:pt x="0" y="0"/>
                </a:moveTo>
                <a:lnTo>
                  <a:pt x="4270055" y="0"/>
                </a:lnTo>
                <a:lnTo>
                  <a:pt x="4270055" y="3746974"/>
                </a:lnTo>
                <a:lnTo>
                  <a:pt x="0" y="3746974"/>
                </a:lnTo>
                <a:lnTo>
                  <a:pt x="0" y="0"/>
                </a:lnTo>
                <a:close/>
              </a:path>
            </a:pathLst>
          </a:custGeom>
          <a:blipFill>
            <a:blip r:embed="rId8"/>
            <a:stretch>
              <a:fillRect/>
            </a:stretch>
          </a:blipFill>
        </p:spPr>
      </p:sp>
      <p:sp>
        <p:nvSpPr>
          <p:cNvPr id="22" name="TextBox 22"/>
          <p:cNvSpPr txBox="1"/>
          <p:nvPr/>
        </p:nvSpPr>
        <p:spPr>
          <a:xfrm>
            <a:off x="1998773" y="1815964"/>
            <a:ext cx="13290012" cy="1488047"/>
          </a:xfrm>
          <a:prstGeom prst="rect">
            <a:avLst/>
          </a:prstGeom>
        </p:spPr>
        <p:txBody>
          <a:bodyPr lIns="0" tIns="0" rIns="0" bIns="0" rtlCol="0" anchor="t">
            <a:spAutoFit/>
          </a:bodyPr>
          <a:lstStyle/>
          <a:p>
            <a:pPr algn="ctr">
              <a:lnSpc>
                <a:spcPts val="2334"/>
              </a:lnSpc>
              <a:spcBef>
                <a:spcPct val="0"/>
              </a:spcBef>
            </a:pPr>
            <a:r>
              <a:rPr lang="en-US" sz="2266" b="1" dirty="0" err="1">
                <a:solidFill>
                  <a:srgbClr val="525252"/>
                </a:solidFill>
                <a:latin typeface="Montserrat Medium"/>
                <a:ea typeface="Montserrat Medium"/>
                <a:cs typeface="Montserrat Medium"/>
                <a:sym typeface="Montserrat Medium"/>
              </a:rPr>
              <a:t>Wszystkie</a:t>
            </a:r>
            <a:r>
              <a:rPr lang="en-US" sz="2266" b="1" dirty="0">
                <a:solidFill>
                  <a:srgbClr val="525252"/>
                </a:solidFill>
                <a:latin typeface="Montserrat Medium"/>
                <a:ea typeface="Montserrat Medium"/>
                <a:cs typeface="Montserrat Medium"/>
                <a:sym typeface="Montserrat Medium"/>
              </a:rPr>
              <a:t> </a:t>
            </a:r>
            <a:r>
              <a:rPr lang="en-US" sz="2266" b="1" dirty="0" err="1">
                <a:solidFill>
                  <a:srgbClr val="525252"/>
                </a:solidFill>
                <a:latin typeface="Montserrat Medium"/>
                <a:ea typeface="Montserrat Medium"/>
                <a:cs typeface="Montserrat Medium"/>
                <a:sym typeface="Montserrat Medium"/>
              </a:rPr>
              <a:t>wymienione</a:t>
            </a:r>
            <a:r>
              <a:rPr lang="en-US" sz="2266" b="1" dirty="0">
                <a:solidFill>
                  <a:srgbClr val="525252"/>
                </a:solidFill>
                <a:latin typeface="Montserrat Medium"/>
                <a:ea typeface="Montserrat Medium"/>
                <a:cs typeface="Montserrat Medium"/>
                <a:sym typeface="Montserrat Medium"/>
              </a:rPr>
              <a:t> </a:t>
            </a:r>
            <a:r>
              <a:rPr lang="en-US" sz="2266" b="1" dirty="0" err="1">
                <a:solidFill>
                  <a:srgbClr val="525252"/>
                </a:solidFill>
                <a:latin typeface="Montserrat Medium"/>
                <a:ea typeface="Montserrat Medium"/>
                <a:cs typeface="Montserrat Medium"/>
                <a:sym typeface="Montserrat Medium"/>
              </a:rPr>
              <a:t>funkcjonalności</a:t>
            </a:r>
            <a:r>
              <a:rPr lang="en-US" sz="2266" b="1" dirty="0">
                <a:solidFill>
                  <a:srgbClr val="525252"/>
                </a:solidFill>
                <a:latin typeface="Montserrat Medium"/>
                <a:ea typeface="Montserrat Medium"/>
                <a:cs typeface="Montserrat Medium"/>
                <a:sym typeface="Montserrat Medium"/>
              </a:rPr>
              <a:t> </a:t>
            </a:r>
            <a:r>
              <a:rPr lang="en-US" sz="2266" b="1" dirty="0" err="1">
                <a:solidFill>
                  <a:srgbClr val="525252"/>
                </a:solidFill>
                <a:latin typeface="Montserrat Medium"/>
                <a:ea typeface="Montserrat Medium"/>
                <a:cs typeface="Montserrat Medium"/>
                <a:sym typeface="Montserrat Medium"/>
              </a:rPr>
              <a:t>mają</a:t>
            </a:r>
            <a:r>
              <a:rPr lang="en-US" sz="2266" b="1" dirty="0">
                <a:solidFill>
                  <a:srgbClr val="525252"/>
                </a:solidFill>
                <a:latin typeface="Montserrat Medium"/>
                <a:ea typeface="Montserrat Medium"/>
                <a:cs typeface="Montserrat Medium"/>
                <a:sym typeface="Montserrat Medium"/>
              </a:rPr>
              <a:t> </a:t>
            </a:r>
            <a:r>
              <a:rPr lang="en-US" sz="2266" b="1" dirty="0" err="1">
                <a:solidFill>
                  <a:srgbClr val="525252"/>
                </a:solidFill>
                <a:latin typeface="Montserrat Medium"/>
                <a:ea typeface="Montserrat Medium"/>
                <a:cs typeface="Montserrat Medium"/>
                <a:sym typeface="Montserrat Medium"/>
              </a:rPr>
              <a:t>za</a:t>
            </a:r>
            <a:r>
              <a:rPr lang="en-US" sz="2266" b="1" dirty="0">
                <a:solidFill>
                  <a:srgbClr val="525252"/>
                </a:solidFill>
                <a:latin typeface="Montserrat Medium"/>
                <a:ea typeface="Montserrat Medium"/>
                <a:cs typeface="Montserrat Medium"/>
                <a:sym typeface="Montserrat Medium"/>
              </a:rPr>
              <a:t> </a:t>
            </a:r>
            <a:r>
              <a:rPr lang="en-US" sz="2266" b="1" dirty="0" err="1">
                <a:solidFill>
                  <a:srgbClr val="525252"/>
                </a:solidFill>
                <a:latin typeface="Montserrat Medium"/>
                <a:ea typeface="Montserrat Medium"/>
                <a:cs typeface="Montserrat Medium"/>
                <a:sym typeface="Montserrat Medium"/>
              </a:rPr>
              <a:t>zadanie</a:t>
            </a:r>
            <a:r>
              <a:rPr lang="en-US" sz="2266" b="1" dirty="0">
                <a:solidFill>
                  <a:srgbClr val="525252"/>
                </a:solidFill>
                <a:latin typeface="Montserrat Medium"/>
                <a:ea typeface="Montserrat Medium"/>
                <a:cs typeface="Montserrat Medium"/>
                <a:sym typeface="Montserrat Medium"/>
              </a:rPr>
              <a:t> </a:t>
            </a:r>
            <a:r>
              <a:rPr lang="en-US" sz="2266" b="1" dirty="0" err="1">
                <a:solidFill>
                  <a:srgbClr val="525252"/>
                </a:solidFill>
                <a:latin typeface="Montserrat Medium"/>
                <a:ea typeface="Montserrat Medium"/>
                <a:cs typeface="Montserrat Medium"/>
                <a:sym typeface="Montserrat Medium"/>
              </a:rPr>
              <a:t>wsparcie</a:t>
            </a:r>
            <a:r>
              <a:rPr lang="en-US" sz="2266" b="1" dirty="0">
                <a:solidFill>
                  <a:srgbClr val="525252"/>
                </a:solidFill>
                <a:latin typeface="Montserrat Medium"/>
                <a:ea typeface="Montserrat Medium"/>
                <a:cs typeface="Montserrat Medium"/>
                <a:sym typeface="Montserrat Medium"/>
              </a:rPr>
              <a:t> </a:t>
            </a:r>
            <a:r>
              <a:rPr lang="en-US" sz="2266" b="1" dirty="0" err="1">
                <a:solidFill>
                  <a:srgbClr val="525252"/>
                </a:solidFill>
                <a:latin typeface="Montserrat Medium"/>
                <a:ea typeface="Montserrat Medium"/>
                <a:cs typeface="Montserrat Medium"/>
                <a:sym typeface="Montserrat Medium"/>
              </a:rPr>
              <a:t>rodzicó</a:t>
            </a:r>
            <a:r>
              <a:rPr lang="en-US" sz="2266" b="1" dirty="0">
                <a:solidFill>
                  <a:srgbClr val="525252"/>
                </a:solidFill>
                <a:latin typeface="Montserrat Medium"/>
                <a:ea typeface="Montserrat Medium"/>
                <a:cs typeface="Montserrat Medium"/>
                <a:sym typeface="Montserrat Medium"/>
              </a:rPr>
              <a:t> w </a:t>
            </a:r>
            <a:r>
              <a:rPr lang="en-US" sz="2266" b="1" dirty="0" err="1">
                <a:solidFill>
                  <a:srgbClr val="525252"/>
                </a:solidFill>
                <a:latin typeface="Montserrat Medium"/>
                <a:ea typeface="Montserrat Medium"/>
                <a:cs typeface="Montserrat Medium"/>
                <a:sym typeface="Montserrat Medium"/>
              </a:rPr>
              <a:t>i</a:t>
            </a:r>
            <a:r>
              <a:rPr lang="en-US" sz="2266" b="1" dirty="0">
                <a:solidFill>
                  <a:srgbClr val="525252"/>
                </a:solidFill>
                <a:latin typeface="Montserrat Medium"/>
                <a:ea typeface="Montserrat Medium"/>
                <a:cs typeface="Montserrat Medium"/>
                <a:sym typeface="Montserrat Medium"/>
              </a:rPr>
              <a:t> </a:t>
            </a:r>
            <a:r>
              <a:rPr lang="en-US" sz="2266" b="1" dirty="0" err="1" smtClean="0">
                <a:solidFill>
                  <a:srgbClr val="525252"/>
                </a:solidFill>
                <a:latin typeface="Montserrat Medium"/>
                <a:ea typeface="Montserrat Medium"/>
                <a:cs typeface="Montserrat Medium"/>
                <a:sym typeface="Montserrat Medium"/>
              </a:rPr>
              <a:t>opiekunów</a:t>
            </a:r>
            <a:r>
              <a:rPr lang="pl-PL" sz="2266" b="1" dirty="0" smtClean="0">
                <a:solidFill>
                  <a:srgbClr val="525252"/>
                </a:solidFill>
                <a:latin typeface="Montserrat Medium"/>
                <a:ea typeface="Montserrat Medium"/>
                <a:cs typeface="Montserrat Medium"/>
                <a:sym typeface="Montserrat Medium"/>
              </a:rPr>
              <a:t>              </a:t>
            </a:r>
            <a:r>
              <a:rPr lang="en-US" sz="2266" b="1" dirty="0" smtClean="0">
                <a:solidFill>
                  <a:srgbClr val="525252"/>
                </a:solidFill>
                <a:latin typeface="Montserrat Medium"/>
                <a:ea typeface="Montserrat Medium"/>
                <a:cs typeface="Montserrat Medium"/>
                <a:sym typeface="Montserrat Medium"/>
              </a:rPr>
              <a:t> </a:t>
            </a:r>
            <a:r>
              <a:rPr lang="en-US" sz="2266" b="1" dirty="0">
                <a:solidFill>
                  <a:srgbClr val="525252"/>
                </a:solidFill>
                <a:latin typeface="Montserrat Medium"/>
                <a:ea typeface="Montserrat Medium"/>
                <a:cs typeface="Montserrat Medium"/>
                <a:sym typeface="Montserrat Medium"/>
              </a:rPr>
              <a:t>w </a:t>
            </a:r>
            <a:r>
              <a:rPr lang="en-US" sz="2266" b="1" dirty="0" err="1">
                <a:solidFill>
                  <a:srgbClr val="525252"/>
                </a:solidFill>
                <a:latin typeface="Montserrat Medium"/>
                <a:ea typeface="Montserrat Medium"/>
                <a:cs typeface="Montserrat Medium"/>
                <a:sym typeface="Montserrat Medium"/>
              </a:rPr>
              <a:t>ochronie</a:t>
            </a:r>
            <a:r>
              <a:rPr lang="en-US" sz="2266" b="1" dirty="0">
                <a:solidFill>
                  <a:srgbClr val="525252"/>
                </a:solidFill>
                <a:latin typeface="Montserrat Medium"/>
                <a:ea typeface="Montserrat Medium"/>
                <a:cs typeface="Montserrat Medium"/>
                <a:sym typeface="Montserrat Medium"/>
              </a:rPr>
              <a:t> </a:t>
            </a:r>
            <a:r>
              <a:rPr lang="en-US" sz="2266" b="1" dirty="0" err="1">
                <a:solidFill>
                  <a:srgbClr val="525252"/>
                </a:solidFill>
                <a:latin typeface="Montserrat Medium"/>
                <a:ea typeface="Montserrat Medium"/>
                <a:cs typeface="Montserrat Medium"/>
                <a:sym typeface="Montserrat Medium"/>
              </a:rPr>
              <a:t>dziecka</a:t>
            </a:r>
            <a:r>
              <a:rPr lang="en-US" sz="2266" b="1" dirty="0">
                <a:solidFill>
                  <a:srgbClr val="525252"/>
                </a:solidFill>
                <a:latin typeface="Montserrat Medium"/>
                <a:ea typeface="Montserrat Medium"/>
                <a:cs typeface="Montserrat Medium"/>
                <a:sym typeface="Montserrat Medium"/>
              </a:rPr>
              <a:t> </a:t>
            </a:r>
            <a:r>
              <a:rPr lang="en-US" sz="2266" b="1" dirty="0" err="1">
                <a:solidFill>
                  <a:srgbClr val="525252"/>
                </a:solidFill>
                <a:latin typeface="Montserrat Medium"/>
                <a:ea typeface="Montserrat Medium"/>
                <a:cs typeface="Montserrat Medium"/>
                <a:sym typeface="Montserrat Medium"/>
              </a:rPr>
              <a:t>przed</a:t>
            </a:r>
            <a:r>
              <a:rPr lang="en-US" sz="2266" b="1" dirty="0">
                <a:solidFill>
                  <a:srgbClr val="525252"/>
                </a:solidFill>
                <a:latin typeface="Montserrat Medium"/>
                <a:ea typeface="Montserrat Medium"/>
                <a:cs typeface="Montserrat Medium"/>
                <a:sym typeface="Montserrat Medium"/>
              </a:rPr>
              <a:t> </a:t>
            </a:r>
            <a:r>
              <a:rPr lang="en-US" sz="2266" b="1" dirty="0" err="1">
                <a:solidFill>
                  <a:srgbClr val="525252"/>
                </a:solidFill>
                <a:latin typeface="Montserrat Medium"/>
                <a:ea typeface="Montserrat Medium"/>
                <a:cs typeface="Montserrat Medium"/>
                <a:sym typeface="Montserrat Medium"/>
              </a:rPr>
              <a:t>zagrożeniami</a:t>
            </a:r>
            <a:r>
              <a:rPr lang="en-US" sz="2266" b="1" dirty="0">
                <a:solidFill>
                  <a:srgbClr val="525252"/>
                </a:solidFill>
                <a:latin typeface="Montserrat Medium"/>
                <a:ea typeface="Montserrat Medium"/>
                <a:cs typeface="Montserrat Medium"/>
                <a:sym typeface="Montserrat Medium"/>
              </a:rPr>
              <a:t> w </a:t>
            </a:r>
            <a:r>
              <a:rPr lang="en-US" sz="2266" b="1" dirty="0" err="1">
                <a:solidFill>
                  <a:srgbClr val="525252"/>
                </a:solidFill>
                <a:latin typeface="Montserrat Medium"/>
                <a:ea typeface="Montserrat Medium"/>
                <a:cs typeface="Montserrat Medium"/>
                <a:sym typeface="Montserrat Medium"/>
              </a:rPr>
              <a:t>sieci</a:t>
            </a:r>
            <a:r>
              <a:rPr lang="en-US" sz="2266" b="1" dirty="0">
                <a:solidFill>
                  <a:srgbClr val="525252"/>
                </a:solidFill>
                <a:latin typeface="Montserrat Medium"/>
                <a:ea typeface="Montserrat Medium"/>
                <a:cs typeface="Montserrat Medium"/>
                <a:sym typeface="Montserrat Medium"/>
              </a:rPr>
              <a:t>. </a:t>
            </a:r>
            <a:r>
              <a:rPr lang="en-US" sz="2266" b="1" dirty="0" err="1">
                <a:solidFill>
                  <a:srgbClr val="525252"/>
                </a:solidFill>
                <a:latin typeface="Montserrat Medium"/>
                <a:ea typeface="Montserrat Medium"/>
                <a:cs typeface="Montserrat Medium"/>
                <a:sym typeface="Montserrat Medium"/>
              </a:rPr>
              <a:t>Jednak</a:t>
            </a:r>
            <a:r>
              <a:rPr lang="en-US" sz="2266" b="1" dirty="0">
                <a:solidFill>
                  <a:srgbClr val="525252"/>
                </a:solidFill>
                <a:latin typeface="Montserrat Medium"/>
                <a:ea typeface="Montserrat Medium"/>
                <a:cs typeface="Montserrat Medium"/>
                <a:sym typeface="Montserrat Medium"/>
              </a:rPr>
              <a:t> </a:t>
            </a:r>
            <a:r>
              <a:rPr lang="en-US" sz="2266" b="1" dirty="0" err="1">
                <a:solidFill>
                  <a:srgbClr val="525252"/>
                </a:solidFill>
                <a:latin typeface="Montserrat Medium"/>
                <a:ea typeface="Montserrat Medium"/>
                <a:cs typeface="Montserrat Medium"/>
                <a:sym typeface="Montserrat Medium"/>
              </a:rPr>
              <a:t>nie</a:t>
            </a:r>
            <a:r>
              <a:rPr lang="en-US" sz="2266" b="1" dirty="0">
                <a:solidFill>
                  <a:srgbClr val="525252"/>
                </a:solidFill>
                <a:latin typeface="Montserrat Medium"/>
                <a:ea typeface="Montserrat Medium"/>
                <a:cs typeface="Montserrat Medium"/>
                <a:sym typeface="Montserrat Medium"/>
              </a:rPr>
              <a:t> </a:t>
            </a:r>
            <a:r>
              <a:rPr lang="en-US" sz="2266" b="1" dirty="0" err="1">
                <a:solidFill>
                  <a:srgbClr val="525252"/>
                </a:solidFill>
                <a:latin typeface="Montserrat Medium"/>
                <a:ea typeface="Montserrat Medium"/>
                <a:cs typeface="Montserrat Medium"/>
                <a:sym typeface="Montserrat Medium"/>
              </a:rPr>
              <a:t>zastąpią</a:t>
            </a:r>
            <a:r>
              <a:rPr lang="en-US" sz="2266" b="1" dirty="0">
                <a:solidFill>
                  <a:srgbClr val="525252"/>
                </a:solidFill>
                <a:latin typeface="Montserrat Medium"/>
                <a:ea typeface="Montserrat Medium"/>
                <a:cs typeface="Montserrat Medium"/>
                <a:sym typeface="Montserrat Medium"/>
              </a:rPr>
              <a:t> one </a:t>
            </a:r>
            <a:r>
              <a:rPr lang="en-US" sz="2266" b="1" dirty="0" err="1">
                <a:solidFill>
                  <a:srgbClr val="525252"/>
                </a:solidFill>
                <a:latin typeface="Montserrat Medium"/>
                <a:ea typeface="Montserrat Medium"/>
                <a:cs typeface="Montserrat Medium"/>
                <a:sym typeface="Montserrat Medium"/>
              </a:rPr>
              <a:t>codziennego</a:t>
            </a:r>
            <a:r>
              <a:rPr lang="en-US" sz="2266" b="1" dirty="0">
                <a:solidFill>
                  <a:srgbClr val="525252"/>
                </a:solidFill>
                <a:latin typeface="Montserrat Medium"/>
                <a:ea typeface="Montserrat Medium"/>
                <a:cs typeface="Montserrat Medium"/>
                <a:sym typeface="Montserrat Medium"/>
              </a:rPr>
              <a:t> </a:t>
            </a:r>
            <a:r>
              <a:rPr lang="en-US" sz="2266" b="1" dirty="0" err="1">
                <a:solidFill>
                  <a:srgbClr val="525252"/>
                </a:solidFill>
                <a:latin typeface="Montserrat Medium"/>
                <a:ea typeface="Montserrat Medium"/>
                <a:cs typeface="Montserrat Medium"/>
                <a:sym typeface="Montserrat Medium"/>
              </a:rPr>
              <a:t>wsparcia</a:t>
            </a:r>
            <a:r>
              <a:rPr lang="en-US" sz="2266" b="1" dirty="0">
                <a:solidFill>
                  <a:srgbClr val="525252"/>
                </a:solidFill>
                <a:latin typeface="Montserrat Medium"/>
                <a:ea typeface="Montserrat Medium"/>
                <a:cs typeface="Montserrat Medium"/>
                <a:sym typeface="Montserrat Medium"/>
              </a:rPr>
              <a:t>, </a:t>
            </a:r>
            <a:r>
              <a:rPr lang="en-US" sz="2266" b="1" dirty="0" err="1">
                <a:solidFill>
                  <a:srgbClr val="525252"/>
                </a:solidFill>
                <a:latin typeface="Montserrat Medium"/>
                <a:ea typeface="Montserrat Medium"/>
                <a:cs typeface="Montserrat Medium"/>
                <a:sym typeface="Montserrat Medium"/>
              </a:rPr>
              <a:t>zainteresowania</a:t>
            </a:r>
            <a:r>
              <a:rPr lang="en-US" sz="2266" b="1" dirty="0">
                <a:solidFill>
                  <a:srgbClr val="525252"/>
                </a:solidFill>
                <a:latin typeface="Montserrat Medium"/>
                <a:ea typeface="Montserrat Medium"/>
                <a:cs typeface="Montserrat Medium"/>
                <a:sym typeface="Montserrat Medium"/>
              </a:rPr>
              <a:t> </a:t>
            </a:r>
            <a:r>
              <a:rPr lang="en-US" sz="2266" b="1" dirty="0" err="1">
                <a:solidFill>
                  <a:srgbClr val="525252"/>
                </a:solidFill>
                <a:latin typeface="Montserrat Medium"/>
                <a:ea typeface="Montserrat Medium"/>
                <a:cs typeface="Montserrat Medium"/>
                <a:sym typeface="Montserrat Medium"/>
              </a:rPr>
              <a:t>ze</a:t>
            </a:r>
            <a:r>
              <a:rPr lang="en-US" sz="2266" b="1" dirty="0">
                <a:solidFill>
                  <a:srgbClr val="525252"/>
                </a:solidFill>
                <a:latin typeface="Montserrat Medium"/>
                <a:ea typeface="Montserrat Medium"/>
                <a:cs typeface="Montserrat Medium"/>
                <a:sym typeface="Montserrat Medium"/>
              </a:rPr>
              <a:t> </a:t>
            </a:r>
            <a:r>
              <a:rPr lang="en-US" sz="2266" b="1" dirty="0" err="1">
                <a:solidFill>
                  <a:srgbClr val="525252"/>
                </a:solidFill>
                <a:latin typeface="Montserrat Medium"/>
                <a:ea typeface="Montserrat Medium"/>
                <a:cs typeface="Montserrat Medium"/>
                <a:sym typeface="Montserrat Medium"/>
              </a:rPr>
              <a:t>strony</a:t>
            </a:r>
            <a:r>
              <a:rPr lang="en-US" sz="2266" b="1" dirty="0">
                <a:solidFill>
                  <a:srgbClr val="525252"/>
                </a:solidFill>
                <a:latin typeface="Montserrat Medium"/>
                <a:ea typeface="Montserrat Medium"/>
                <a:cs typeface="Montserrat Medium"/>
                <a:sym typeface="Montserrat Medium"/>
              </a:rPr>
              <a:t> </a:t>
            </a:r>
            <a:r>
              <a:rPr lang="en-US" sz="2266" b="1" dirty="0" err="1">
                <a:solidFill>
                  <a:srgbClr val="525252"/>
                </a:solidFill>
                <a:latin typeface="Montserrat Medium"/>
                <a:ea typeface="Montserrat Medium"/>
                <a:cs typeface="Montserrat Medium"/>
                <a:sym typeface="Montserrat Medium"/>
              </a:rPr>
              <a:t>dorosłych</a:t>
            </a:r>
            <a:r>
              <a:rPr lang="en-US" sz="2266" b="1" dirty="0">
                <a:solidFill>
                  <a:srgbClr val="525252"/>
                </a:solidFill>
                <a:latin typeface="Montserrat Medium"/>
                <a:ea typeface="Montserrat Medium"/>
                <a:cs typeface="Montserrat Medium"/>
                <a:sym typeface="Montserrat Medium"/>
              </a:rPr>
              <a:t> </a:t>
            </a:r>
            <a:r>
              <a:rPr lang="en-US" sz="2266" b="1" dirty="0" err="1">
                <a:solidFill>
                  <a:srgbClr val="525252"/>
                </a:solidFill>
                <a:latin typeface="Montserrat Medium"/>
                <a:ea typeface="Montserrat Medium"/>
                <a:cs typeface="Montserrat Medium"/>
                <a:sym typeface="Montserrat Medium"/>
              </a:rPr>
              <a:t>oraz</a:t>
            </a:r>
            <a:r>
              <a:rPr lang="en-US" sz="2266" b="1" dirty="0">
                <a:solidFill>
                  <a:srgbClr val="525252"/>
                </a:solidFill>
                <a:latin typeface="Montserrat Medium"/>
                <a:ea typeface="Montserrat Medium"/>
                <a:cs typeface="Montserrat Medium"/>
                <a:sym typeface="Montserrat Medium"/>
              </a:rPr>
              <a:t> </a:t>
            </a:r>
            <a:r>
              <a:rPr lang="en-US" sz="2266" b="1" dirty="0" err="1">
                <a:solidFill>
                  <a:srgbClr val="525252"/>
                </a:solidFill>
                <a:latin typeface="Montserrat Medium"/>
                <a:ea typeface="Montserrat Medium"/>
                <a:cs typeface="Montserrat Medium"/>
                <a:sym typeface="Montserrat Medium"/>
              </a:rPr>
              <a:t>wypracowania</a:t>
            </a:r>
            <a:r>
              <a:rPr lang="en-US" sz="2266" b="1" dirty="0">
                <a:solidFill>
                  <a:srgbClr val="525252"/>
                </a:solidFill>
                <a:latin typeface="Montserrat Medium"/>
                <a:ea typeface="Montserrat Medium"/>
                <a:cs typeface="Montserrat Medium"/>
                <a:sym typeface="Montserrat Medium"/>
              </a:rPr>
              <a:t> </a:t>
            </a:r>
            <a:r>
              <a:rPr lang="en-US" sz="2266" b="1" dirty="0" err="1">
                <a:solidFill>
                  <a:srgbClr val="525252"/>
                </a:solidFill>
                <a:latin typeface="Montserrat Medium"/>
                <a:ea typeface="Montserrat Medium"/>
                <a:cs typeface="Montserrat Medium"/>
                <a:sym typeface="Montserrat Medium"/>
              </a:rPr>
              <a:t>wspólnych</a:t>
            </a:r>
            <a:r>
              <a:rPr lang="en-US" sz="2266" b="1" dirty="0">
                <a:solidFill>
                  <a:srgbClr val="525252"/>
                </a:solidFill>
                <a:latin typeface="Montserrat Medium"/>
                <a:ea typeface="Montserrat Medium"/>
                <a:cs typeface="Montserrat Medium"/>
                <a:sym typeface="Montserrat Medium"/>
              </a:rPr>
              <a:t> </a:t>
            </a:r>
            <a:r>
              <a:rPr lang="en-US" sz="2266" b="1" dirty="0" err="1">
                <a:solidFill>
                  <a:srgbClr val="525252"/>
                </a:solidFill>
                <a:latin typeface="Montserrat Medium"/>
                <a:ea typeface="Montserrat Medium"/>
                <a:cs typeface="Montserrat Medium"/>
                <a:sym typeface="Montserrat Medium"/>
              </a:rPr>
              <a:t>zasad</a:t>
            </a:r>
            <a:r>
              <a:rPr lang="en-US" sz="2266" b="1" dirty="0">
                <a:solidFill>
                  <a:srgbClr val="525252"/>
                </a:solidFill>
                <a:latin typeface="Montserrat Medium"/>
                <a:ea typeface="Montserrat Medium"/>
                <a:cs typeface="Montserrat Medium"/>
                <a:sym typeface="Montserrat Medium"/>
              </a:rPr>
              <a:t>. </a:t>
            </a:r>
            <a:r>
              <a:rPr lang="en-US" sz="2266" b="1" dirty="0" err="1">
                <a:solidFill>
                  <a:srgbClr val="525252"/>
                </a:solidFill>
                <a:latin typeface="Montserrat Medium"/>
                <a:ea typeface="Montserrat Medium"/>
                <a:cs typeface="Montserrat Medium"/>
                <a:sym typeface="Montserrat Medium"/>
              </a:rPr>
              <a:t>Wszelkiego</a:t>
            </a:r>
            <a:r>
              <a:rPr lang="en-US" sz="2266" b="1" dirty="0">
                <a:solidFill>
                  <a:srgbClr val="525252"/>
                </a:solidFill>
                <a:latin typeface="Montserrat Medium"/>
                <a:ea typeface="Montserrat Medium"/>
                <a:cs typeface="Montserrat Medium"/>
                <a:sym typeface="Montserrat Medium"/>
              </a:rPr>
              <a:t> </a:t>
            </a:r>
            <a:r>
              <a:rPr lang="en-US" sz="2266" b="1" dirty="0" err="1">
                <a:solidFill>
                  <a:srgbClr val="525252"/>
                </a:solidFill>
                <a:latin typeface="Montserrat Medium"/>
                <a:ea typeface="Montserrat Medium"/>
                <a:cs typeface="Montserrat Medium"/>
                <a:sym typeface="Montserrat Medium"/>
              </a:rPr>
              <a:t>rodzaju</a:t>
            </a:r>
            <a:r>
              <a:rPr lang="en-US" sz="2266" b="1" dirty="0">
                <a:solidFill>
                  <a:srgbClr val="525252"/>
                </a:solidFill>
                <a:latin typeface="Montserrat Medium"/>
                <a:ea typeface="Montserrat Medium"/>
                <a:cs typeface="Montserrat Medium"/>
                <a:sym typeface="Montserrat Medium"/>
              </a:rPr>
              <a:t> </a:t>
            </a:r>
            <a:r>
              <a:rPr lang="en-US" sz="2266" b="1" dirty="0" err="1">
                <a:solidFill>
                  <a:srgbClr val="525252"/>
                </a:solidFill>
                <a:latin typeface="Montserrat Medium"/>
                <a:ea typeface="Montserrat Medium"/>
                <a:cs typeface="Montserrat Medium"/>
                <a:sym typeface="Montserrat Medium"/>
              </a:rPr>
              <a:t>blokady</a:t>
            </a:r>
            <a:r>
              <a:rPr lang="en-US" sz="2266" b="1" dirty="0">
                <a:solidFill>
                  <a:srgbClr val="525252"/>
                </a:solidFill>
                <a:latin typeface="Montserrat Medium"/>
                <a:ea typeface="Montserrat Medium"/>
                <a:cs typeface="Montserrat Medium"/>
                <a:sym typeface="Montserrat Medium"/>
              </a:rPr>
              <a:t> </a:t>
            </a:r>
            <a:r>
              <a:rPr lang="en-US" sz="2266" b="1" dirty="0" err="1">
                <a:solidFill>
                  <a:srgbClr val="525252"/>
                </a:solidFill>
                <a:latin typeface="Montserrat Medium"/>
                <a:ea typeface="Montserrat Medium"/>
                <a:cs typeface="Montserrat Medium"/>
                <a:sym typeface="Montserrat Medium"/>
              </a:rPr>
              <a:t>i</a:t>
            </a:r>
            <a:r>
              <a:rPr lang="en-US" sz="2266" b="1" dirty="0">
                <a:solidFill>
                  <a:srgbClr val="525252"/>
                </a:solidFill>
                <a:latin typeface="Montserrat Medium"/>
                <a:ea typeface="Montserrat Medium"/>
                <a:cs typeface="Montserrat Medium"/>
                <a:sym typeface="Montserrat Medium"/>
              </a:rPr>
              <a:t> </a:t>
            </a:r>
            <a:r>
              <a:rPr lang="en-US" sz="2266" b="1" dirty="0" err="1">
                <a:solidFill>
                  <a:srgbClr val="525252"/>
                </a:solidFill>
                <a:latin typeface="Montserrat Medium"/>
                <a:ea typeface="Montserrat Medium"/>
                <a:cs typeface="Montserrat Medium"/>
                <a:sym typeface="Montserrat Medium"/>
              </a:rPr>
              <a:t>ograniczenia</a:t>
            </a:r>
            <a:r>
              <a:rPr lang="en-US" sz="2266" b="1" dirty="0">
                <a:solidFill>
                  <a:srgbClr val="525252"/>
                </a:solidFill>
                <a:latin typeface="Montserrat Medium"/>
                <a:ea typeface="Montserrat Medium"/>
                <a:cs typeface="Montserrat Medium"/>
                <a:sym typeface="Montserrat Medium"/>
              </a:rPr>
              <a:t> </a:t>
            </a:r>
            <a:r>
              <a:rPr lang="en-US" sz="2266" b="1" dirty="0" err="1">
                <a:solidFill>
                  <a:srgbClr val="525252"/>
                </a:solidFill>
                <a:latin typeface="Montserrat Medium"/>
                <a:ea typeface="Montserrat Medium"/>
                <a:cs typeface="Montserrat Medium"/>
                <a:sym typeface="Montserrat Medium"/>
              </a:rPr>
              <a:t>powinny</a:t>
            </a:r>
            <a:r>
              <a:rPr lang="en-US" sz="2266" b="1" dirty="0">
                <a:solidFill>
                  <a:srgbClr val="525252"/>
                </a:solidFill>
                <a:latin typeface="Montserrat Medium"/>
                <a:ea typeface="Montserrat Medium"/>
                <a:cs typeface="Montserrat Medium"/>
                <a:sym typeface="Montserrat Medium"/>
              </a:rPr>
              <a:t> </a:t>
            </a:r>
            <a:r>
              <a:rPr lang="en-US" sz="2266" b="1" dirty="0" err="1">
                <a:solidFill>
                  <a:srgbClr val="525252"/>
                </a:solidFill>
                <a:latin typeface="Montserrat Medium"/>
                <a:ea typeface="Montserrat Medium"/>
                <a:cs typeface="Montserrat Medium"/>
                <a:sym typeface="Montserrat Medium"/>
              </a:rPr>
              <a:t>być</a:t>
            </a:r>
            <a:r>
              <a:rPr lang="en-US" sz="2266" b="1" dirty="0">
                <a:solidFill>
                  <a:srgbClr val="525252"/>
                </a:solidFill>
                <a:latin typeface="Montserrat Medium"/>
                <a:ea typeface="Montserrat Medium"/>
                <a:cs typeface="Montserrat Medium"/>
                <a:sym typeface="Montserrat Medium"/>
              </a:rPr>
              <a:t> </a:t>
            </a:r>
            <a:r>
              <a:rPr lang="en-US" sz="2266" b="1" dirty="0" err="1">
                <a:solidFill>
                  <a:srgbClr val="525252"/>
                </a:solidFill>
                <a:latin typeface="Montserrat Medium"/>
                <a:ea typeface="Montserrat Medium"/>
                <a:cs typeface="Montserrat Medium"/>
                <a:sym typeface="Montserrat Medium"/>
              </a:rPr>
              <a:t>uzupełnieniem</a:t>
            </a:r>
            <a:r>
              <a:rPr lang="en-US" sz="2266" b="1" dirty="0">
                <a:solidFill>
                  <a:srgbClr val="525252"/>
                </a:solidFill>
                <a:latin typeface="Montserrat Medium"/>
                <a:ea typeface="Montserrat Medium"/>
                <a:cs typeface="Montserrat Medium"/>
                <a:sym typeface="Montserrat Medium"/>
              </a:rPr>
              <a:t> do </a:t>
            </a:r>
            <a:r>
              <a:rPr lang="en-US" sz="2266" b="1" dirty="0" err="1">
                <a:solidFill>
                  <a:srgbClr val="525252"/>
                </a:solidFill>
                <a:latin typeface="Montserrat Medium"/>
                <a:ea typeface="Montserrat Medium"/>
                <a:cs typeface="Montserrat Medium"/>
                <a:sym typeface="Montserrat Medium"/>
              </a:rPr>
              <a:t>rozmowy</a:t>
            </a:r>
            <a:r>
              <a:rPr lang="en-US" sz="2266" b="1" dirty="0">
                <a:solidFill>
                  <a:srgbClr val="525252"/>
                </a:solidFill>
                <a:latin typeface="Montserrat Medium"/>
                <a:ea typeface="Montserrat Medium"/>
                <a:cs typeface="Montserrat Medium"/>
                <a:sym typeface="Montserrat Medium"/>
              </a:rPr>
              <a:t> </a:t>
            </a:r>
            <a:r>
              <a:rPr lang="pl-PL" sz="2266" b="1" dirty="0" smtClean="0">
                <a:solidFill>
                  <a:srgbClr val="525252"/>
                </a:solidFill>
                <a:latin typeface="Montserrat Medium"/>
                <a:ea typeface="Montserrat Medium"/>
                <a:cs typeface="Montserrat Medium"/>
                <a:sym typeface="Montserrat Medium"/>
              </a:rPr>
              <a:t>             </a:t>
            </a:r>
            <a:r>
              <a:rPr lang="en-US" sz="2266" b="1" dirty="0" smtClean="0">
                <a:solidFill>
                  <a:srgbClr val="525252"/>
                </a:solidFill>
                <a:latin typeface="Montserrat Medium"/>
                <a:ea typeface="Montserrat Medium"/>
                <a:cs typeface="Montserrat Medium"/>
                <a:sym typeface="Montserrat Medium"/>
              </a:rPr>
              <a:t>z </a:t>
            </a:r>
            <a:r>
              <a:rPr lang="en-US" sz="2266" b="1" dirty="0" err="1">
                <a:solidFill>
                  <a:srgbClr val="525252"/>
                </a:solidFill>
                <a:latin typeface="Montserrat Medium"/>
                <a:ea typeface="Montserrat Medium"/>
                <a:cs typeface="Montserrat Medium"/>
                <a:sym typeface="Montserrat Medium"/>
              </a:rPr>
              <a:t>dzieckiem</a:t>
            </a:r>
            <a:r>
              <a:rPr lang="en-US" sz="2266" b="1" dirty="0">
                <a:solidFill>
                  <a:srgbClr val="525252"/>
                </a:solidFill>
                <a:latin typeface="Montserrat Medium"/>
                <a:ea typeface="Montserrat Medium"/>
                <a:cs typeface="Montserrat Medium"/>
                <a:sym typeface="Montserrat Medium"/>
              </a:rPr>
              <a:t>. </a:t>
            </a:r>
          </a:p>
        </p:txBody>
      </p:sp>
      <p:sp>
        <p:nvSpPr>
          <p:cNvPr id="23" name="TextBox 23"/>
          <p:cNvSpPr txBox="1"/>
          <p:nvPr/>
        </p:nvSpPr>
        <p:spPr>
          <a:xfrm>
            <a:off x="660967" y="4925566"/>
            <a:ext cx="2367204" cy="1813309"/>
          </a:xfrm>
          <a:prstGeom prst="rect">
            <a:avLst/>
          </a:prstGeom>
        </p:spPr>
        <p:txBody>
          <a:bodyPr lIns="0" tIns="0" rIns="0" bIns="0" rtlCol="0" anchor="t">
            <a:spAutoFit/>
          </a:bodyPr>
          <a:lstStyle/>
          <a:p>
            <a:pPr algn="ctr">
              <a:lnSpc>
                <a:spcPts val="2381"/>
              </a:lnSpc>
              <a:spcBef>
                <a:spcPct val="0"/>
              </a:spcBef>
            </a:pPr>
            <a:r>
              <a:rPr lang="en-US" sz="2311" spc="164">
                <a:solidFill>
                  <a:srgbClr val="525252"/>
                </a:solidFill>
                <a:latin typeface="Montserrat"/>
                <a:ea typeface="Montserrat"/>
                <a:cs typeface="Montserrat"/>
                <a:sym typeface="Montserrat"/>
              </a:rPr>
              <a:t>Rozmawiaj z dzieckiem o tym, jak bezpiecznie korzystać z internetu</a:t>
            </a:r>
          </a:p>
        </p:txBody>
      </p:sp>
      <p:sp>
        <p:nvSpPr>
          <p:cNvPr id="24" name="TextBox 24"/>
          <p:cNvSpPr txBox="1"/>
          <p:nvPr/>
        </p:nvSpPr>
        <p:spPr>
          <a:xfrm>
            <a:off x="4838742" y="4696966"/>
            <a:ext cx="2367204" cy="2866899"/>
          </a:xfrm>
          <a:prstGeom prst="rect">
            <a:avLst/>
          </a:prstGeom>
        </p:spPr>
        <p:txBody>
          <a:bodyPr lIns="0" tIns="0" rIns="0" bIns="0" rtlCol="0" anchor="t">
            <a:spAutoFit/>
          </a:bodyPr>
          <a:lstStyle/>
          <a:p>
            <a:pPr algn="ctr">
              <a:lnSpc>
                <a:spcPts val="2266"/>
              </a:lnSpc>
              <a:spcBef>
                <a:spcPct val="0"/>
              </a:spcBef>
            </a:pPr>
            <a:r>
              <a:rPr lang="en-US" sz="2200" spc="156">
                <a:solidFill>
                  <a:srgbClr val="525252"/>
                </a:solidFill>
                <a:latin typeface="Montserrat"/>
                <a:ea typeface="Montserrat"/>
                <a:cs typeface="Montserrat"/>
                <a:sym typeface="Montserrat"/>
              </a:rPr>
              <a:t>Ustal zasady korzystania z sieci Zabezpiecz urządzenia Wybierz rodzaj kontroli dopasowany do potrzeb twojej rodziny</a:t>
            </a:r>
          </a:p>
        </p:txBody>
      </p:sp>
      <p:sp>
        <p:nvSpPr>
          <p:cNvPr id="25" name="TextBox 25"/>
          <p:cNvSpPr txBox="1"/>
          <p:nvPr/>
        </p:nvSpPr>
        <p:spPr>
          <a:xfrm>
            <a:off x="13484690" y="5014976"/>
            <a:ext cx="3608189" cy="295149"/>
          </a:xfrm>
          <a:prstGeom prst="rect">
            <a:avLst/>
          </a:prstGeom>
        </p:spPr>
        <p:txBody>
          <a:bodyPr lIns="0" tIns="0" rIns="0" bIns="0" rtlCol="0" anchor="t">
            <a:spAutoFit/>
          </a:bodyPr>
          <a:lstStyle/>
          <a:p>
            <a:pPr algn="ctr">
              <a:lnSpc>
                <a:spcPts val="2266"/>
              </a:lnSpc>
              <a:spcBef>
                <a:spcPct val="0"/>
              </a:spcBef>
            </a:pPr>
            <a:r>
              <a:rPr lang="en-US" sz="2200" spc="156">
                <a:solidFill>
                  <a:srgbClr val="525252"/>
                </a:solidFill>
                <a:latin typeface="Montserrat"/>
                <a:ea typeface="Montserrat"/>
                <a:cs typeface="Montserrat"/>
                <a:sym typeface="Montserrat"/>
              </a:rPr>
              <a:t>Zabezpiecz urządzenia</a:t>
            </a:r>
          </a:p>
        </p:txBody>
      </p:sp>
      <p:sp>
        <p:nvSpPr>
          <p:cNvPr id="26" name="TextBox 26"/>
          <p:cNvSpPr txBox="1"/>
          <p:nvPr/>
        </p:nvSpPr>
        <p:spPr>
          <a:xfrm>
            <a:off x="8241820" y="4925566"/>
            <a:ext cx="3608189" cy="1152399"/>
          </a:xfrm>
          <a:prstGeom prst="rect">
            <a:avLst/>
          </a:prstGeom>
        </p:spPr>
        <p:txBody>
          <a:bodyPr lIns="0" tIns="0" rIns="0" bIns="0" rtlCol="0" anchor="t">
            <a:spAutoFit/>
          </a:bodyPr>
          <a:lstStyle/>
          <a:p>
            <a:pPr algn="ctr">
              <a:lnSpc>
                <a:spcPts val="2266"/>
              </a:lnSpc>
              <a:spcBef>
                <a:spcPct val="0"/>
              </a:spcBef>
            </a:pPr>
            <a:r>
              <a:rPr lang="en-US" sz="2200" spc="156">
                <a:solidFill>
                  <a:srgbClr val="525252"/>
                </a:solidFill>
                <a:latin typeface="Montserrat"/>
                <a:ea typeface="Montserrat"/>
                <a:cs typeface="Montserrat"/>
                <a:sym typeface="Montserrat"/>
              </a:rPr>
              <a:t>Wybierz rodzaj kontroli dopasowany do potrzeb twojej rodziny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0429" r="-70429"/>
            </a:stretch>
          </a:blipFill>
        </p:spPr>
      </p:sp>
      <p:grpSp>
        <p:nvGrpSpPr>
          <p:cNvPr id="3" name="Group 3"/>
          <p:cNvGrpSpPr/>
          <p:nvPr/>
        </p:nvGrpSpPr>
        <p:grpSpPr>
          <a:xfrm>
            <a:off x="9963194" y="1495863"/>
            <a:ext cx="7296106" cy="7295274"/>
            <a:chOff x="0" y="0"/>
            <a:chExt cx="6350013" cy="6349289"/>
          </a:xfrm>
        </p:grpSpPr>
        <p:sp>
          <p:nvSpPr>
            <p:cNvPr id="4" name="Freeform 4"/>
            <p:cNvSpPr/>
            <p:nvPr/>
          </p:nvSpPr>
          <p:spPr>
            <a:xfrm>
              <a:off x="-95250" y="-95136"/>
              <a:ext cx="6540526" cy="6539573"/>
            </a:xfrm>
            <a:custGeom>
              <a:avLst/>
              <a:gdLst/>
              <a:ahLst/>
              <a:cxnLst/>
              <a:rect l="l" t="t" r="r" b="b"/>
              <a:pathLst>
                <a:path w="6540526" h="6539573">
                  <a:moveTo>
                    <a:pt x="5684545" y="1101865"/>
                  </a:moveTo>
                  <a:cubicBezTo>
                    <a:pt x="5560365"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8"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6"/>
                  </a:lnTo>
                  <a:cubicBezTo>
                    <a:pt x="631228" y="4637634"/>
                    <a:pt x="766077" y="4854448"/>
                    <a:pt x="766077" y="5102746"/>
                  </a:cubicBezTo>
                  <a:cubicBezTo>
                    <a:pt x="766077" y="5473269"/>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8" y="6354331"/>
                  </a:lnTo>
                  <a:cubicBezTo>
                    <a:pt x="3926408" y="6539573"/>
                    <a:pt x="4336695" y="6429617"/>
                    <a:pt x="4521988" y="6108764"/>
                  </a:cubicBezTo>
                  <a:cubicBezTo>
                    <a:pt x="4646130" y="5893765"/>
                    <a:pt x="4871314" y="5773446"/>
                    <a:pt x="5102962" y="5773280"/>
                  </a:cubicBezTo>
                  <a:lnTo>
                    <a:pt x="5102911" y="5773192"/>
                  </a:lnTo>
                  <a:cubicBezTo>
                    <a:pt x="5334559" y="5773027"/>
                    <a:pt x="5559781" y="5652707"/>
                    <a:pt x="5683885" y="5437708"/>
                  </a:cubicBezTo>
                  <a:cubicBezTo>
                    <a:pt x="5745010" y="5331854"/>
                    <a:pt x="5774017" y="5216233"/>
                    <a:pt x="5773890" y="5102213"/>
                  </a:cubicBezTo>
                  <a:lnTo>
                    <a:pt x="5773979" y="5102289"/>
                  </a:lnTo>
                  <a:cubicBezTo>
                    <a:pt x="5774182" y="4878845"/>
                    <a:pt x="5886145" y="4661357"/>
                    <a:pt x="6087059" y="4534827"/>
                  </a:cubicBezTo>
                  <a:cubicBezTo>
                    <a:pt x="6195365" y="4477880"/>
                    <a:pt x="6289358" y="4390619"/>
                    <a:pt x="6355029" y="4276865"/>
                  </a:cubicBezTo>
                  <a:cubicBezTo>
                    <a:pt x="6479223" y="4061752"/>
                    <a:pt x="6470777" y="3806571"/>
                    <a:pt x="6355118" y="3605886"/>
                  </a:cubicBezTo>
                  <a:lnTo>
                    <a:pt x="6355156" y="3605886"/>
                  </a:lnTo>
                  <a:cubicBezTo>
                    <a:pt x="6239535" y="3405201"/>
                    <a:pt x="6231077" y="3150019"/>
                    <a:pt x="6355245" y="2934970"/>
                  </a:cubicBezTo>
                  <a:cubicBezTo>
                    <a:pt x="6540526" y="2614079"/>
                    <a:pt x="6430569" y="2203831"/>
                    <a:pt x="6109678" y="2018551"/>
                  </a:cubicBezTo>
                  <a:lnTo>
                    <a:pt x="6109627" y="2018500"/>
                  </a:lnTo>
                  <a:lnTo>
                    <a:pt x="6109754" y="2018462"/>
                  </a:lnTo>
                  <a:cubicBezTo>
                    <a:pt x="5910847" y="1903375"/>
                    <a:pt x="5776557" y="1689088"/>
                    <a:pt x="5774436" y="1443266"/>
                  </a:cubicBezTo>
                  <a:cubicBezTo>
                    <a:pt x="5775604" y="1327265"/>
                    <a:pt x="5746686" y="1209536"/>
                    <a:pt x="5684545" y="1101865"/>
                  </a:cubicBezTo>
                </a:path>
              </a:pathLst>
            </a:custGeom>
            <a:blipFill>
              <a:blip r:embed="rId3"/>
              <a:stretch>
                <a:fillRect t="-25055" b="-25055"/>
              </a:stretch>
            </a:blipFill>
          </p:spPr>
        </p:sp>
      </p:grpSp>
      <p:sp>
        <p:nvSpPr>
          <p:cNvPr id="5" name="TextBox 5"/>
          <p:cNvSpPr txBox="1"/>
          <p:nvPr/>
        </p:nvSpPr>
        <p:spPr>
          <a:xfrm>
            <a:off x="714774" y="345226"/>
            <a:ext cx="8115300" cy="9101373"/>
          </a:xfrm>
          <a:prstGeom prst="rect">
            <a:avLst/>
          </a:prstGeom>
        </p:spPr>
        <p:txBody>
          <a:bodyPr lIns="0" tIns="0" rIns="0" bIns="0" rtlCol="0" anchor="t">
            <a:spAutoFit/>
          </a:bodyPr>
          <a:lstStyle/>
          <a:p>
            <a:pPr algn="l">
              <a:lnSpc>
                <a:spcPts val="3059"/>
              </a:lnSpc>
              <a:spcBef>
                <a:spcPct val="0"/>
              </a:spcBef>
            </a:pPr>
            <a:r>
              <a:rPr lang="en-US" sz="2970" b="1" spc="210">
                <a:solidFill>
                  <a:srgbClr val="000000"/>
                </a:solidFill>
                <a:latin typeface="Open Sans Bold"/>
                <a:ea typeface="Open Sans Bold"/>
                <a:cs typeface="Open Sans Bold"/>
                <a:sym typeface="Open Sans Bold"/>
              </a:rPr>
              <a:t>Porady dla rodziców, aby ograniczyć ryzyko uzależnienia wśród dzieci:</a:t>
            </a:r>
          </a:p>
          <a:p>
            <a:pPr marL="601665" lvl="1" indent="-300832" algn="l">
              <a:lnSpc>
                <a:spcPts val="2870"/>
              </a:lnSpc>
              <a:spcBef>
                <a:spcPct val="0"/>
              </a:spcBef>
              <a:buFont typeface="Arial"/>
              <a:buChar char="•"/>
            </a:pPr>
            <a:r>
              <a:rPr lang="en-US" sz="2786" spc="197">
                <a:solidFill>
                  <a:srgbClr val="000000"/>
                </a:solidFill>
                <a:latin typeface="Open Sans"/>
                <a:ea typeface="Open Sans"/>
                <a:cs typeface="Open Sans"/>
                <a:sym typeface="Open Sans"/>
              </a:rPr>
              <a:t>Wchodź w świat mediów wspólnie                z dzieckiem.</a:t>
            </a:r>
          </a:p>
          <a:p>
            <a:pPr marL="601665" lvl="1" indent="-300832" algn="l">
              <a:lnSpc>
                <a:spcPts val="2870"/>
              </a:lnSpc>
              <a:spcBef>
                <a:spcPct val="0"/>
              </a:spcBef>
              <a:buFont typeface="Arial"/>
              <a:buChar char="•"/>
            </a:pPr>
            <a:r>
              <a:rPr lang="en-US" sz="2786" spc="197">
                <a:solidFill>
                  <a:srgbClr val="000000"/>
                </a:solidFill>
                <a:latin typeface="Open Sans"/>
                <a:ea typeface="Open Sans"/>
                <a:cs typeface="Open Sans"/>
                <a:sym typeface="Open Sans"/>
              </a:rPr>
              <a:t>Uwzględnij proces naśladowania.</a:t>
            </a:r>
          </a:p>
          <a:p>
            <a:pPr marL="601665" lvl="1" indent="-300832" algn="l">
              <a:lnSpc>
                <a:spcPts val="2870"/>
              </a:lnSpc>
              <a:spcBef>
                <a:spcPct val="0"/>
              </a:spcBef>
              <a:buFont typeface="Arial"/>
              <a:buChar char="•"/>
            </a:pPr>
            <a:r>
              <a:rPr lang="en-US" sz="2786" spc="197">
                <a:solidFill>
                  <a:srgbClr val="000000"/>
                </a:solidFill>
                <a:latin typeface="Open Sans"/>
                <a:ea typeface="Open Sans"/>
                <a:cs typeface="Open Sans"/>
                <a:sym typeface="Open Sans"/>
              </a:rPr>
              <a:t>Twórz domowe zasady używania mediów cyfrowych. </a:t>
            </a:r>
          </a:p>
          <a:p>
            <a:pPr marL="601665" lvl="1" indent="-300832" algn="l">
              <a:lnSpc>
                <a:spcPts val="2870"/>
              </a:lnSpc>
              <a:spcBef>
                <a:spcPct val="0"/>
              </a:spcBef>
              <a:buFont typeface="Arial"/>
              <a:buChar char="•"/>
            </a:pPr>
            <a:r>
              <a:rPr lang="en-US" sz="2786" spc="197">
                <a:solidFill>
                  <a:srgbClr val="000000"/>
                </a:solidFill>
                <a:latin typeface="Open Sans"/>
                <a:ea typeface="Open Sans"/>
                <a:cs typeface="Open Sans"/>
                <a:sym typeface="Open Sans"/>
              </a:rPr>
              <a:t>Stosuj szeroki wachlarz nagród, nie karz jedynie poprzez zabranianie używania internetu.</a:t>
            </a:r>
          </a:p>
          <a:p>
            <a:pPr marL="601665" lvl="1" indent="-300832" algn="l">
              <a:lnSpc>
                <a:spcPts val="2870"/>
              </a:lnSpc>
              <a:spcBef>
                <a:spcPct val="0"/>
              </a:spcBef>
              <a:buFont typeface="Arial"/>
              <a:buChar char="•"/>
            </a:pPr>
            <a:r>
              <a:rPr lang="en-US" sz="2786" spc="197">
                <a:solidFill>
                  <a:srgbClr val="000000"/>
                </a:solidFill>
                <a:latin typeface="Open Sans"/>
                <a:ea typeface="Open Sans"/>
                <a:cs typeface="Open Sans"/>
                <a:sym typeface="Open Sans"/>
              </a:rPr>
              <a:t>Stawiaj granice.</a:t>
            </a:r>
          </a:p>
          <a:p>
            <a:pPr marL="601665" lvl="1" indent="-300832" algn="l">
              <a:lnSpc>
                <a:spcPts val="2870"/>
              </a:lnSpc>
              <a:spcBef>
                <a:spcPct val="0"/>
              </a:spcBef>
              <a:buFont typeface="Arial"/>
              <a:buChar char="•"/>
            </a:pPr>
            <a:r>
              <a:rPr lang="en-US" sz="2786" spc="197">
                <a:solidFill>
                  <a:srgbClr val="000000"/>
                </a:solidFill>
                <a:latin typeface="Open Sans"/>
                <a:ea typeface="Open Sans"/>
                <a:cs typeface="Open Sans"/>
                <a:sym typeface="Open Sans"/>
              </a:rPr>
              <a:t>Wzbudzaj ciekawość świata, nie pozwól, aby twoje dziecko się nudziło.</a:t>
            </a:r>
          </a:p>
          <a:p>
            <a:pPr marL="601665" lvl="1" indent="-300832" algn="l">
              <a:lnSpc>
                <a:spcPts val="2870"/>
              </a:lnSpc>
              <a:spcBef>
                <a:spcPct val="0"/>
              </a:spcBef>
              <a:buFont typeface="Arial"/>
              <a:buChar char="•"/>
            </a:pPr>
            <a:r>
              <a:rPr lang="en-US" sz="2786" spc="197">
                <a:solidFill>
                  <a:srgbClr val="000000"/>
                </a:solidFill>
                <a:latin typeface="Open Sans"/>
                <a:ea typeface="Open Sans"/>
                <a:cs typeface="Open Sans"/>
                <a:sym typeface="Open Sans"/>
              </a:rPr>
              <a:t>Spędzaj kreatywnie czas wolny.</a:t>
            </a:r>
          </a:p>
          <a:p>
            <a:pPr marL="601665" lvl="1" indent="-300832" algn="l">
              <a:lnSpc>
                <a:spcPts val="2870"/>
              </a:lnSpc>
              <a:spcBef>
                <a:spcPct val="0"/>
              </a:spcBef>
              <a:buFont typeface="Arial"/>
              <a:buChar char="•"/>
            </a:pPr>
            <a:r>
              <a:rPr lang="en-US" sz="2786" spc="197">
                <a:solidFill>
                  <a:srgbClr val="000000"/>
                </a:solidFill>
                <a:latin typeface="Open Sans"/>
                <a:ea typeface="Open Sans"/>
                <a:cs typeface="Open Sans"/>
                <a:sym typeface="Open Sans"/>
              </a:rPr>
              <a:t>Przytulaj i mów, że kochasz.</a:t>
            </a:r>
          </a:p>
          <a:p>
            <a:pPr marL="601665" lvl="1" indent="-300832" algn="l">
              <a:lnSpc>
                <a:spcPts val="2870"/>
              </a:lnSpc>
              <a:spcBef>
                <a:spcPct val="0"/>
              </a:spcBef>
              <a:buFont typeface="Arial"/>
              <a:buChar char="•"/>
            </a:pPr>
            <a:r>
              <a:rPr lang="en-US" sz="2786" spc="197">
                <a:solidFill>
                  <a:srgbClr val="000000"/>
                </a:solidFill>
                <a:latin typeface="Open Sans"/>
                <a:ea typeface="Open Sans"/>
                <a:cs typeface="Open Sans"/>
                <a:sym typeface="Open Sans"/>
              </a:rPr>
              <a:t>Dbaj o well-being, czyli równowagę psychiczną między światem cyfrowym i realnym; nie pozwól, aby jedynym dostępnym dla dziecka światem był świat online.</a:t>
            </a:r>
          </a:p>
          <a:p>
            <a:pPr marL="601665" lvl="1" indent="-300832" algn="l">
              <a:lnSpc>
                <a:spcPts val="2870"/>
              </a:lnSpc>
              <a:spcBef>
                <a:spcPct val="0"/>
              </a:spcBef>
              <a:buFont typeface="Arial"/>
              <a:buChar char="•"/>
            </a:pPr>
            <a:r>
              <a:rPr lang="en-US" sz="2786" spc="197">
                <a:solidFill>
                  <a:srgbClr val="000000"/>
                </a:solidFill>
                <a:latin typeface="Open Sans"/>
                <a:ea typeface="Open Sans"/>
                <a:cs typeface="Open Sans"/>
                <a:sym typeface="Open Sans"/>
              </a:rPr>
              <a:t>Twórz kulturę offline.</a:t>
            </a:r>
          </a:p>
          <a:p>
            <a:pPr marL="601665" lvl="1" indent="-300832" algn="l">
              <a:lnSpc>
                <a:spcPts val="2870"/>
              </a:lnSpc>
              <a:spcBef>
                <a:spcPct val="0"/>
              </a:spcBef>
              <a:buFont typeface="Arial"/>
              <a:buChar char="•"/>
            </a:pPr>
            <a:r>
              <a:rPr lang="en-US" sz="2786" spc="197">
                <a:solidFill>
                  <a:srgbClr val="000000"/>
                </a:solidFill>
                <a:latin typeface="Open Sans"/>
                <a:ea typeface="Open Sans"/>
                <a:cs typeface="Open Sans"/>
                <a:sym typeface="Open Sans"/>
              </a:rPr>
              <a:t>Nagradzaj sukcesy w ograniczaniu czasu spędzonego przed internetem.</a:t>
            </a:r>
          </a:p>
          <a:p>
            <a:pPr marL="601665" lvl="1" indent="-300832" algn="l">
              <a:lnSpc>
                <a:spcPts val="2870"/>
              </a:lnSpc>
              <a:spcBef>
                <a:spcPct val="0"/>
              </a:spcBef>
              <a:buFont typeface="Arial"/>
              <a:buChar char="•"/>
            </a:pPr>
            <a:r>
              <a:rPr lang="en-US" sz="2786" spc="197">
                <a:solidFill>
                  <a:srgbClr val="000000"/>
                </a:solidFill>
                <a:latin typeface="Open Sans"/>
                <a:ea typeface="Open Sans"/>
                <a:cs typeface="Open Sans"/>
                <a:sym typeface="Open Sans"/>
              </a:rPr>
              <a:t>Zdiagnozuj sytuacje trudne, w których dziecko “sięga” po internet.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0429" r="-70429"/>
            </a:stretch>
          </a:blipFill>
        </p:spPr>
      </p:sp>
      <p:sp>
        <p:nvSpPr>
          <p:cNvPr id="3" name="Freeform 3"/>
          <p:cNvSpPr/>
          <p:nvPr/>
        </p:nvSpPr>
        <p:spPr>
          <a:xfrm>
            <a:off x="16323134" y="8156869"/>
            <a:ext cx="2436684" cy="2692468"/>
          </a:xfrm>
          <a:custGeom>
            <a:avLst/>
            <a:gdLst/>
            <a:ahLst/>
            <a:cxnLst/>
            <a:rect l="l" t="t" r="r" b="b"/>
            <a:pathLst>
              <a:path w="2436684" h="2692468">
                <a:moveTo>
                  <a:pt x="0" y="0"/>
                </a:moveTo>
                <a:lnTo>
                  <a:pt x="2436684" y="0"/>
                </a:lnTo>
                <a:lnTo>
                  <a:pt x="2436684" y="2692469"/>
                </a:lnTo>
                <a:lnTo>
                  <a:pt x="0" y="2692469"/>
                </a:lnTo>
                <a:lnTo>
                  <a:pt x="0" y="0"/>
                </a:lnTo>
                <a:close/>
              </a:path>
            </a:pathLst>
          </a:custGeom>
          <a:blipFill>
            <a:blip r:embed="rId3"/>
            <a:stretch>
              <a:fillRect/>
            </a:stretch>
          </a:blipFill>
        </p:spPr>
      </p:sp>
      <p:sp>
        <p:nvSpPr>
          <p:cNvPr id="4" name="Freeform 4"/>
          <p:cNvSpPr/>
          <p:nvPr/>
        </p:nvSpPr>
        <p:spPr>
          <a:xfrm>
            <a:off x="-1214591" y="6834162"/>
            <a:ext cx="2429181" cy="4015176"/>
          </a:xfrm>
          <a:custGeom>
            <a:avLst/>
            <a:gdLst/>
            <a:ahLst/>
            <a:cxnLst/>
            <a:rect l="l" t="t" r="r" b="b"/>
            <a:pathLst>
              <a:path w="2429181" h="4015176">
                <a:moveTo>
                  <a:pt x="0" y="0"/>
                </a:moveTo>
                <a:lnTo>
                  <a:pt x="2429182" y="0"/>
                </a:lnTo>
                <a:lnTo>
                  <a:pt x="2429182" y="4015176"/>
                </a:lnTo>
                <a:lnTo>
                  <a:pt x="0" y="4015176"/>
                </a:lnTo>
                <a:lnTo>
                  <a:pt x="0" y="0"/>
                </a:lnTo>
                <a:close/>
              </a:path>
            </a:pathLst>
          </a:custGeom>
          <a:blipFill>
            <a:blip r:embed="rId4"/>
            <a:stretch>
              <a:fillRect/>
            </a:stretch>
          </a:blipFill>
        </p:spPr>
      </p:sp>
      <p:sp>
        <p:nvSpPr>
          <p:cNvPr id="5" name="Freeform 5"/>
          <p:cNvSpPr/>
          <p:nvPr/>
        </p:nvSpPr>
        <p:spPr>
          <a:xfrm>
            <a:off x="16323134" y="-425331"/>
            <a:ext cx="2478756" cy="2404393"/>
          </a:xfrm>
          <a:custGeom>
            <a:avLst/>
            <a:gdLst/>
            <a:ahLst/>
            <a:cxnLst/>
            <a:rect l="l" t="t" r="r" b="b"/>
            <a:pathLst>
              <a:path w="2478756" h="2404393">
                <a:moveTo>
                  <a:pt x="0" y="0"/>
                </a:moveTo>
                <a:lnTo>
                  <a:pt x="2478756" y="0"/>
                </a:lnTo>
                <a:lnTo>
                  <a:pt x="2478756" y="2404393"/>
                </a:lnTo>
                <a:lnTo>
                  <a:pt x="0" y="2404393"/>
                </a:lnTo>
                <a:lnTo>
                  <a:pt x="0" y="0"/>
                </a:lnTo>
                <a:close/>
              </a:path>
            </a:pathLst>
          </a:custGeom>
          <a:blipFill>
            <a:blip r:embed="rId5"/>
            <a:stretch>
              <a:fillRect/>
            </a:stretch>
          </a:blipFill>
        </p:spPr>
      </p:sp>
      <p:sp>
        <p:nvSpPr>
          <p:cNvPr id="6" name="Freeform 6"/>
          <p:cNvSpPr/>
          <p:nvPr/>
        </p:nvSpPr>
        <p:spPr>
          <a:xfrm>
            <a:off x="-1214591" y="-1246789"/>
            <a:ext cx="3669227" cy="4550979"/>
          </a:xfrm>
          <a:custGeom>
            <a:avLst/>
            <a:gdLst/>
            <a:ahLst/>
            <a:cxnLst/>
            <a:rect l="l" t="t" r="r" b="b"/>
            <a:pathLst>
              <a:path w="3669227" h="4550979">
                <a:moveTo>
                  <a:pt x="0" y="0"/>
                </a:moveTo>
                <a:lnTo>
                  <a:pt x="3669227" y="0"/>
                </a:lnTo>
                <a:lnTo>
                  <a:pt x="3669227" y="4550978"/>
                </a:lnTo>
                <a:lnTo>
                  <a:pt x="0" y="4550978"/>
                </a:lnTo>
                <a:lnTo>
                  <a:pt x="0" y="0"/>
                </a:lnTo>
                <a:close/>
              </a:path>
            </a:pathLst>
          </a:custGeom>
          <a:blipFill>
            <a:blip r:embed="rId6"/>
            <a:stretch>
              <a:fillRect/>
            </a:stretch>
          </a:blipFill>
        </p:spPr>
      </p:sp>
      <p:sp>
        <p:nvSpPr>
          <p:cNvPr id="7" name="Freeform 7"/>
          <p:cNvSpPr/>
          <p:nvPr/>
        </p:nvSpPr>
        <p:spPr>
          <a:xfrm>
            <a:off x="17073409" y="3135912"/>
            <a:ext cx="2429181" cy="4015176"/>
          </a:xfrm>
          <a:custGeom>
            <a:avLst/>
            <a:gdLst/>
            <a:ahLst/>
            <a:cxnLst/>
            <a:rect l="l" t="t" r="r" b="b"/>
            <a:pathLst>
              <a:path w="2429181" h="4015176">
                <a:moveTo>
                  <a:pt x="0" y="0"/>
                </a:moveTo>
                <a:lnTo>
                  <a:pt x="2429182" y="0"/>
                </a:lnTo>
                <a:lnTo>
                  <a:pt x="2429182" y="4015176"/>
                </a:lnTo>
                <a:lnTo>
                  <a:pt x="0" y="4015176"/>
                </a:lnTo>
                <a:lnTo>
                  <a:pt x="0" y="0"/>
                </a:lnTo>
                <a:close/>
              </a:path>
            </a:pathLst>
          </a:custGeom>
          <a:blipFill>
            <a:blip r:embed="rId4"/>
            <a:stretch>
              <a:fillRect/>
            </a:stretch>
          </a:blipFill>
        </p:spPr>
      </p:sp>
      <p:sp>
        <p:nvSpPr>
          <p:cNvPr id="8" name="Freeform 8"/>
          <p:cNvSpPr/>
          <p:nvPr/>
        </p:nvSpPr>
        <p:spPr>
          <a:xfrm>
            <a:off x="2784185" y="0"/>
            <a:ext cx="12719629" cy="10287000"/>
          </a:xfrm>
          <a:custGeom>
            <a:avLst/>
            <a:gdLst/>
            <a:ahLst/>
            <a:cxnLst/>
            <a:rect l="l" t="t" r="r" b="b"/>
            <a:pathLst>
              <a:path w="12719629" h="10287000">
                <a:moveTo>
                  <a:pt x="0" y="0"/>
                </a:moveTo>
                <a:lnTo>
                  <a:pt x="12719630" y="0"/>
                </a:lnTo>
                <a:lnTo>
                  <a:pt x="12719630" y="10287000"/>
                </a:lnTo>
                <a:lnTo>
                  <a:pt x="0" y="10287000"/>
                </a:lnTo>
                <a:lnTo>
                  <a:pt x="0" y="0"/>
                </a:lnTo>
                <a:close/>
              </a:path>
            </a:pathLst>
          </a:custGeom>
          <a:blipFill>
            <a:blip r:embed="rId7"/>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26772" y="0"/>
            <a:ext cx="14705435" cy="10378054"/>
          </a:xfrm>
          <a:custGeom>
            <a:avLst/>
            <a:gdLst/>
            <a:ahLst/>
            <a:cxnLst/>
            <a:rect l="l" t="t" r="r" b="b"/>
            <a:pathLst>
              <a:path w="14705435" h="10378054">
                <a:moveTo>
                  <a:pt x="0" y="0"/>
                </a:moveTo>
                <a:lnTo>
                  <a:pt x="14705435" y="0"/>
                </a:lnTo>
                <a:lnTo>
                  <a:pt x="14705435" y="10378054"/>
                </a:lnTo>
                <a:lnTo>
                  <a:pt x="0" y="10378054"/>
                </a:lnTo>
                <a:lnTo>
                  <a:pt x="0" y="0"/>
                </a:lnTo>
                <a:close/>
              </a:path>
            </a:pathLst>
          </a:custGeom>
          <a:blipFill>
            <a:blip r:embed="rId2"/>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0429" r="-70429"/>
            </a:stretch>
          </a:blipFill>
        </p:spPr>
      </p:sp>
      <p:sp>
        <p:nvSpPr>
          <p:cNvPr id="3" name="Freeform 3"/>
          <p:cNvSpPr/>
          <p:nvPr/>
        </p:nvSpPr>
        <p:spPr>
          <a:xfrm>
            <a:off x="-1214591" y="-653351"/>
            <a:ext cx="3335222" cy="3026714"/>
          </a:xfrm>
          <a:custGeom>
            <a:avLst/>
            <a:gdLst/>
            <a:ahLst/>
            <a:cxnLst/>
            <a:rect l="l" t="t" r="r" b="b"/>
            <a:pathLst>
              <a:path w="3335222" h="3026714">
                <a:moveTo>
                  <a:pt x="0" y="0"/>
                </a:moveTo>
                <a:lnTo>
                  <a:pt x="3335222" y="0"/>
                </a:lnTo>
                <a:lnTo>
                  <a:pt x="3335222" y="3026714"/>
                </a:lnTo>
                <a:lnTo>
                  <a:pt x="0" y="3026714"/>
                </a:lnTo>
                <a:lnTo>
                  <a:pt x="0" y="0"/>
                </a:lnTo>
                <a:close/>
              </a:path>
            </a:pathLst>
          </a:custGeom>
          <a:blipFill>
            <a:blip r:embed="rId3"/>
            <a:stretch>
              <a:fillRect/>
            </a:stretch>
          </a:blipFill>
        </p:spPr>
      </p:sp>
      <p:sp>
        <p:nvSpPr>
          <p:cNvPr id="4" name="Freeform 4"/>
          <p:cNvSpPr/>
          <p:nvPr/>
        </p:nvSpPr>
        <p:spPr>
          <a:xfrm>
            <a:off x="2777434" y="-1093686"/>
            <a:ext cx="2669512" cy="2469299"/>
          </a:xfrm>
          <a:custGeom>
            <a:avLst/>
            <a:gdLst/>
            <a:ahLst/>
            <a:cxnLst/>
            <a:rect l="l" t="t" r="r" b="b"/>
            <a:pathLst>
              <a:path w="2669512" h="2469299">
                <a:moveTo>
                  <a:pt x="0" y="0"/>
                </a:moveTo>
                <a:lnTo>
                  <a:pt x="2669513" y="0"/>
                </a:lnTo>
                <a:lnTo>
                  <a:pt x="2669513" y="2469299"/>
                </a:lnTo>
                <a:lnTo>
                  <a:pt x="0" y="2469299"/>
                </a:lnTo>
                <a:lnTo>
                  <a:pt x="0" y="0"/>
                </a:lnTo>
                <a:close/>
              </a:path>
            </a:pathLst>
          </a:custGeom>
          <a:blipFill>
            <a:blip r:embed="rId4"/>
            <a:stretch>
              <a:fillRect/>
            </a:stretch>
          </a:blipFill>
        </p:spPr>
      </p:sp>
      <p:sp>
        <p:nvSpPr>
          <p:cNvPr id="5" name="Freeform 5"/>
          <p:cNvSpPr/>
          <p:nvPr/>
        </p:nvSpPr>
        <p:spPr>
          <a:xfrm>
            <a:off x="16323134" y="8156869"/>
            <a:ext cx="2436684" cy="2692468"/>
          </a:xfrm>
          <a:custGeom>
            <a:avLst/>
            <a:gdLst/>
            <a:ahLst/>
            <a:cxnLst/>
            <a:rect l="l" t="t" r="r" b="b"/>
            <a:pathLst>
              <a:path w="2436684" h="2692468">
                <a:moveTo>
                  <a:pt x="0" y="0"/>
                </a:moveTo>
                <a:lnTo>
                  <a:pt x="2436684" y="0"/>
                </a:lnTo>
                <a:lnTo>
                  <a:pt x="2436684" y="2692469"/>
                </a:lnTo>
                <a:lnTo>
                  <a:pt x="0" y="2692469"/>
                </a:lnTo>
                <a:lnTo>
                  <a:pt x="0" y="0"/>
                </a:lnTo>
                <a:close/>
              </a:path>
            </a:pathLst>
          </a:custGeom>
          <a:blipFill>
            <a:blip r:embed="rId5"/>
            <a:stretch>
              <a:fillRect/>
            </a:stretch>
          </a:blipFill>
        </p:spPr>
      </p:sp>
      <p:sp>
        <p:nvSpPr>
          <p:cNvPr id="6" name="Freeform 6"/>
          <p:cNvSpPr/>
          <p:nvPr/>
        </p:nvSpPr>
        <p:spPr>
          <a:xfrm rot="2523674">
            <a:off x="8574628" y="8547243"/>
            <a:ext cx="3966278" cy="3822501"/>
          </a:xfrm>
          <a:custGeom>
            <a:avLst/>
            <a:gdLst/>
            <a:ahLst/>
            <a:cxnLst/>
            <a:rect l="l" t="t" r="r" b="b"/>
            <a:pathLst>
              <a:path w="3966278" h="3822501">
                <a:moveTo>
                  <a:pt x="0" y="0"/>
                </a:moveTo>
                <a:lnTo>
                  <a:pt x="3966278" y="0"/>
                </a:lnTo>
                <a:lnTo>
                  <a:pt x="3966278" y="3822501"/>
                </a:lnTo>
                <a:lnTo>
                  <a:pt x="0" y="3822501"/>
                </a:lnTo>
                <a:lnTo>
                  <a:pt x="0" y="0"/>
                </a:lnTo>
                <a:close/>
              </a:path>
            </a:pathLst>
          </a:custGeom>
          <a:blipFill>
            <a:blip r:embed="rId6"/>
            <a:stretch>
              <a:fillRect/>
            </a:stretch>
          </a:blipFill>
        </p:spPr>
      </p:sp>
      <p:sp>
        <p:nvSpPr>
          <p:cNvPr id="7" name="Freeform 7"/>
          <p:cNvSpPr/>
          <p:nvPr/>
        </p:nvSpPr>
        <p:spPr>
          <a:xfrm>
            <a:off x="13748651" y="8858795"/>
            <a:ext cx="2268425" cy="1990543"/>
          </a:xfrm>
          <a:custGeom>
            <a:avLst/>
            <a:gdLst/>
            <a:ahLst/>
            <a:cxnLst/>
            <a:rect l="l" t="t" r="r" b="b"/>
            <a:pathLst>
              <a:path w="2268425" h="1990543">
                <a:moveTo>
                  <a:pt x="0" y="0"/>
                </a:moveTo>
                <a:lnTo>
                  <a:pt x="2268425" y="0"/>
                </a:lnTo>
                <a:lnTo>
                  <a:pt x="2268425" y="1990543"/>
                </a:lnTo>
                <a:lnTo>
                  <a:pt x="0" y="1990543"/>
                </a:lnTo>
                <a:lnTo>
                  <a:pt x="0" y="0"/>
                </a:lnTo>
                <a:close/>
              </a:path>
            </a:pathLst>
          </a:custGeom>
          <a:blipFill>
            <a:blip r:embed="rId7"/>
            <a:stretch>
              <a:fillRect/>
            </a:stretch>
          </a:blipFill>
        </p:spPr>
      </p:sp>
      <p:sp>
        <p:nvSpPr>
          <p:cNvPr id="8" name="Freeform 8"/>
          <p:cNvSpPr/>
          <p:nvPr/>
        </p:nvSpPr>
        <p:spPr>
          <a:xfrm rot="-2829396">
            <a:off x="16595204" y="61939"/>
            <a:ext cx="3367561" cy="3245487"/>
          </a:xfrm>
          <a:custGeom>
            <a:avLst/>
            <a:gdLst/>
            <a:ahLst/>
            <a:cxnLst/>
            <a:rect l="l" t="t" r="r" b="b"/>
            <a:pathLst>
              <a:path w="3367561" h="3245487">
                <a:moveTo>
                  <a:pt x="0" y="0"/>
                </a:moveTo>
                <a:lnTo>
                  <a:pt x="3367561" y="0"/>
                </a:lnTo>
                <a:lnTo>
                  <a:pt x="3367561" y="3245487"/>
                </a:lnTo>
                <a:lnTo>
                  <a:pt x="0" y="3245487"/>
                </a:lnTo>
                <a:lnTo>
                  <a:pt x="0" y="0"/>
                </a:lnTo>
                <a:close/>
              </a:path>
            </a:pathLst>
          </a:custGeom>
          <a:blipFill>
            <a:blip r:embed="rId6"/>
            <a:stretch>
              <a:fillRect/>
            </a:stretch>
          </a:blipFill>
        </p:spPr>
      </p:sp>
      <p:sp>
        <p:nvSpPr>
          <p:cNvPr id="9" name="Freeform 9"/>
          <p:cNvSpPr/>
          <p:nvPr/>
        </p:nvSpPr>
        <p:spPr>
          <a:xfrm>
            <a:off x="-1214591" y="3572091"/>
            <a:ext cx="2429181" cy="4015176"/>
          </a:xfrm>
          <a:custGeom>
            <a:avLst/>
            <a:gdLst/>
            <a:ahLst/>
            <a:cxnLst/>
            <a:rect l="l" t="t" r="r" b="b"/>
            <a:pathLst>
              <a:path w="2429181" h="4015176">
                <a:moveTo>
                  <a:pt x="0" y="0"/>
                </a:moveTo>
                <a:lnTo>
                  <a:pt x="2429182" y="0"/>
                </a:lnTo>
                <a:lnTo>
                  <a:pt x="2429182" y="4015176"/>
                </a:lnTo>
                <a:lnTo>
                  <a:pt x="0" y="4015176"/>
                </a:lnTo>
                <a:lnTo>
                  <a:pt x="0" y="0"/>
                </a:lnTo>
                <a:close/>
              </a:path>
            </a:pathLst>
          </a:custGeom>
          <a:blipFill>
            <a:blip r:embed="rId8"/>
            <a:stretch>
              <a:fillRect/>
            </a:stretch>
          </a:blipFill>
        </p:spPr>
      </p:sp>
      <p:sp>
        <p:nvSpPr>
          <p:cNvPr id="10" name="Freeform 10"/>
          <p:cNvSpPr/>
          <p:nvPr/>
        </p:nvSpPr>
        <p:spPr>
          <a:xfrm>
            <a:off x="16736567" y="4592514"/>
            <a:ext cx="3102866" cy="3118458"/>
          </a:xfrm>
          <a:custGeom>
            <a:avLst/>
            <a:gdLst/>
            <a:ahLst/>
            <a:cxnLst/>
            <a:rect l="l" t="t" r="r" b="b"/>
            <a:pathLst>
              <a:path w="3102866" h="3118458">
                <a:moveTo>
                  <a:pt x="0" y="0"/>
                </a:moveTo>
                <a:lnTo>
                  <a:pt x="3102866" y="0"/>
                </a:lnTo>
                <a:lnTo>
                  <a:pt x="3102866" y="3118458"/>
                </a:lnTo>
                <a:lnTo>
                  <a:pt x="0" y="3118458"/>
                </a:lnTo>
                <a:lnTo>
                  <a:pt x="0" y="0"/>
                </a:lnTo>
                <a:close/>
              </a:path>
            </a:pathLst>
          </a:custGeom>
          <a:blipFill>
            <a:blip r:embed="rId9"/>
            <a:stretch>
              <a:fillRect/>
            </a:stretch>
          </a:blipFill>
        </p:spPr>
      </p:sp>
      <p:sp>
        <p:nvSpPr>
          <p:cNvPr id="11" name="Freeform 11"/>
          <p:cNvSpPr/>
          <p:nvPr/>
        </p:nvSpPr>
        <p:spPr>
          <a:xfrm rot="-10726236">
            <a:off x="13288786" y="-648443"/>
            <a:ext cx="4156830" cy="1979691"/>
          </a:xfrm>
          <a:custGeom>
            <a:avLst/>
            <a:gdLst/>
            <a:ahLst/>
            <a:cxnLst/>
            <a:rect l="l" t="t" r="r" b="b"/>
            <a:pathLst>
              <a:path w="4156830" h="1979691">
                <a:moveTo>
                  <a:pt x="0" y="0"/>
                </a:moveTo>
                <a:lnTo>
                  <a:pt x="4156830" y="0"/>
                </a:lnTo>
                <a:lnTo>
                  <a:pt x="4156830" y="1979691"/>
                </a:lnTo>
                <a:lnTo>
                  <a:pt x="0" y="1979691"/>
                </a:lnTo>
                <a:lnTo>
                  <a:pt x="0" y="0"/>
                </a:lnTo>
                <a:close/>
              </a:path>
            </a:pathLst>
          </a:custGeom>
          <a:blipFill>
            <a:blip r:embed="rId10"/>
            <a:stretch>
              <a:fillRect/>
            </a:stretch>
          </a:blipFill>
        </p:spPr>
      </p:sp>
      <p:sp>
        <p:nvSpPr>
          <p:cNvPr id="12" name="Freeform 12"/>
          <p:cNvSpPr/>
          <p:nvPr/>
        </p:nvSpPr>
        <p:spPr>
          <a:xfrm>
            <a:off x="10789271" y="-1202197"/>
            <a:ext cx="2478756" cy="2404393"/>
          </a:xfrm>
          <a:custGeom>
            <a:avLst/>
            <a:gdLst/>
            <a:ahLst/>
            <a:cxnLst/>
            <a:rect l="l" t="t" r="r" b="b"/>
            <a:pathLst>
              <a:path w="2478756" h="2404393">
                <a:moveTo>
                  <a:pt x="0" y="0"/>
                </a:moveTo>
                <a:lnTo>
                  <a:pt x="2478756" y="0"/>
                </a:lnTo>
                <a:lnTo>
                  <a:pt x="2478756" y="2404394"/>
                </a:lnTo>
                <a:lnTo>
                  <a:pt x="0" y="2404394"/>
                </a:lnTo>
                <a:lnTo>
                  <a:pt x="0" y="0"/>
                </a:lnTo>
                <a:close/>
              </a:path>
            </a:pathLst>
          </a:custGeom>
          <a:blipFill>
            <a:blip r:embed="rId11"/>
            <a:stretch>
              <a:fillRect/>
            </a:stretch>
          </a:blipFill>
        </p:spPr>
      </p:sp>
      <p:sp>
        <p:nvSpPr>
          <p:cNvPr id="13" name="Freeform 13"/>
          <p:cNvSpPr/>
          <p:nvPr/>
        </p:nvSpPr>
        <p:spPr>
          <a:xfrm>
            <a:off x="-778935" y="8261739"/>
            <a:ext cx="3287385" cy="3184654"/>
          </a:xfrm>
          <a:custGeom>
            <a:avLst/>
            <a:gdLst/>
            <a:ahLst/>
            <a:cxnLst/>
            <a:rect l="l" t="t" r="r" b="b"/>
            <a:pathLst>
              <a:path w="3287385" h="3184654">
                <a:moveTo>
                  <a:pt x="0" y="0"/>
                </a:moveTo>
                <a:lnTo>
                  <a:pt x="3287384" y="0"/>
                </a:lnTo>
                <a:lnTo>
                  <a:pt x="3287384" y="3184654"/>
                </a:lnTo>
                <a:lnTo>
                  <a:pt x="0" y="3184654"/>
                </a:lnTo>
                <a:lnTo>
                  <a:pt x="0" y="0"/>
                </a:lnTo>
                <a:close/>
              </a:path>
            </a:pathLst>
          </a:custGeom>
          <a:blipFill>
            <a:blip r:embed="rId12"/>
            <a:stretch>
              <a:fillRect/>
            </a:stretch>
          </a:blipFill>
        </p:spPr>
      </p:sp>
      <p:sp>
        <p:nvSpPr>
          <p:cNvPr id="14" name="Freeform 14"/>
          <p:cNvSpPr/>
          <p:nvPr/>
        </p:nvSpPr>
        <p:spPr>
          <a:xfrm>
            <a:off x="3083439" y="9151851"/>
            <a:ext cx="4283445" cy="2039991"/>
          </a:xfrm>
          <a:custGeom>
            <a:avLst/>
            <a:gdLst/>
            <a:ahLst/>
            <a:cxnLst/>
            <a:rect l="l" t="t" r="r" b="b"/>
            <a:pathLst>
              <a:path w="4283445" h="2039991">
                <a:moveTo>
                  <a:pt x="0" y="0"/>
                </a:moveTo>
                <a:lnTo>
                  <a:pt x="4283444" y="0"/>
                </a:lnTo>
                <a:lnTo>
                  <a:pt x="4283444" y="2039990"/>
                </a:lnTo>
                <a:lnTo>
                  <a:pt x="0" y="2039990"/>
                </a:lnTo>
                <a:lnTo>
                  <a:pt x="0" y="0"/>
                </a:lnTo>
                <a:close/>
              </a:path>
            </a:pathLst>
          </a:custGeom>
          <a:blipFill>
            <a:blip r:embed="rId10"/>
            <a:stretch>
              <a:fillRect/>
            </a:stretch>
          </a:blipFill>
        </p:spPr>
      </p:sp>
      <p:sp>
        <p:nvSpPr>
          <p:cNvPr id="15" name="Freeform 15"/>
          <p:cNvSpPr/>
          <p:nvPr/>
        </p:nvSpPr>
        <p:spPr>
          <a:xfrm rot="-8754662">
            <a:off x="5893358" y="-2053103"/>
            <a:ext cx="4176376" cy="3664770"/>
          </a:xfrm>
          <a:custGeom>
            <a:avLst/>
            <a:gdLst/>
            <a:ahLst/>
            <a:cxnLst/>
            <a:rect l="l" t="t" r="r" b="b"/>
            <a:pathLst>
              <a:path w="4176376" h="3664770">
                <a:moveTo>
                  <a:pt x="0" y="0"/>
                </a:moveTo>
                <a:lnTo>
                  <a:pt x="4176376" y="0"/>
                </a:lnTo>
                <a:lnTo>
                  <a:pt x="4176376" y="3664769"/>
                </a:lnTo>
                <a:lnTo>
                  <a:pt x="0" y="3664769"/>
                </a:lnTo>
                <a:lnTo>
                  <a:pt x="0" y="0"/>
                </a:lnTo>
                <a:close/>
              </a:path>
            </a:pathLst>
          </a:custGeom>
          <a:blipFill>
            <a:blip r:embed="rId7"/>
            <a:stretch>
              <a:fillRect/>
            </a:stretch>
          </a:blipFill>
        </p:spPr>
      </p:sp>
      <p:sp>
        <p:nvSpPr>
          <p:cNvPr id="16" name="TextBox 16"/>
          <p:cNvSpPr txBox="1"/>
          <p:nvPr/>
        </p:nvSpPr>
        <p:spPr>
          <a:xfrm>
            <a:off x="2464239" y="3079944"/>
            <a:ext cx="12902962" cy="3457193"/>
          </a:xfrm>
          <a:prstGeom prst="rect">
            <a:avLst/>
          </a:prstGeom>
        </p:spPr>
        <p:txBody>
          <a:bodyPr lIns="0" tIns="0" rIns="0" bIns="0" rtlCol="0" anchor="t">
            <a:spAutoFit/>
          </a:bodyPr>
          <a:lstStyle/>
          <a:p>
            <a:pPr algn="ctr">
              <a:lnSpc>
                <a:spcPts val="6797"/>
              </a:lnSpc>
              <a:spcBef>
                <a:spcPct val="0"/>
              </a:spcBef>
            </a:pPr>
            <a:r>
              <a:rPr lang="en-US" sz="6599" b="1" spc="468">
                <a:solidFill>
                  <a:srgbClr val="404040"/>
                </a:solidFill>
                <a:latin typeface="Open Sans Bold"/>
                <a:ea typeface="Open Sans Bold"/>
                <a:cs typeface="Open Sans Bold"/>
                <a:sym typeface="Open Sans Bold"/>
              </a:rPr>
              <a:t>CZAS SPĘDZONY WSPÓLNIE Z DZIECKIEM, W BLISKOśCI NIGDY NIE JEST CZASEM STRACONYM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0429" r="-70429"/>
            </a:stretch>
          </a:blipFill>
        </p:spPr>
      </p:sp>
      <p:grpSp>
        <p:nvGrpSpPr>
          <p:cNvPr id="3" name="Group 3"/>
          <p:cNvGrpSpPr/>
          <p:nvPr/>
        </p:nvGrpSpPr>
        <p:grpSpPr>
          <a:xfrm>
            <a:off x="1214591" y="2081296"/>
            <a:ext cx="15469024" cy="6760453"/>
            <a:chOff x="0" y="0"/>
            <a:chExt cx="4074146" cy="1780531"/>
          </a:xfrm>
        </p:grpSpPr>
        <p:sp>
          <p:nvSpPr>
            <p:cNvPr id="4" name="Freeform 4"/>
            <p:cNvSpPr/>
            <p:nvPr/>
          </p:nvSpPr>
          <p:spPr>
            <a:xfrm>
              <a:off x="0" y="0"/>
              <a:ext cx="4074146" cy="1780531"/>
            </a:xfrm>
            <a:custGeom>
              <a:avLst/>
              <a:gdLst/>
              <a:ahLst/>
              <a:cxnLst/>
              <a:rect l="l" t="t" r="r" b="b"/>
              <a:pathLst>
                <a:path w="4074146" h="1780531">
                  <a:moveTo>
                    <a:pt x="25524" y="0"/>
                  </a:moveTo>
                  <a:lnTo>
                    <a:pt x="4048622" y="0"/>
                  </a:lnTo>
                  <a:cubicBezTo>
                    <a:pt x="4062719" y="0"/>
                    <a:pt x="4074146" y="11428"/>
                    <a:pt x="4074146" y="25524"/>
                  </a:cubicBezTo>
                  <a:lnTo>
                    <a:pt x="4074146" y="1755006"/>
                  </a:lnTo>
                  <a:cubicBezTo>
                    <a:pt x="4074146" y="1769103"/>
                    <a:pt x="4062719" y="1780531"/>
                    <a:pt x="4048622" y="1780531"/>
                  </a:cubicBezTo>
                  <a:lnTo>
                    <a:pt x="25524" y="1780531"/>
                  </a:lnTo>
                  <a:cubicBezTo>
                    <a:pt x="11428" y="1780531"/>
                    <a:pt x="0" y="1769103"/>
                    <a:pt x="0" y="1755006"/>
                  </a:cubicBezTo>
                  <a:lnTo>
                    <a:pt x="0" y="25524"/>
                  </a:lnTo>
                  <a:cubicBezTo>
                    <a:pt x="0" y="11428"/>
                    <a:pt x="11428" y="0"/>
                    <a:pt x="25524" y="0"/>
                  </a:cubicBezTo>
                  <a:close/>
                </a:path>
              </a:pathLst>
            </a:custGeom>
            <a:solidFill>
              <a:srgbClr val="B8CDDB"/>
            </a:solidFill>
          </p:spPr>
        </p:sp>
        <p:sp>
          <p:nvSpPr>
            <p:cNvPr id="5" name="TextBox 5"/>
            <p:cNvSpPr txBox="1"/>
            <p:nvPr/>
          </p:nvSpPr>
          <p:spPr>
            <a:xfrm>
              <a:off x="0" y="9525"/>
              <a:ext cx="4074146" cy="1771006"/>
            </a:xfrm>
            <a:prstGeom prst="rect">
              <a:avLst/>
            </a:prstGeom>
          </p:spPr>
          <p:txBody>
            <a:bodyPr lIns="50800" tIns="50800" rIns="50800" bIns="50800" rtlCol="0" anchor="ctr"/>
            <a:lstStyle/>
            <a:p>
              <a:pPr algn="ctr">
                <a:lnSpc>
                  <a:spcPts val="2898"/>
                </a:lnSpc>
              </a:pPr>
              <a:endParaRPr/>
            </a:p>
          </p:txBody>
        </p:sp>
      </p:grpSp>
      <p:sp>
        <p:nvSpPr>
          <p:cNvPr id="6" name="Freeform 6"/>
          <p:cNvSpPr/>
          <p:nvPr/>
        </p:nvSpPr>
        <p:spPr>
          <a:xfrm>
            <a:off x="16323134" y="8156869"/>
            <a:ext cx="2436684" cy="2692468"/>
          </a:xfrm>
          <a:custGeom>
            <a:avLst/>
            <a:gdLst/>
            <a:ahLst/>
            <a:cxnLst/>
            <a:rect l="l" t="t" r="r" b="b"/>
            <a:pathLst>
              <a:path w="2436684" h="2692468">
                <a:moveTo>
                  <a:pt x="0" y="0"/>
                </a:moveTo>
                <a:lnTo>
                  <a:pt x="2436684" y="0"/>
                </a:lnTo>
                <a:lnTo>
                  <a:pt x="2436684" y="2692469"/>
                </a:lnTo>
                <a:lnTo>
                  <a:pt x="0" y="2692469"/>
                </a:lnTo>
                <a:lnTo>
                  <a:pt x="0" y="0"/>
                </a:lnTo>
                <a:close/>
              </a:path>
            </a:pathLst>
          </a:custGeom>
          <a:blipFill>
            <a:blip r:embed="rId3"/>
            <a:stretch>
              <a:fillRect/>
            </a:stretch>
          </a:blipFill>
        </p:spPr>
      </p:sp>
      <p:sp>
        <p:nvSpPr>
          <p:cNvPr id="7" name="Freeform 7"/>
          <p:cNvSpPr/>
          <p:nvPr/>
        </p:nvSpPr>
        <p:spPr>
          <a:xfrm>
            <a:off x="-1214591" y="6834162"/>
            <a:ext cx="2429181" cy="4015176"/>
          </a:xfrm>
          <a:custGeom>
            <a:avLst/>
            <a:gdLst/>
            <a:ahLst/>
            <a:cxnLst/>
            <a:rect l="l" t="t" r="r" b="b"/>
            <a:pathLst>
              <a:path w="2429181" h="4015176">
                <a:moveTo>
                  <a:pt x="0" y="0"/>
                </a:moveTo>
                <a:lnTo>
                  <a:pt x="2429182" y="0"/>
                </a:lnTo>
                <a:lnTo>
                  <a:pt x="2429182" y="4015176"/>
                </a:lnTo>
                <a:lnTo>
                  <a:pt x="0" y="4015176"/>
                </a:lnTo>
                <a:lnTo>
                  <a:pt x="0" y="0"/>
                </a:lnTo>
                <a:close/>
              </a:path>
            </a:pathLst>
          </a:custGeom>
          <a:blipFill>
            <a:blip r:embed="rId4"/>
            <a:stretch>
              <a:fillRect/>
            </a:stretch>
          </a:blipFill>
        </p:spPr>
      </p:sp>
      <p:sp>
        <p:nvSpPr>
          <p:cNvPr id="8" name="Freeform 8"/>
          <p:cNvSpPr/>
          <p:nvPr/>
        </p:nvSpPr>
        <p:spPr>
          <a:xfrm>
            <a:off x="16323134" y="-425331"/>
            <a:ext cx="2478756" cy="2404393"/>
          </a:xfrm>
          <a:custGeom>
            <a:avLst/>
            <a:gdLst/>
            <a:ahLst/>
            <a:cxnLst/>
            <a:rect l="l" t="t" r="r" b="b"/>
            <a:pathLst>
              <a:path w="2478756" h="2404393">
                <a:moveTo>
                  <a:pt x="0" y="0"/>
                </a:moveTo>
                <a:lnTo>
                  <a:pt x="2478756" y="0"/>
                </a:lnTo>
                <a:lnTo>
                  <a:pt x="2478756" y="2404393"/>
                </a:lnTo>
                <a:lnTo>
                  <a:pt x="0" y="2404393"/>
                </a:lnTo>
                <a:lnTo>
                  <a:pt x="0" y="0"/>
                </a:lnTo>
                <a:close/>
              </a:path>
            </a:pathLst>
          </a:custGeom>
          <a:blipFill>
            <a:blip r:embed="rId5"/>
            <a:stretch>
              <a:fillRect/>
            </a:stretch>
          </a:blipFill>
        </p:spPr>
      </p:sp>
      <p:sp>
        <p:nvSpPr>
          <p:cNvPr id="9" name="Freeform 9"/>
          <p:cNvSpPr/>
          <p:nvPr/>
        </p:nvSpPr>
        <p:spPr>
          <a:xfrm>
            <a:off x="-1214591" y="-1246789"/>
            <a:ext cx="3669227" cy="4550979"/>
          </a:xfrm>
          <a:custGeom>
            <a:avLst/>
            <a:gdLst/>
            <a:ahLst/>
            <a:cxnLst/>
            <a:rect l="l" t="t" r="r" b="b"/>
            <a:pathLst>
              <a:path w="3669227" h="4550979">
                <a:moveTo>
                  <a:pt x="0" y="0"/>
                </a:moveTo>
                <a:lnTo>
                  <a:pt x="3669227" y="0"/>
                </a:lnTo>
                <a:lnTo>
                  <a:pt x="3669227" y="4550978"/>
                </a:lnTo>
                <a:lnTo>
                  <a:pt x="0" y="4550978"/>
                </a:lnTo>
                <a:lnTo>
                  <a:pt x="0" y="0"/>
                </a:lnTo>
                <a:close/>
              </a:path>
            </a:pathLst>
          </a:custGeom>
          <a:blipFill>
            <a:blip r:embed="rId6"/>
            <a:stretch>
              <a:fillRect/>
            </a:stretch>
          </a:blipFill>
        </p:spPr>
      </p:sp>
      <p:sp>
        <p:nvSpPr>
          <p:cNvPr id="10" name="Freeform 10"/>
          <p:cNvSpPr/>
          <p:nvPr/>
        </p:nvSpPr>
        <p:spPr>
          <a:xfrm>
            <a:off x="17073409" y="3135912"/>
            <a:ext cx="2429181" cy="4015176"/>
          </a:xfrm>
          <a:custGeom>
            <a:avLst/>
            <a:gdLst/>
            <a:ahLst/>
            <a:cxnLst/>
            <a:rect l="l" t="t" r="r" b="b"/>
            <a:pathLst>
              <a:path w="2429181" h="4015176">
                <a:moveTo>
                  <a:pt x="0" y="0"/>
                </a:moveTo>
                <a:lnTo>
                  <a:pt x="2429182" y="0"/>
                </a:lnTo>
                <a:lnTo>
                  <a:pt x="2429182" y="4015176"/>
                </a:lnTo>
                <a:lnTo>
                  <a:pt x="0" y="4015176"/>
                </a:lnTo>
                <a:lnTo>
                  <a:pt x="0" y="0"/>
                </a:lnTo>
                <a:close/>
              </a:path>
            </a:pathLst>
          </a:custGeom>
          <a:blipFill>
            <a:blip r:embed="rId4"/>
            <a:stretch>
              <a:fillRect/>
            </a:stretch>
          </a:blipFill>
        </p:spPr>
      </p:sp>
      <p:sp>
        <p:nvSpPr>
          <p:cNvPr id="11" name="TextBox 11"/>
          <p:cNvSpPr txBox="1"/>
          <p:nvPr/>
        </p:nvSpPr>
        <p:spPr>
          <a:xfrm>
            <a:off x="1640363" y="3931383"/>
            <a:ext cx="14524571" cy="3276798"/>
          </a:xfrm>
          <a:prstGeom prst="rect">
            <a:avLst/>
          </a:prstGeom>
        </p:spPr>
        <p:txBody>
          <a:bodyPr lIns="0" tIns="0" rIns="0" bIns="0" rtlCol="0" anchor="t">
            <a:spAutoFit/>
          </a:bodyPr>
          <a:lstStyle/>
          <a:p>
            <a:pPr algn="ctr">
              <a:lnSpc>
                <a:spcPts val="3275"/>
              </a:lnSpc>
              <a:spcBef>
                <a:spcPct val="0"/>
              </a:spcBef>
            </a:pPr>
            <a:r>
              <a:rPr lang="en-US" sz="3179" spc="225">
                <a:solidFill>
                  <a:srgbClr val="404040"/>
                </a:solidFill>
                <a:latin typeface="Open Sans"/>
                <a:ea typeface="Open Sans"/>
                <a:cs typeface="Open Sans"/>
                <a:sym typeface="Open Sans"/>
              </a:rPr>
              <a:t>Jak wszystkim wiadomo, trudno sobie wyobrazić współczesny świat bez telefonów komórkowych, smartfonów, tabletów, komputerów czy internetu. Media cyfrowe i urządzenia mobilne są obecne                 w naszym codziennym życiu. Jeśli wykorzystujemy je świadomie                i odpowiedzialnie, pomagają nam w pracy i nauce, dostarczają informacji i rozrywki oraz służą do komunikacji. Używane                  w niewłaściwy sposób, mogą się stać realnym zagrożeniem, zarówno dla dzieci, jak i dorosłych.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0429" r="-70429"/>
            </a:stretch>
          </a:blipFill>
        </p:spPr>
      </p:sp>
      <p:sp>
        <p:nvSpPr>
          <p:cNvPr id="3" name="Freeform 3"/>
          <p:cNvSpPr/>
          <p:nvPr/>
        </p:nvSpPr>
        <p:spPr>
          <a:xfrm>
            <a:off x="-1214591" y="-653351"/>
            <a:ext cx="3335222" cy="3026714"/>
          </a:xfrm>
          <a:custGeom>
            <a:avLst/>
            <a:gdLst/>
            <a:ahLst/>
            <a:cxnLst/>
            <a:rect l="l" t="t" r="r" b="b"/>
            <a:pathLst>
              <a:path w="3335222" h="3026714">
                <a:moveTo>
                  <a:pt x="0" y="0"/>
                </a:moveTo>
                <a:lnTo>
                  <a:pt x="3335222" y="0"/>
                </a:lnTo>
                <a:lnTo>
                  <a:pt x="3335222" y="3026714"/>
                </a:lnTo>
                <a:lnTo>
                  <a:pt x="0" y="3026714"/>
                </a:lnTo>
                <a:lnTo>
                  <a:pt x="0" y="0"/>
                </a:lnTo>
                <a:close/>
              </a:path>
            </a:pathLst>
          </a:custGeom>
          <a:blipFill>
            <a:blip r:embed="rId3"/>
            <a:stretch>
              <a:fillRect/>
            </a:stretch>
          </a:blipFill>
        </p:spPr>
      </p:sp>
      <p:sp>
        <p:nvSpPr>
          <p:cNvPr id="4" name="Freeform 4"/>
          <p:cNvSpPr/>
          <p:nvPr/>
        </p:nvSpPr>
        <p:spPr>
          <a:xfrm>
            <a:off x="2777434" y="-1093686"/>
            <a:ext cx="2669512" cy="2469299"/>
          </a:xfrm>
          <a:custGeom>
            <a:avLst/>
            <a:gdLst/>
            <a:ahLst/>
            <a:cxnLst/>
            <a:rect l="l" t="t" r="r" b="b"/>
            <a:pathLst>
              <a:path w="2669512" h="2469299">
                <a:moveTo>
                  <a:pt x="0" y="0"/>
                </a:moveTo>
                <a:lnTo>
                  <a:pt x="2669513" y="0"/>
                </a:lnTo>
                <a:lnTo>
                  <a:pt x="2669513" y="2469299"/>
                </a:lnTo>
                <a:lnTo>
                  <a:pt x="0" y="2469299"/>
                </a:lnTo>
                <a:lnTo>
                  <a:pt x="0" y="0"/>
                </a:lnTo>
                <a:close/>
              </a:path>
            </a:pathLst>
          </a:custGeom>
          <a:blipFill>
            <a:blip r:embed="rId4"/>
            <a:stretch>
              <a:fillRect/>
            </a:stretch>
          </a:blipFill>
        </p:spPr>
      </p:sp>
      <p:sp>
        <p:nvSpPr>
          <p:cNvPr id="5" name="Freeform 5"/>
          <p:cNvSpPr/>
          <p:nvPr/>
        </p:nvSpPr>
        <p:spPr>
          <a:xfrm>
            <a:off x="16323134" y="8156869"/>
            <a:ext cx="2436684" cy="2692468"/>
          </a:xfrm>
          <a:custGeom>
            <a:avLst/>
            <a:gdLst/>
            <a:ahLst/>
            <a:cxnLst/>
            <a:rect l="l" t="t" r="r" b="b"/>
            <a:pathLst>
              <a:path w="2436684" h="2692468">
                <a:moveTo>
                  <a:pt x="0" y="0"/>
                </a:moveTo>
                <a:lnTo>
                  <a:pt x="2436684" y="0"/>
                </a:lnTo>
                <a:lnTo>
                  <a:pt x="2436684" y="2692469"/>
                </a:lnTo>
                <a:lnTo>
                  <a:pt x="0" y="2692469"/>
                </a:lnTo>
                <a:lnTo>
                  <a:pt x="0" y="0"/>
                </a:lnTo>
                <a:close/>
              </a:path>
            </a:pathLst>
          </a:custGeom>
          <a:blipFill>
            <a:blip r:embed="rId5"/>
            <a:stretch>
              <a:fillRect/>
            </a:stretch>
          </a:blipFill>
        </p:spPr>
      </p:sp>
      <p:sp>
        <p:nvSpPr>
          <p:cNvPr id="6" name="Freeform 6"/>
          <p:cNvSpPr/>
          <p:nvPr/>
        </p:nvSpPr>
        <p:spPr>
          <a:xfrm rot="2523674">
            <a:off x="8574628" y="8547243"/>
            <a:ext cx="3966278" cy="3822501"/>
          </a:xfrm>
          <a:custGeom>
            <a:avLst/>
            <a:gdLst/>
            <a:ahLst/>
            <a:cxnLst/>
            <a:rect l="l" t="t" r="r" b="b"/>
            <a:pathLst>
              <a:path w="3966278" h="3822501">
                <a:moveTo>
                  <a:pt x="0" y="0"/>
                </a:moveTo>
                <a:lnTo>
                  <a:pt x="3966278" y="0"/>
                </a:lnTo>
                <a:lnTo>
                  <a:pt x="3966278" y="3822501"/>
                </a:lnTo>
                <a:lnTo>
                  <a:pt x="0" y="3822501"/>
                </a:lnTo>
                <a:lnTo>
                  <a:pt x="0" y="0"/>
                </a:lnTo>
                <a:close/>
              </a:path>
            </a:pathLst>
          </a:custGeom>
          <a:blipFill>
            <a:blip r:embed="rId6"/>
            <a:stretch>
              <a:fillRect/>
            </a:stretch>
          </a:blipFill>
        </p:spPr>
      </p:sp>
      <p:sp>
        <p:nvSpPr>
          <p:cNvPr id="7" name="Freeform 7"/>
          <p:cNvSpPr/>
          <p:nvPr/>
        </p:nvSpPr>
        <p:spPr>
          <a:xfrm>
            <a:off x="13748651" y="8858795"/>
            <a:ext cx="2268425" cy="1990543"/>
          </a:xfrm>
          <a:custGeom>
            <a:avLst/>
            <a:gdLst/>
            <a:ahLst/>
            <a:cxnLst/>
            <a:rect l="l" t="t" r="r" b="b"/>
            <a:pathLst>
              <a:path w="2268425" h="1990543">
                <a:moveTo>
                  <a:pt x="0" y="0"/>
                </a:moveTo>
                <a:lnTo>
                  <a:pt x="2268425" y="0"/>
                </a:lnTo>
                <a:lnTo>
                  <a:pt x="2268425" y="1990543"/>
                </a:lnTo>
                <a:lnTo>
                  <a:pt x="0" y="1990543"/>
                </a:lnTo>
                <a:lnTo>
                  <a:pt x="0" y="0"/>
                </a:lnTo>
                <a:close/>
              </a:path>
            </a:pathLst>
          </a:custGeom>
          <a:blipFill>
            <a:blip r:embed="rId7"/>
            <a:stretch>
              <a:fillRect/>
            </a:stretch>
          </a:blipFill>
        </p:spPr>
      </p:sp>
      <p:sp>
        <p:nvSpPr>
          <p:cNvPr id="8" name="Freeform 8"/>
          <p:cNvSpPr/>
          <p:nvPr/>
        </p:nvSpPr>
        <p:spPr>
          <a:xfrm rot="-2829396">
            <a:off x="16595204" y="61939"/>
            <a:ext cx="3367561" cy="3245487"/>
          </a:xfrm>
          <a:custGeom>
            <a:avLst/>
            <a:gdLst/>
            <a:ahLst/>
            <a:cxnLst/>
            <a:rect l="l" t="t" r="r" b="b"/>
            <a:pathLst>
              <a:path w="3367561" h="3245487">
                <a:moveTo>
                  <a:pt x="0" y="0"/>
                </a:moveTo>
                <a:lnTo>
                  <a:pt x="3367561" y="0"/>
                </a:lnTo>
                <a:lnTo>
                  <a:pt x="3367561" y="3245487"/>
                </a:lnTo>
                <a:lnTo>
                  <a:pt x="0" y="3245487"/>
                </a:lnTo>
                <a:lnTo>
                  <a:pt x="0" y="0"/>
                </a:lnTo>
                <a:close/>
              </a:path>
            </a:pathLst>
          </a:custGeom>
          <a:blipFill>
            <a:blip r:embed="rId6"/>
            <a:stretch>
              <a:fillRect/>
            </a:stretch>
          </a:blipFill>
        </p:spPr>
      </p:sp>
      <p:sp>
        <p:nvSpPr>
          <p:cNvPr id="9" name="Freeform 9"/>
          <p:cNvSpPr/>
          <p:nvPr/>
        </p:nvSpPr>
        <p:spPr>
          <a:xfrm>
            <a:off x="-1214591" y="3572091"/>
            <a:ext cx="2429181" cy="4015176"/>
          </a:xfrm>
          <a:custGeom>
            <a:avLst/>
            <a:gdLst/>
            <a:ahLst/>
            <a:cxnLst/>
            <a:rect l="l" t="t" r="r" b="b"/>
            <a:pathLst>
              <a:path w="2429181" h="4015176">
                <a:moveTo>
                  <a:pt x="0" y="0"/>
                </a:moveTo>
                <a:lnTo>
                  <a:pt x="2429182" y="0"/>
                </a:lnTo>
                <a:lnTo>
                  <a:pt x="2429182" y="4015176"/>
                </a:lnTo>
                <a:lnTo>
                  <a:pt x="0" y="4015176"/>
                </a:lnTo>
                <a:lnTo>
                  <a:pt x="0" y="0"/>
                </a:lnTo>
                <a:close/>
              </a:path>
            </a:pathLst>
          </a:custGeom>
          <a:blipFill>
            <a:blip r:embed="rId8"/>
            <a:stretch>
              <a:fillRect/>
            </a:stretch>
          </a:blipFill>
        </p:spPr>
      </p:sp>
      <p:sp>
        <p:nvSpPr>
          <p:cNvPr id="10" name="Freeform 10"/>
          <p:cNvSpPr/>
          <p:nvPr/>
        </p:nvSpPr>
        <p:spPr>
          <a:xfrm>
            <a:off x="16736567" y="4592514"/>
            <a:ext cx="3102866" cy="3118458"/>
          </a:xfrm>
          <a:custGeom>
            <a:avLst/>
            <a:gdLst/>
            <a:ahLst/>
            <a:cxnLst/>
            <a:rect l="l" t="t" r="r" b="b"/>
            <a:pathLst>
              <a:path w="3102866" h="3118458">
                <a:moveTo>
                  <a:pt x="0" y="0"/>
                </a:moveTo>
                <a:lnTo>
                  <a:pt x="3102866" y="0"/>
                </a:lnTo>
                <a:lnTo>
                  <a:pt x="3102866" y="3118458"/>
                </a:lnTo>
                <a:lnTo>
                  <a:pt x="0" y="3118458"/>
                </a:lnTo>
                <a:lnTo>
                  <a:pt x="0" y="0"/>
                </a:lnTo>
                <a:close/>
              </a:path>
            </a:pathLst>
          </a:custGeom>
          <a:blipFill>
            <a:blip r:embed="rId9"/>
            <a:stretch>
              <a:fillRect/>
            </a:stretch>
          </a:blipFill>
        </p:spPr>
      </p:sp>
      <p:sp>
        <p:nvSpPr>
          <p:cNvPr id="11" name="Freeform 11"/>
          <p:cNvSpPr/>
          <p:nvPr/>
        </p:nvSpPr>
        <p:spPr>
          <a:xfrm rot="-10726236">
            <a:off x="13288786" y="-648443"/>
            <a:ext cx="4156830" cy="1979691"/>
          </a:xfrm>
          <a:custGeom>
            <a:avLst/>
            <a:gdLst/>
            <a:ahLst/>
            <a:cxnLst/>
            <a:rect l="l" t="t" r="r" b="b"/>
            <a:pathLst>
              <a:path w="4156830" h="1979691">
                <a:moveTo>
                  <a:pt x="0" y="0"/>
                </a:moveTo>
                <a:lnTo>
                  <a:pt x="4156830" y="0"/>
                </a:lnTo>
                <a:lnTo>
                  <a:pt x="4156830" y="1979691"/>
                </a:lnTo>
                <a:lnTo>
                  <a:pt x="0" y="1979691"/>
                </a:lnTo>
                <a:lnTo>
                  <a:pt x="0" y="0"/>
                </a:lnTo>
                <a:close/>
              </a:path>
            </a:pathLst>
          </a:custGeom>
          <a:blipFill>
            <a:blip r:embed="rId10"/>
            <a:stretch>
              <a:fillRect/>
            </a:stretch>
          </a:blipFill>
        </p:spPr>
      </p:sp>
      <p:sp>
        <p:nvSpPr>
          <p:cNvPr id="12" name="Freeform 12"/>
          <p:cNvSpPr/>
          <p:nvPr/>
        </p:nvSpPr>
        <p:spPr>
          <a:xfrm>
            <a:off x="10789271" y="-1202197"/>
            <a:ext cx="2478756" cy="2404393"/>
          </a:xfrm>
          <a:custGeom>
            <a:avLst/>
            <a:gdLst/>
            <a:ahLst/>
            <a:cxnLst/>
            <a:rect l="l" t="t" r="r" b="b"/>
            <a:pathLst>
              <a:path w="2478756" h="2404393">
                <a:moveTo>
                  <a:pt x="0" y="0"/>
                </a:moveTo>
                <a:lnTo>
                  <a:pt x="2478756" y="0"/>
                </a:lnTo>
                <a:lnTo>
                  <a:pt x="2478756" y="2404394"/>
                </a:lnTo>
                <a:lnTo>
                  <a:pt x="0" y="2404394"/>
                </a:lnTo>
                <a:lnTo>
                  <a:pt x="0" y="0"/>
                </a:lnTo>
                <a:close/>
              </a:path>
            </a:pathLst>
          </a:custGeom>
          <a:blipFill>
            <a:blip r:embed="rId11"/>
            <a:stretch>
              <a:fillRect/>
            </a:stretch>
          </a:blipFill>
        </p:spPr>
      </p:sp>
      <p:sp>
        <p:nvSpPr>
          <p:cNvPr id="13" name="Freeform 13"/>
          <p:cNvSpPr/>
          <p:nvPr/>
        </p:nvSpPr>
        <p:spPr>
          <a:xfrm>
            <a:off x="-778935" y="8261739"/>
            <a:ext cx="3287385" cy="3184654"/>
          </a:xfrm>
          <a:custGeom>
            <a:avLst/>
            <a:gdLst/>
            <a:ahLst/>
            <a:cxnLst/>
            <a:rect l="l" t="t" r="r" b="b"/>
            <a:pathLst>
              <a:path w="3287385" h="3184654">
                <a:moveTo>
                  <a:pt x="0" y="0"/>
                </a:moveTo>
                <a:lnTo>
                  <a:pt x="3287384" y="0"/>
                </a:lnTo>
                <a:lnTo>
                  <a:pt x="3287384" y="3184654"/>
                </a:lnTo>
                <a:lnTo>
                  <a:pt x="0" y="3184654"/>
                </a:lnTo>
                <a:lnTo>
                  <a:pt x="0" y="0"/>
                </a:lnTo>
                <a:close/>
              </a:path>
            </a:pathLst>
          </a:custGeom>
          <a:blipFill>
            <a:blip r:embed="rId12"/>
            <a:stretch>
              <a:fillRect/>
            </a:stretch>
          </a:blipFill>
        </p:spPr>
      </p:sp>
      <p:sp>
        <p:nvSpPr>
          <p:cNvPr id="14" name="Freeform 14"/>
          <p:cNvSpPr/>
          <p:nvPr/>
        </p:nvSpPr>
        <p:spPr>
          <a:xfrm>
            <a:off x="3083439" y="9151851"/>
            <a:ext cx="4283445" cy="2039991"/>
          </a:xfrm>
          <a:custGeom>
            <a:avLst/>
            <a:gdLst/>
            <a:ahLst/>
            <a:cxnLst/>
            <a:rect l="l" t="t" r="r" b="b"/>
            <a:pathLst>
              <a:path w="4283445" h="2039991">
                <a:moveTo>
                  <a:pt x="0" y="0"/>
                </a:moveTo>
                <a:lnTo>
                  <a:pt x="4283444" y="0"/>
                </a:lnTo>
                <a:lnTo>
                  <a:pt x="4283444" y="2039990"/>
                </a:lnTo>
                <a:lnTo>
                  <a:pt x="0" y="2039990"/>
                </a:lnTo>
                <a:lnTo>
                  <a:pt x="0" y="0"/>
                </a:lnTo>
                <a:close/>
              </a:path>
            </a:pathLst>
          </a:custGeom>
          <a:blipFill>
            <a:blip r:embed="rId10"/>
            <a:stretch>
              <a:fillRect/>
            </a:stretch>
          </a:blipFill>
        </p:spPr>
      </p:sp>
      <p:sp>
        <p:nvSpPr>
          <p:cNvPr id="15" name="Freeform 15"/>
          <p:cNvSpPr/>
          <p:nvPr/>
        </p:nvSpPr>
        <p:spPr>
          <a:xfrm rot="-8754662">
            <a:off x="5893358" y="-2053103"/>
            <a:ext cx="4176376" cy="3664770"/>
          </a:xfrm>
          <a:custGeom>
            <a:avLst/>
            <a:gdLst/>
            <a:ahLst/>
            <a:cxnLst/>
            <a:rect l="l" t="t" r="r" b="b"/>
            <a:pathLst>
              <a:path w="4176376" h="3664770">
                <a:moveTo>
                  <a:pt x="0" y="0"/>
                </a:moveTo>
                <a:lnTo>
                  <a:pt x="4176376" y="0"/>
                </a:lnTo>
                <a:lnTo>
                  <a:pt x="4176376" y="3664769"/>
                </a:lnTo>
                <a:lnTo>
                  <a:pt x="0" y="3664769"/>
                </a:lnTo>
                <a:lnTo>
                  <a:pt x="0" y="0"/>
                </a:lnTo>
                <a:close/>
              </a:path>
            </a:pathLst>
          </a:custGeom>
          <a:blipFill>
            <a:blip r:embed="rId7"/>
            <a:stretch>
              <a:fillRect/>
            </a:stretch>
          </a:blipFill>
        </p:spPr>
      </p:sp>
      <p:sp>
        <p:nvSpPr>
          <p:cNvPr id="16" name="Freeform 16"/>
          <p:cNvSpPr/>
          <p:nvPr/>
        </p:nvSpPr>
        <p:spPr>
          <a:xfrm>
            <a:off x="1915961" y="1375613"/>
            <a:ext cx="14424703" cy="7552201"/>
          </a:xfrm>
          <a:custGeom>
            <a:avLst/>
            <a:gdLst/>
            <a:ahLst/>
            <a:cxnLst/>
            <a:rect l="l" t="t" r="r" b="b"/>
            <a:pathLst>
              <a:path w="14424703" h="7552201">
                <a:moveTo>
                  <a:pt x="0" y="0"/>
                </a:moveTo>
                <a:lnTo>
                  <a:pt x="14424704" y="0"/>
                </a:lnTo>
                <a:lnTo>
                  <a:pt x="14424704" y="7552200"/>
                </a:lnTo>
                <a:lnTo>
                  <a:pt x="0" y="7552200"/>
                </a:lnTo>
                <a:lnTo>
                  <a:pt x="0" y="0"/>
                </a:lnTo>
                <a:close/>
              </a:path>
            </a:pathLst>
          </a:custGeom>
          <a:blipFill>
            <a:blip r:embed="rId13"/>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0429" r="-70429"/>
            </a:stretch>
          </a:blipFill>
        </p:spPr>
      </p:sp>
      <p:grpSp>
        <p:nvGrpSpPr>
          <p:cNvPr id="3" name="Group 3"/>
          <p:cNvGrpSpPr/>
          <p:nvPr/>
        </p:nvGrpSpPr>
        <p:grpSpPr>
          <a:xfrm>
            <a:off x="2768310" y="2264610"/>
            <a:ext cx="12751380" cy="6993690"/>
            <a:chOff x="0" y="0"/>
            <a:chExt cx="3358388" cy="1841959"/>
          </a:xfrm>
        </p:grpSpPr>
        <p:sp>
          <p:nvSpPr>
            <p:cNvPr id="4" name="Freeform 4"/>
            <p:cNvSpPr/>
            <p:nvPr/>
          </p:nvSpPr>
          <p:spPr>
            <a:xfrm>
              <a:off x="0" y="0"/>
              <a:ext cx="3358388" cy="1841959"/>
            </a:xfrm>
            <a:custGeom>
              <a:avLst/>
              <a:gdLst/>
              <a:ahLst/>
              <a:cxnLst/>
              <a:rect l="l" t="t" r="r" b="b"/>
              <a:pathLst>
                <a:path w="3358388" h="1841959">
                  <a:moveTo>
                    <a:pt x="0" y="0"/>
                  </a:moveTo>
                  <a:lnTo>
                    <a:pt x="3358388" y="0"/>
                  </a:lnTo>
                  <a:lnTo>
                    <a:pt x="3358388" y="1841959"/>
                  </a:lnTo>
                  <a:lnTo>
                    <a:pt x="0" y="1841959"/>
                  </a:lnTo>
                  <a:close/>
                </a:path>
              </a:pathLst>
            </a:custGeom>
            <a:solidFill>
              <a:srgbClr val="F7BB97"/>
            </a:solidFill>
          </p:spPr>
        </p:sp>
        <p:sp>
          <p:nvSpPr>
            <p:cNvPr id="5" name="TextBox 5"/>
            <p:cNvSpPr txBox="1"/>
            <p:nvPr/>
          </p:nvSpPr>
          <p:spPr>
            <a:xfrm>
              <a:off x="0" y="-38100"/>
              <a:ext cx="3358388" cy="1880059"/>
            </a:xfrm>
            <a:prstGeom prst="rect">
              <a:avLst/>
            </a:prstGeom>
          </p:spPr>
          <p:txBody>
            <a:bodyPr lIns="50800" tIns="50800" rIns="50800" bIns="50800" rtlCol="0" anchor="ctr"/>
            <a:lstStyle/>
            <a:p>
              <a:pPr algn="ctr">
                <a:lnSpc>
                  <a:spcPts val="3499"/>
                </a:lnSpc>
              </a:pPr>
              <a:endParaRPr/>
            </a:p>
          </p:txBody>
        </p:sp>
      </p:grpSp>
      <p:sp>
        <p:nvSpPr>
          <p:cNvPr id="6" name="TextBox 6"/>
          <p:cNvSpPr txBox="1"/>
          <p:nvPr/>
        </p:nvSpPr>
        <p:spPr>
          <a:xfrm>
            <a:off x="2768310" y="3751761"/>
            <a:ext cx="12751380" cy="2304415"/>
          </a:xfrm>
          <a:prstGeom prst="rect">
            <a:avLst/>
          </a:prstGeom>
        </p:spPr>
        <p:txBody>
          <a:bodyPr lIns="0" tIns="0" rIns="0" bIns="0" rtlCol="0" anchor="t">
            <a:spAutoFit/>
          </a:bodyPr>
          <a:lstStyle/>
          <a:p>
            <a:pPr algn="ctr">
              <a:lnSpc>
                <a:spcPts val="3605"/>
              </a:lnSpc>
              <a:spcBef>
                <a:spcPct val="0"/>
              </a:spcBef>
            </a:pPr>
            <a:endParaRPr/>
          </a:p>
          <a:p>
            <a:pPr algn="ctr">
              <a:lnSpc>
                <a:spcPts val="3605"/>
              </a:lnSpc>
              <a:spcBef>
                <a:spcPct val="0"/>
              </a:spcBef>
            </a:pPr>
            <a:r>
              <a:rPr lang="en-US" sz="3500" spc="248">
                <a:solidFill>
                  <a:srgbClr val="000000"/>
                </a:solidFill>
                <a:latin typeface="Open Sans"/>
                <a:ea typeface="Open Sans"/>
                <a:cs typeface="Open Sans"/>
                <a:sym typeface="Open Sans"/>
              </a:rPr>
              <a:t>Co sprawia, że uzależniamy się od internetu lub smartfonów? Dlaczego zaczynam sięgać po smartfon odruchowo? Jak to się dzieje, że przestaję kontrolować czas w internecie?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0429" r="-70429"/>
            </a:stretch>
          </a:blipFill>
        </p:spPr>
      </p:sp>
      <p:sp>
        <p:nvSpPr>
          <p:cNvPr id="3" name="Freeform 3"/>
          <p:cNvSpPr/>
          <p:nvPr/>
        </p:nvSpPr>
        <p:spPr>
          <a:xfrm>
            <a:off x="-1214591" y="-653351"/>
            <a:ext cx="3335222" cy="3026714"/>
          </a:xfrm>
          <a:custGeom>
            <a:avLst/>
            <a:gdLst/>
            <a:ahLst/>
            <a:cxnLst/>
            <a:rect l="l" t="t" r="r" b="b"/>
            <a:pathLst>
              <a:path w="3335222" h="3026714">
                <a:moveTo>
                  <a:pt x="0" y="0"/>
                </a:moveTo>
                <a:lnTo>
                  <a:pt x="3335222" y="0"/>
                </a:lnTo>
                <a:lnTo>
                  <a:pt x="3335222" y="3026714"/>
                </a:lnTo>
                <a:lnTo>
                  <a:pt x="0" y="3026714"/>
                </a:lnTo>
                <a:lnTo>
                  <a:pt x="0" y="0"/>
                </a:lnTo>
                <a:close/>
              </a:path>
            </a:pathLst>
          </a:custGeom>
          <a:blipFill>
            <a:blip r:embed="rId3"/>
            <a:stretch>
              <a:fillRect/>
            </a:stretch>
          </a:blipFill>
        </p:spPr>
      </p:sp>
      <p:sp>
        <p:nvSpPr>
          <p:cNvPr id="4" name="Freeform 4"/>
          <p:cNvSpPr/>
          <p:nvPr/>
        </p:nvSpPr>
        <p:spPr>
          <a:xfrm>
            <a:off x="2777434" y="-1093686"/>
            <a:ext cx="2669512" cy="2469299"/>
          </a:xfrm>
          <a:custGeom>
            <a:avLst/>
            <a:gdLst/>
            <a:ahLst/>
            <a:cxnLst/>
            <a:rect l="l" t="t" r="r" b="b"/>
            <a:pathLst>
              <a:path w="2669512" h="2469299">
                <a:moveTo>
                  <a:pt x="0" y="0"/>
                </a:moveTo>
                <a:lnTo>
                  <a:pt x="2669513" y="0"/>
                </a:lnTo>
                <a:lnTo>
                  <a:pt x="2669513" y="2469299"/>
                </a:lnTo>
                <a:lnTo>
                  <a:pt x="0" y="2469299"/>
                </a:lnTo>
                <a:lnTo>
                  <a:pt x="0" y="0"/>
                </a:lnTo>
                <a:close/>
              </a:path>
            </a:pathLst>
          </a:custGeom>
          <a:blipFill>
            <a:blip r:embed="rId4"/>
            <a:stretch>
              <a:fillRect/>
            </a:stretch>
          </a:blipFill>
        </p:spPr>
      </p:sp>
      <p:sp>
        <p:nvSpPr>
          <p:cNvPr id="5" name="Freeform 5"/>
          <p:cNvSpPr/>
          <p:nvPr/>
        </p:nvSpPr>
        <p:spPr>
          <a:xfrm>
            <a:off x="16323134" y="8156869"/>
            <a:ext cx="2436684" cy="2692468"/>
          </a:xfrm>
          <a:custGeom>
            <a:avLst/>
            <a:gdLst/>
            <a:ahLst/>
            <a:cxnLst/>
            <a:rect l="l" t="t" r="r" b="b"/>
            <a:pathLst>
              <a:path w="2436684" h="2692468">
                <a:moveTo>
                  <a:pt x="0" y="0"/>
                </a:moveTo>
                <a:lnTo>
                  <a:pt x="2436684" y="0"/>
                </a:lnTo>
                <a:lnTo>
                  <a:pt x="2436684" y="2692469"/>
                </a:lnTo>
                <a:lnTo>
                  <a:pt x="0" y="2692469"/>
                </a:lnTo>
                <a:lnTo>
                  <a:pt x="0" y="0"/>
                </a:lnTo>
                <a:close/>
              </a:path>
            </a:pathLst>
          </a:custGeom>
          <a:blipFill>
            <a:blip r:embed="rId5"/>
            <a:stretch>
              <a:fillRect/>
            </a:stretch>
          </a:blipFill>
        </p:spPr>
      </p:sp>
      <p:sp>
        <p:nvSpPr>
          <p:cNvPr id="6" name="Freeform 6"/>
          <p:cNvSpPr/>
          <p:nvPr/>
        </p:nvSpPr>
        <p:spPr>
          <a:xfrm rot="2523674">
            <a:off x="8574628" y="8547243"/>
            <a:ext cx="3966278" cy="3822501"/>
          </a:xfrm>
          <a:custGeom>
            <a:avLst/>
            <a:gdLst/>
            <a:ahLst/>
            <a:cxnLst/>
            <a:rect l="l" t="t" r="r" b="b"/>
            <a:pathLst>
              <a:path w="3966278" h="3822501">
                <a:moveTo>
                  <a:pt x="0" y="0"/>
                </a:moveTo>
                <a:lnTo>
                  <a:pt x="3966278" y="0"/>
                </a:lnTo>
                <a:lnTo>
                  <a:pt x="3966278" y="3822501"/>
                </a:lnTo>
                <a:lnTo>
                  <a:pt x="0" y="3822501"/>
                </a:lnTo>
                <a:lnTo>
                  <a:pt x="0" y="0"/>
                </a:lnTo>
                <a:close/>
              </a:path>
            </a:pathLst>
          </a:custGeom>
          <a:blipFill>
            <a:blip r:embed="rId6"/>
            <a:stretch>
              <a:fillRect/>
            </a:stretch>
          </a:blipFill>
        </p:spPr>
      </p:sp>
      <p:sp>
        <p:nvSpPr>
          <p:cNvPr id="7" name="Freeform 7"/>
          <p:cNvSpPr/>
          <p:nvPr/>
        </p:nvSpPr>
        <p:spPr>
          <a:xfrm>
            <a:off x="13748651" y="8858795"/>
            <a:ext cx="2268425" cy="1990543"/>
          </a:xfrm>
          <a:custGeom>
            <a:avLst/>
            <a:gdLst/>
            <a:ahLst/>
            <a:cxnLst/>
            <a:rect l="l" t="t" r="r" b="b"/>
            <a:pathLst>
              <a:path w="2268425" h="1990543">
                <a:moveTo>
                  <a:pt x="0" y="0"/>
                </a:moveTo>
                <a:lnTo>
                  <a:pt x="2268425" y="0"/>
                </a:lnTo>
                <a:lnTo>
                  <a:pt x="2268425" y="1990543"/>
                </a:lnTo>
                <a:lnTo>
                  <a:pt x="0" y="1990543"/>
                </a:lnTo>
                <a:lnTo>
                  <a:pt x="0" y="0"/>
                </a:lnTo>
                <a:close/>
              </a:path>
            </a:pathLst>
          </a:custGeom>
          <a:blipFill>
            <a:blip r:embed="rId7"/>
            <a:stretch>
              <a:fillRect/>
            </a:stretch>
          </a:blipFill>
        </p:spPr>
      </p:sp>
      <p:sp>
        <p:nvSpPr>
          <p:cNvPr id="8" name="Freeform 8"/>
          <p:cNvSpPr/>
          <p:nvPr/>
        </p:nvSpPr>
        <p:spPr>
          <a:xfrm rot="-2829396">
            <a:off x="16595204" y="61939"/>
            <a:ext cx="3367561" cy="3245487"/>
          </a:xfrm>
          <a:custGeom>
            <a:avLst/>
            <a:gdLst/>
            <a:ahLst/>
            <a:cxnLst/>
            <a:rect l="l" t="t" r="r" b="b"/>
            <a:pathLst>
              <a:path w="3367561" h="3245487">
                <a:moveTo>
                  <a:pt x="0" y="0"/>
                </a:moveTo>
                <a:lnTo>
                  <a:pt x="3367561" y="0"/>
                </a:lnTo>
                <a:lnTo>
                  <a:pt x="3367561" y="3245487"/>
                </a:lnTo>
                <a:lnTo>
                  <a:pt x="0" y="3245487"/>
                </a:lnTo>
                <a:lnTo>
                  <a:pt x="0" y="0"/>
                </a:lnTo>
                <a:close/>
              </a:path>
            </a:pathLst>
          </a:custGeom>
          <a:blipFill>
            <a:blip r:embed="rId6"/>
            <a:stretch>
              <a:fillRect/>
            </a:stretch>
          </a:blipFill>
        </p:spPr>
      </p:sp>
      <p:sp>
        <p:nvSpPr>
          <p:cNvPr id="9" name="Freeform 9"/>
          <p:cNvSpPr/>
          <p:nvPr/>
        </p:nvSpPr>
        <p:spPr>
          <a:xfrm>
            <a:off x="-1214591" y="3572091"/>
            <a:ext cx="2429181" cy="4015176"/>
          </a:xfrm>
          <a:custGeom>
            <a:avLst/>
            <a:gdLst/>
            <a:ahLst/>
            <a:cxnLst/>
            <a:rect l="l" t="t" r="r" b="b"/>
            <a:pathLst>
              <a:path w="2429181" h="4015176">
                <a:moveTo>
                  <a:pt x="0" y="0"/>
                </a:moveTo>
                <a:lnTo>
                  <a:pt x="2429182" y="0"/>
                </a:lnTo>
                <a:lnTo>
                  <a:pt x="2429182" y="4015176"/>
                </a:lnTo>
                <a:lnTo>
                  <a:pt x="0" y="4015176"/>
                </a:lnTo>
                <a:lnTo>
                  <a:pt x="0" y="0"/>
                </a:lnTo>
                <a:close/>
              </a:path>
            </a:pathLst>
          </a:custGeom>
          <a:blipFill>
            <a:blip r:embed="rId8"/>
            <a:stretch>
              <a:fillRect/>
            </a:stretch>
          </a:blipFill>
        </p:spPr>
      </p:sp>
      <p:sp>
        <p:nvSpPr>
          <p:cNvPr id="10" name="Freeform 10"/>
          <p:cNvSpPr/>
          <p:nvPr/>
        </p:nvSpPr>
        <p:spPr>
          <a:xfrm>
            <a:off x="16736567" y="4592514"/>
            <a:ext cx="3102866" cy="3118458"/>
          </a:xfrm>
          <a:custGeom>
            <a:avLst/>
            <a:gdLst/>
            <a:ahLst/>
            <a:cxnLst/>
            <a:rect l="l" t="t" r="r" b="b"/>
            <a:pathLst>
              <a:path w="3102866" h="3118458">
                <a:moveTo>
                  <a:pt x="0" y="0"/>
                </a:moveTo>
                <a:lnTo>
                  <a:pt x="3102866" y="0"/>
                </a:lnTo>
                <a:lnTo>
                  <a:pt x="3102866" y="3118458"/>
                </a:lnTo>
                <a:lnTo>
                  <a:pt x="0" y="3118458"/>
                </a:lnTo>
                <a:lnTo>
                  <a:pt x="0" y="0"/>
                </a:lnTo>
                <a:close/>
              </a:path>
            </a:pathLst>
          </a:custGeom>
          <a:blipFill>
            <a:blip r:embed="rId9"/>
            <a:stretch>
              <a:fillRect/>
            </a:stretch>
          </a:blipFill>
        </p:spPr>
      </p:sp>
      <p:sp>
        <p:nvSpPr>
          <p:cNvPr id="11" name="Freeform 11"/>
          <p:cNvSpPr/>
          <p:nvPr/>
        </p:nvSpPr>
        <p:spPr>
          <a:xfrm rot="-10726236">
            <a:off x="13288786" y="-648443"/>
            <a:ext cx="4156830" cy="1979691"/>
          </a:xfrm>
          <a:custGeom>
            <a:avLst/>
            <a:gdLst/>
            <a:ahLst/>
            <a:cxnLst/>
            <a:rect l="l" t="t" r="r" b="b"/>
            <a:pathLst>
              <a:path w="4156830" h="1979691">
                <a:moveTo>
                  <a:pt x="0" y="0"/>
                </a:moveTo>
                <a:lnTo>
                  <a:pt x="4156830" y="0"/>
                </a:lnTo>
                <a:lnTo>
                  <a:pt x="4156830" y="1979691"/>
                </a:lnTo>
                <a:lnTo>
                  <a:pt x="0" y="1979691"/>
                </a:lnTo>
                <a:lnTo>
                  <a:pt x="0" y="0"/>
                </a:lnTo>
                <a:close/>
              </a:path>
            </a:pathLst>
          </a:custGeom>
          <a:blipFill>
            <a:blip r:embed="rId10"/>
            <a:stretch>
              <a:fillRect/>
            </a:stretch>
          </a:blipFill>
        </p:spPr>
      </p:sp>
      <p:sp>
        <p:nvSpPr>
          <p:cNvPr id="12" name="Freeform 12"/>
          <p:cNvSpPr/>
          <p:nvPr/>
        </p:nvSpPr>
        <p:spPr>
          <a:xfrm>
            <a:off x="10789271" y="-1202197"/>
            <a:ext cx="2478756" cy="2404393"/>
          </a:xfrm>
          <a:custGeom>
            <a:avLst/>
            <a:gdLst/>
            <a:ahLst/>
            <a:cxnLst/>
            <a:rect l="l" t="t" r="r" b="b"/>
            <a:pathLst>
              <a:path w="2478756" h="2404393">
                <a:moveTo>
                  <a:pt x="0" y="0"/>
                </a:moveTo>
                <a:lnTo>
                  <a:pt x="2478756" y="0"/>
                </a:lnTo>
                <a:lnTo>
                  <a:pt x="2478756" y="2404394"/>
                </a:lnTo>
                <a:lnTo>
                  <a:pt x="0" y="2404394"/>
                </a:lnTo>
                <a:lnTo>
                  <a:pt x="0" y="0"/>
                </a:lnTo>
                <a:close/>
              </a:path>
            </a:pathLst>
          </a:custGeom>
          <a:blipFill>
            <a:blip r:embed="rId11"/>
            <a:stretch>
              <a:fillRect/>
            </a:stretch>
          </a:blipFill>
        </p:spPr>
      </p:sp>
      <p:sp>
        <p:nvSpPr>
          <p:cNvPr id="13" name="Freeform 13"/>
          <p:cNvSpPr/>
          <p:nvPr/>
        </p:nvSpPr>
        <p:spPr>
          <a:xfrm>
            <a:off x="-778935" y="8261739"/>
            <a:ext cx="3287385" cy="3184654"/>
          </a:xfrm>
          <a:custGeom>
            <a:avLst/>
            <a:gdLst/>
            <a:ahLst/>
            <a:cxnLst/>
            <a:rect l="l" t="t" r="r" b="b"/>
            <a:pathLst>
              <a:path w="3287385" h="3184654">
                <a:moveTo>
                  <a:pt x="0" y="0"/>
                </a:moveTo>
                <a:lnTo>
                  <a:pt x="3287384" y="0"/>
                </a:lnTo>
                <a:lnTo>
                  <a:pt x="3287384" y="3184654"/>
                </a:lnTo>
                <a:lnTo>
                  <a:pt x="0" y="3184654"/>
                </a:lnTo>
                <a:lnTo>
                  <a:pt x="0" y="0"/>
                </a:lnTo>
                <a:close/>
              </a:path>
            </a:pathLst>
          </a:custGeom>
          <a:blipFill>
            <a:blip r:embed="rId12"/>
            <a:stretch>
              <a:fillRect/>
            </a:stretch>
          </a:blipFill>
        </p:spPr>
      </p:sp>
      <p:sp>
        <p:nvSpPr>
          <p:cNvPr id="14" name="Freeform 14"/>
          <p:cNvSpPr/>
          <p:nvPr/>
        </p:nvSpPr>
        <p:spPr>
          <a:xfrm>
            <a:off x="3083439" y="9151851"/>
            <a:ext cx="4283445" cy="2039991"/>
          </a:xfrm>
          <a:custGeom>
            <a:avLst/>
            <a:gdLst/>
            <a:ahLst/>
            <a:cxnLst/>
            <a:rect l="l" t="t" r="r" b="b"/>
            <a:pathLst>
              <a:path w="4283445" h="2039991">
                <a:moveTo>
                  <a:pt x="0" y="0"/>
                </a:moveTo>
                <a:lnTo>
                  <a:pt x="4283444" y="0"/>
                </a:lnTo>
                <a:lnTo>
                  <a:pt x="4283444" y="2039990"/>
                </a:lnTo>
                <a:lnTo>
                  <a:pt x="0" y="2039990"/>
                </a:lnTo>
                <a:lnTo>
                  <a:pt x="0" y="0"/>
                </a:lnTo>
                <a:close/>
              </a:path>
            </a:pathLst>
          </a:custGeom>
          <a:blipFill>
            <a:blip r:embed="rId10"/>
            <a:stretch>
              <a:fillRect/>
            </a:stretch>
          </a:blipFill>
        </p:spPr>
      </p:sp>
      <p:sp>
        <p:nvSpPr>
          <p:cNvPr id="15" name="Freeform 15"/>
          <p:cNvSpPr/>
          <p:nvPr/>
        </p:nvSpPr>
        <p:spPr>
          <a:xfrm rot="-8754662">
            <a:off x="5893358" y="-2053103"/>
            <a:ext cx="4176376" cy="3664770"/>
          </a:xfrm>
          <a:custGeom>
            <a:avLst/>
            <a:gdLst/>
            <a:ahLst/>
            <a:cxnLst/>
            <a:rect l="l" t="t" r="r" b="b"/>
            <a:pathLst>
              <a:path w="4176376" h="3664770">
                <a:moveTo>
                  <a:pt x="0" y="0"/>
                </a:moveTo>
                <a:lnTo>
                  <a:pt x="4176376" y="0"/>
                </a:lnTo>
                <a:lnTo>
                  <a:pt x="4176376" y="3664769"/>
                </a:lnTo>
                <a:lnTo>
                  <a:pt x="0" y="3664769"/>
                </a:lnTo>
                <a:lnTo>
                  <a:pt x="0" y="0"/>
                </a:lnTo>
                <a:close/>
              </a:path>
            </a:pathLst>
          </a:custGeom>
          <a:blipFill>
            <a:blip r:embed="rId7"/>
            <a:stretch>
              <a:fillRect/>
            </a:stretch>
          </a:blipFill>
        </p:spPr>
      </p:sp>
      <p:sp>
        <p:nvSpPr>
          <p:cNvPr id="16" name="Freeform 16"/>
          <p:cNvSpPr/>
          <p:nvPr/>
        </p:nvSpPr>
        <p:spPr>
          <a:xfrm>
            <a:off x="2057342" y="0"/>
            <a:ext cx="13944658" cy="10458494"/>
          </a:xfrm>
          <a:custGeom>
            <a:avLst/>
            <a:gdLst/>
            <a:ahLst/>
            <a:cxnLst/>
            <a:rect l="l" t="t" r="r" b="b"/>
            <a:pathLst>
              <a:path w="13944658" h="10458494">
                <a:moveTo>
                  <a:pt x="0" y="0"/>
                </a:moveTo>
                <a:lnTo>
                  <a:pt x="13944658" y="0"/>
                </a:lnTo>
                <a:lnTo>
                  <a:pt x="13944658" y="10458494"/>
                </a:lnTo>
                <a:lnTo>
                  <a:pt x="0" y="10458494"/>
                </a:lnTo>
                <a:lnTo>
                  <a:pt x="0" y="0"/>
                </a:lnTo>
                <a:close/>
              </a:path>
            </a:pathLst>
          </a:custGeom>
          <a:blipFill>
            <a:blip r:embed="rId13"/>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0429" r="-70429"/>
            </a:stretch>
          </a:blipFill>
        </p:spPr>
      </p:sp>
      <p:sp>
        <p:nvSpPr>
          <p:cNvPr id="3" name="TextBox 3"/>
          <p:cNvSpPr txBox="1"/>
          <p:nvPr/>
        </p:nvSpPr>
        <p:spPr>
          <a:xfrm>
            <a:off x="0" y="1237180"/>
            <a:ext cx="18288000" cy="7458962"/>
          </a:xfrm>
          <a:prstGeom prst="rect">
            <a:avLst/>
          </a:prstGeom>
        </p:spPr>
        <p:txBody>
          <a:bodyPr lIns="0" tIns="0" rIns="0" bIns="0" rtlCol="0" anchor="t">
            <a:spAutoFit/>
          </a:bodyPr>
          <a:lstStyle/>
          <a:p>
            <a:pPr algn="ctr">
              <a:lnSpc>
                <a:spcPts val="3906"/>
              </a:lnSpc>
              <a:spcBef>
                <a:spcPct val="0"/>
              </a:spcBef>
            </a:pPr>
            <a:r>
              <a:rPr lang="en-US" sz="2790" b="1">
                <a:solidFill>
                  <a:srgbClr val="000000"/>
                </a:solidFill>
                <a:latin typeface="Open Sans Bold"/>
                <a:ea typeface="Open Sans Bold"/>
                <a:cs typeface="Open Sans Bold"/>
                <a:sym typeface="Open Sans Bold"/>
              </a:rPr>
              <a:t>Jakie są etapy uzależniania się od internetu lub smartfona?</a:t>
            </a:r>
          </a:p>
          <a:p>
            <a:pPr marL="602380" lvl="1" indent="-301190" algn="l">
              <a:lnSpc>
                <a:spcPts val="3906"/>
              </a:lnSpc>
              <a:buFont typeface="Arial"/>
              <a:buChar char="•"/>
            </a:pPr>
            <a:r>
              <a:rPr lang="en-US" sz="2790">
                <a:solidFill>
                  <a:srgbClr val="000000"/>
                </a:solidFill>
                <a:latin typeface="Open Sans"/>
                <a:ea typeface="Open Sans"/>
                <a:cs typeface="Open Sans"/>
                <a:sym typeface="Open Sans"/>
              </a:rPr>
              <a:t>Korzystanie z mediów cyfrowych powoduje poprawę nastroju oraz powstanie świadomej przyjemności – nagrody. W wyniku zjawiska tolerancji dochodzi do obniżenia odczuwanej nagrody, co wymusza ciągłe zwiększanie częstotliwości lub długości czasu korzystania z mediów cyfrowych. (Symptom D)</a:t>
            </a:r>
          </a:p>
          <a:p>
            <a:pPr marL="602380" lvl="1" indent="-301190" algn="l">
              <a:lnSpc>
                <a:spcPts val="3906"/>
              </a:lnSpc>
              <a:buFont typeface="Arial"/>
              <a:buChar char="•"/>
            </a:pPr>
            <a:r>
              <a:rPr lang="en-US" sz="2790">
                <a:solidFill>
                  <a:srgbClr val="000000"/>
                </a:solidFill>
                <a:latin typeface="Open Sans"/>
                <a:ea typeface="Open Sans"/>
                <a:cs typeface="Open Sans"/>
                <a:sym typeface="Open Sans"/>
              </a:rPr>
              <a:t>W pamięci zapisuje się silne skojarzenie z nagrodą wszystkich okoliczności i bodźców (np. smartfona) związanych z korzystaniem z mediów cyfrowych. Wielkość nagrody powoduje, że mózg zapamiętuję tę czynność jako wyjątkowo przyjemną i zaczyna preferować ją, zaniedbując inne. (Symptom E)</a:t>
            </a:r>
          </a:p>
          <a:p>
            <a:pPr marL="602380" lvl="1" indent="-301190" algn="l">
              <a:lnSpc>
                <a:spcPts val="3906"/>
              </a:lnSpc>
              <a:buFont typeface="Arial"/>
              <a:buChar char="•"/>
            </a:pPr>
            <a:r>
              <a:rPr lang="en-US" sz="2790">
                <a:solidFill>
                  <a:srgbClr val="000000"/>
                </a:solidFill>
                <a:latin typeface="Open Sans"/>
                <a:ea typeface="Open Sans"/>
                <a:cs typeface="Open Sans"/>
                <a:sym typeface="Open Sans"/>
              </a:rPr>
              <a:t>Dzięki nagrodzie nieuświadomionej tworzy się pamięć proceduralna, która pozwala na powielanie danego zachowania w sposób bardziej automatyczny. Powstanie nawyku sprawia, że korzystanie z mediów cyfrowych staje się czymś naturalnym i przychodzi z coraz większą łatwością.</a:t>
            </a:r>
          </a:p>
          <a:p>
            <a:pPr marL="516023" lvl="1" indent="-258011" algn="l">
              <a:lnSpc>
                <a:spcPts val="3346"/>
              </a:lnSpc>
              <a:buFont typeface="Arial"/>
              <a:buChar char="•"/>
            </a:pPr>
            <a:r>
              <a:rPr lang="en-US" sz="2390">
                <a:solidFill>
                  <a:srgbClr val="000000"/>
                </a:solidFill>
                <a:latin typeface="Open Sans"/>
                <a:ea typeface="Open Sans"/>
                <a:cs typeface="Open Sans"/>
                <a:sym typeface="Open Sans"/>
              </a:rPr>
              <a:t>W przypadku wystąpienia uzależnienia, brak dostępu do mediów wywołuje obniżenie nastroju oraz powstanie innych symptomów zespołu abstynencyjnego. (Symptom C)</a:t>
            </a:r>
          </a:p>
          <a:p>
            <a:pPr marL="516023" lvl="1" indent="-258011" algn="l">
              <a:lnSpc>
                <a:spcPts val="3346"/>
              </a:lnSpc>
              <a:buFont typeface="Arial"/>
              <a:buChar char="•"/>
            </a:pPr>
            <a:r>
              <a:rPr lang="en-US" sz="2390">
                <a:solidFill>
                  <a:srgbClr val="000000"/>
                </a:solidFill>
                <a:latin typeface="Open Sans"/>
                <a:ea typeface="Open Sans"/>
                <a:cs typeface="Open Sans"/>
                <a:sym typeface="Open Sans"/>
              </a:rPr>
              <a:t>Pojawienie się sygnałów, które mózg rozpoznaje jako skojarzone z przyjemnością (np. dźwięk powiadomienia), dochodzi do wyzwolenia bardzo silnej motywacji do sięgnięcia po media cyfrowe, co czyni zachowanie przymusowym. (Symptomy A, B, F)</a:t>
            </a:r>
          </a:p>
          <a:p>
            <a:pPr marL="516023" lvl="1" indent="-258011" algn="l">
              <a:lnSpc>
                <a:spcPts val="3346"/>
              </a:lnSpc>
              <a:buFont typeface="Arial"/>
              <a:buChar char="•"/>
            </a:pPr>
            <a:r>
              <a:rPr lang="en-US" sz="2390">
                <a:solidFill>
                  <a:srgbClr val="000000"/>
                </a:solidFill>
                <a:latin typeface="Open Sans"/>
                <a:ea typeface="Open Sans"/>
                <a:cs typeface="Open Sans"/>
                <a:sym typeface="Open Sans"/>
              </a:rPr>
              <a:t>W przypadku wytworzenia silnego nawyku, może dochodzić do uruchamiania procedury korzystania z mediów cyfrowych w sposób niekontrolowany w określonych sytuacjach skojarzonych wcześniej np. z korzystaniem ze smartfona. (Symptom B)</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0429" r="-70429"/>
            </a:stretch>
          </a:blipFill>
        </p:spPr>
      </p:sp>
      <p:sp>
        <p:nvSpPr>
          <p:cNvPr id="3" name="Freeform 3"/>
          <p:cNvSpPr/>
          <p:nvPr/>
        </p:nvSpPr>
        <p:spPr>
          <a:xfrm>
            <a:off x="-1381179" y="-618983"/>
            <a:ext cx="3631257" cy="3295366"/>
          </a:xfrm>
          <a:custGeom>
            <a:avLst/>
            <a:gdLst/>
            <a:ahLst/>
            <a:cxnLst/>
            <a:rect l="l" t="t" r="r" b="b"/>
            <a:pathLst>
              <a:path w="3631257" h="3295366">
                <a:moveTo>
                  <a:pt x="0" y="0"/>
                </a:moveTo>
                <a:lnTo>
                  <a:pt x="3631257" y="0"/>
                </a:lnTo>
                <a:lnTo>
                  <a:pt x="3631257" y="3295366"/>
                </a:lnTo>
                <a:lnTo>
                  <a:pt x="0" y="3295366"/>
                </a:lnTo>
                <a:lnTo>
                  <a:pt x="0" y="0"/>
                </a:lnTo>
                <a:close/>
              </a:path>
            </a:pathLst>
          </a:custGeom>
          <a:blipFill>
            <a:blip r:embed="rId3"/>
            <a:stretch>
              <a:fillRect/>
            </a:stretch>
          </a:blipFill>
        </p:spPr>
      </p:sp>
      <p:sp>
        <p:nvSpPr>
          <p:cNvPr id="4" name="Freeform 4"/>
          <p:cNvSpPr/>
          <p:nvPr/>
        </p:nvSpPr>
        <p:spPr>
          <a:xfrm>
            <a:off x="2777434" y="-1093686"/>
            <a:ext cx="2669512" cy="2469299"/>
          </a:xfrm>
          <a:custGeom>
            <a:avLst/>
            <a:gdLst/>
            <a:ahLst/>
            <a:cxnLst/>
            <a:rect l="l" t="t" r="r" b="b"/>
            <a:pathLst>
              <a:path w="2669512" h="2469299">
                <a:moveTo>
                  <a:pt x="0" y="0"/>
                </a:moveTo>
                <a:lnTo>
                  <a:pt x="2669513" y="0"/>
                </a:lnTo>
                <a:lnTo>
                  <a:pt x="2669513" y="2469299"/>
                </a:lnTo>
                <a:lnTo>
                  <a:pt x="0" y="2469299"/>
                </a:lnTo>
                <a:lnTo>
                  <a:pt x="0" y="0"/>
                </a:lnTo>
                <a:close/>
              </a:path>
            </a:pathLst>
          </a:custGeom>
          <a:blipFill>
            <a:blip r:embed="rId4"/>
            <a:stretch>
              <a:fillRect/>
            </a:stretch>
          </a:blipFill>
        </p:spPr>
      </p:sp>
      <p:sp>
        <p:nvSpPr>
          <p:cNvPr id="5" name="Freeform 5"/>
          <p:cNvSpPr/>
          <p:nvPr/>
        </p:nvSpPr>
        <p:spPr>
          <a:xfrm>
            <a:off x="16323134" y="8156869"/>
            <a:ext cx="2436684" cy="2692468"/>
          </a:xfrm>
          <a:custGeom>
            <a:avLst/>
            <a:gdLst/>
            <a:ahLst/>
            <a:cxnLst/>
            <a:rect l="l" t="t" r="r" b="b"/>
            <a:pathLst>
              <a:path w="2436684" h="2692468">
                <a:moveTo>
                  <a:pt x="0" y="0"/>
                </a:moveTo>
                <a:lnTo>
                  <a:pt x="2436684" y="0"/>
                </a:lnTo>
                <a:lnTo>
                  <a:pt x="2436684" y="2692469"/>
                </a:lnTo>
                <a:lnTo>
                  <a:pt x="0" y="2692469"/>
                </a:lnTo>
                <a:lnTo>
                  <a:pt x="0" y="0"/>
                </a:lnTo>
                <a:close/>
              </a:path>
            </a:pathLst>
          </a:custGeom>
          <a:blipFill>
            <a:blip r:embed="rId5"/>
            <a:stretch>
              <a:fillRect/>
            </a:stretch>
          </a:blipFill>
        </p:spPr>
      </p:sp>
      <p:sp>
        <p:nvSpPr>
          <p:cNvPr id="6" name="Freeform 6"/>
          <p:cNvSpPr/>
          <p:nvPr/>
        </p:nvSpPr>
        <p:spPr>
          <a:xfrm rot="2523674">
            <a:off x="-768549" y="8375750"/>
            <a:ext cx="3966278" cy="3822501"/>
          </a:xfrm>
          <a:custGeom>
            <a:avLst/>
            <a:gdLst/>
            <a:ahLst/>
            <a:cxnLst/>
            <a:rect l="l" t="t" r="r" b="b"/>
            <a:pathLst>
              <a:path w="3966278" h="3822501">
                <a:moveTo>
                  <a:pt x="0" y="0"/>
                </a:moveTo>
                <a:lnTo>
                  <a:pt x="3966279" y="0"/>
                </a:lnTo>
                <a:lnTo>
                  <a:pt x="3966279" y="3822500"/>
                </a:lnTo>
                <a:lnTo>
                  <a:pt x="0" y="3822500"/>
                </a:lnTo>
                <a:lnTo>
                  <a:pt x="0" y="0"/>
                </a:lnTo>
                <a:close/>
              </a:path>
            </a:pathLst>
          </a:custGeom>
          <a:blipFill>
            <a:blip r:embed="rId6"/>
            <a:stretch>
              <a:fillRect/>
            </a:stretch>
          </a:blipFill>
        </p:spPr>
      </p:sp>
      <p:sp>
        <p:nvSpPr>
          <p:cNvPr id="7" name="Freeform 7"/>
          <p:cNvSpPr/>
          <p:nvPr/>
        </p:nvSpPr>
        <p:spPr>
          <a:xfrm rot="-2829396">
            <a:off x="16595204" y="61939"/>
            <a:ext cx="3367561" cy="3245487"/>
          </a:xfrm>
          <a:custGeom>
            <a:avLst/>
            <a:gdLst/>
            <a:ahLst/>
            <a:cxnLst/>
            <a:rect l="l" t="t" r="r" b="b"/>
            <a:pathLst>
              <a:path w="3367561" h="3245487">
                <a:moveTo>
                  <a:pt x="0" y="0"/>
                </a:moveTo>
                <a:lnTo>
                  <a:pt x="3367561" y="0"/>
                </a:lnTo>
                <a:lnTo>
                  <a:pt x="3367561" y="3245487"/>
                </a:lnTo>
                <a:lnTo>
                  <a:pt x="0" y="3245487"/>
                </a:lnTo>
                <a:lnTo>
                  <a:pt x="0" y="0"/>
                </a:lnTo>
                <a:close/>
              </a:path>
            </a:pathLst>
          </a:custGeom>
          <a:blipFill>
            <a:blip r:embed="rId6"/>
            <a:stretch>
              <a:fillRect/>
            </a:stretch>
          </a:blipFill>
        </p:spPr>
      </p:sp>
      <p:sp>
        <p:nvSpPr>
          <p:cNvPr id="8" name="Freeform 8"/>
          <p:cNvSpPr/>
          <p:nvPr/>
        </p:nvSpPr>
        <p:spPr>
          <a:xfrm>
            <a:off x="-1381179" y="4022716"/>
            <a:ext cx="2762357" cy="4565879"/>
          </a:xfrm>
          <a:custGeom>
            <a:avLst/>
            <a:gdLst/>
            <a:ahLst/>
            <a:cxnLst/>
            <a:rect l="l" t="t" r="r" b="b"/>
            <a:pathLst>
              <a:path w="2762357" h="4565879">
                <a:moveTo>
                  <a:pt x="0" y="0"/>
                </a:moveTo>
                <a:lnTo>
                  <a:pt x="2762358" y="0"/>
                </a:lnTo>
                <a:lnTo>
                  <a:pt x="2762358" y="4565880"/>
                </a:lnTo>
                <a:lnTo>
                  <a:pt x="0" y="4565880"/>
                </a:lnTo>
                <a:lnTo>
                  <a:pt x="0" y="0"/>
                </a:lnTo>
                <a:close/>
              </a:path>
            </a:pathLst>
          </a:custGeom>
          <a:blipFill>
            <a:blip r:embed="rId7"/>
            <a:stretch>
              <a:fillRect/>
            </a:stretch>
          </a:blipFill>
        </p:spPr>
      </p:sp>
      <p:sp>
        <p:nvSpPr>
          <p:cNvPr id="9" name="Freeform 9"/>
          <p:cNvSpPr/>
          <p:nvPr/>
        </p:nvSpPr>
        <p:spPr>
          <a:xfrm>
            <a:off x="16736567" y="4592514"/>
            <a:ext cx="3102866" cy="3118458"/>
          </a:xfrm>
          <a:custGeom>
            <a:avLst/>
            <a:gdLst/>
            <a:ahLst/>
            <a:cxnLst/>
            <a:rect l="l" t="t" r="r" b="b"/>
            <a:pathLst>
              <a:path w="3102866" h="3118458">
                <a:moveTo>
                  <a:pt x="0" y="0"/>
                </a:moveTo>
                <a:lnTo>
                  <a:pt x="3102866" y="0"/>
                </a:lnTo>
                <a:lnTo>
                  <a:pt x="3102866" y="3118458"/>
                </a:lnTo>
                <a:lnTo>
                  <a:pt x="0" y="3118458"/>
                </a:lnTo>
                <a:lnTo>
                  <a:pt x="0" y="0"/>
                </a:lnTo>
                <a:close/>
              </a:path>
            </a:pathLst>
          </a:custGeom>
          <a:blipFill>
            <a:blip r:embed="rId8"/>
            <a:stretch>
              <a:fillRect/>
            </a:stretch>
          </a:blipFill>
        </p:spPr>
      </p:sp>
      <p:sp>
        <p:nvSpPr>
          <p:cNvPr id="10" name="Freeform 10"/>
          <p:cNvSpPr/>
          <p:nvPr/>
        </p:nvSpPr>
        <p:spPr>
          <a:xfrm rot="-10726236">
            <a:off x="13288786" y="-648443"/>
            <a:ext cx="4156830" cy="1979691"/>
          </a:xfrm>
          <a:custGeom>
            <a:avLst/>
            <a:gdLst/>
            <a:ahLst/>
            <a:cxnLst/>
            <a:rect l="l" t="t" r="r" b="b"/>
            <a:pathLst>
              <a:path w="4156830" h="1979691">
                <a:moveTo>
                  <a:pt x="0" y="0"/>
                </a:moveTo>
                <a:lnTo>
                  <a:pt x="4156830" y="0"/>
                </a:lnTo>
                <a:lnTo>
                  <a:pt x="4156830" y="1979691"/>
                </a:lnTo>
                <a:lnTo>
                  <a:pt x="0" y="1979691"/>
                </a:lnTo>
                <a:lnTo>
                  <a:pt x="0" y="0"/>
                </a:lnTo>
                <a:close/>
              </a:path>
            </a:pathLst>
          </a:custGeom>
          <a:blipFill>
            <a:blip r:embed="rId9"/>
            <a:stretch>
              <a:fillRect/>
            </a:stretch>
          </a:blipFill>
        </p:spPr>
      </p:sp>
      <p:sp>
        <p:nvSpPr>
          <p:cNvPr id="11" name="TextBox 11"/>
          <p:cNvSpPr txBox="1"/>
          <p:nvPr/>
        </p:nvSpPr>
        <p:spPr>
          <a:xfrm>
            <a:off x="1381179" y="1432763"/>
            <a:ext cx="15878121" cy="6872062"/>
          </a:xfrm>
          <a:prstGeom prst="rect">
            <a:avLst/>
          </a:prstGeom>
        </p:spPr>
        <p:txBody>
          <a:bodyPr lIns="0" tIns="0" rIns="0" bIns="0" rtlCol="0" anchor="t">
            <a:spAutoFit/>
          </a:bodyPr>
          <a:lstStyle/>
          <a:p>
            <a:pPr algn="ctr">
              <a:lnSpc>
                <a:spcPts val="3397"/>
              </a:lnSpc>
              <a:spcBef>
                <a:spcPct val="0"/>
              </a:spcBef>
            </a:pPr>
            <a:r>
              <a:rPr lang="en-US" sz="3298" b="1" spc="234">
                <a:solidFill>
                  <a:srgbClr val="000000"/>
                </a:solidFill>
                <a:latin typeface="Open Sans Bold"/>
                <a:ea typeface="Open Sans Bold"/>
                <a:cs typeface="Open Sans Bold"/>
                <a:sym typeface="Open Sans Bold"/>
              </a:rPr>
              <a:t>Dlaczego dziecko/nastolatek może się uzależnić? </a:t>
            </a:r>
          </a:p>
          <a:p>
            <a:pPr algn="ctr">
              <a:lnSpc>
                <a:spcPts val="3397"/>
              </a:lnSpc>
              <a:spcBef>
                <a:spcPct val="0"/>
              </a:spcBef>
            </a:pPr>
            <a:endParaRPr lang="en-US" sz="3298" b="1" spc="234">
              <a:solidFill>
                <a:srgbClr val="000000"/>
              </a:solidFill>
              <a:latin typeface="Open Sans Bold"/>
              <a:ea typeface="Open Sans Bold"/>
              <a:cs typeface="Open Sans Bold"/>
              <a:sym typeface="Open Sans Bold"/>
            </a:endParaRPr>
          </a:p>
          <a:p>
            <a:pPr algn="l">
              <a:lnSpc>
                <a:spcPts val="3397"/>
              </a:lnSpc>
              <a:spcBef>
                <a:spcPct val="0"/>
              </a:spcBef>
            </a:pPr>
            <a:r>
              <a:rPr lang="en-US" sz="3298" spc="234">
                <a:solidFill>
                  <a:srgbClr val="000000"/>
                </a:solidFill>
                <a:latin typeface="Open Sans"/>
                <a:ea typeface="Open Sans"/>
                <a:cs typeface="Open Sans"/>
                <a:sym typeface="Open Sans"/>
              </a:rPr>
              <a:t>Odpowiedź na to pytanie nie jest łatwa, ale obecnie uznawane w profilaktyce modele wyjaśniające etiologię uzależnień wskazują na potrzebę ujęcia problemów w sposób kompleksowy. Oznacza to, że nie można wskazać jednego czynnika odpowiedzialnego za uzależnienie.    W procesie uzależnienia bardzo ważną rolę odgrywają kompetencje psychospołeczne – niskie umiejętności związane z radzeniem sobie        z emocjami (zwłaszcza ze smutkiem, złością itp.), jak również ze stresem mogą prowadzić do tego, że młody człowiek będzie poszukiwał zachowań zastępczych, w które może uciec, aby choć przez jakiś czas zapomnieć o problemach. Niektóre osoby wybierają alkohol lub inne substancje psychoaktywne, inne wybiorą grę hazardową czy granie w gry komputerowe. Skąd te różnice? Najprawdopodobniej z wcześniejszych doświadczeń i z obserwacji (np. grupy rówieśników czy rodziny).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0429" r="-70429"/>
            </a:stretch>
          </a:blipFill>
        </p:spPr>
      </p:sp>
      <p:sp>
        <p:nvSpPr>
          <p:cNvPr id="3" name="Freeform 3"/>
          <p:cNvSpPr/>
          <p:nvPr/>
        </p:nvSpPr>
        <p:spPr>
          <a:xfrm>
            <a:off x="-1214591" y="-653351"/>
            <a:ext cx="3335222" cy="3026714"/>
          </a:xfrm>
          <a:custGeom>
            <a:avLst/>
            <a:gdLst/>
            <a:ahLst/>
            <a:cxnLst/>
            <a:rect l="l" t="t" r="r" b="b"/>
            <a:pathLst>
              <a:path w="3335222" h="3026714">
                <a:moveTo>
                  <a:pt x="0" y="0"/>
                </a:moveTo>
                <a:lnTo>
                  <a:pt x="3335222" y="0"/>
                </a:lnTo>
                <a:lnTo>
                  <a:pt x="3335222" y="3026714"/>
                </a:lnTo>
                <a:lnTo>
                  <a:pt x="0" y="3026714"/>
                </a:lnTo>
                <a:lnTo>
                  <a:pt x="0" y="0"/>
                </a:lnTo>
                <a:close/>
              </a:path>
            </a:pathLst>
          </a:custGeom>
          <a:blipFill>
            <a:blip r:embed="rId3"/>
            <a:stretch>
              <a:fillRect/>
            </a:stretch>
          </a:blipFill>
        </p:spPr>
      </p:sp>
      <p:sp>
        <p:nvSpPr>
          <p:cNvPr id="4" name="Freeform 4"/>
          <p:cNvSpPr/>
          <p:nvPr/>
        </p:nvSpPr>
        <p:spPr>
          <a:xfrm>
            <a:off x="2777434" y="-1093686"/>
            <a:ext cx="2669512" cy="2469299"/>
          </a:xfrm>
          <a:custGeom>
            <a:avLst/>
            <a:gdLst/>
            <a:ahLst/>
            <a:cxnLst/>
            <a:rect l="l" t="t" r="r" b="b"/>
            <a:pathLst>
              <a:path w="2669512" h="2469299">
                <a:moveTo>
                  <a:pt x="0" y="0"/>
                </a:moveTo>
                <a:lnTo>
                  <a:pt x="2669513" y="0"/>
                </a:lnTo>
                <a:lnTo>
                  <a:pt x="2669513" y="2469299"/>
                </a:lnTo>
                <a:lnTo>
                  <a:pt x="0" y="2469299"/>
                </a:lnTo>
                <a:lnTo>
                  <a:pt x="0" y="0"/>
                </a:lnTo>
                <a:close/>
              </a:path>
            </a:pathLst>
          </a:custGeom>
          <a:blipFill>
            <a:blip r:embed="rId4"/>
            <a:stretch>
              <a:fillRect/>
            </a:stretch>
          </a:blipFill>
        </p:spPr>
      </p:sp>
      <p:sp>
        <p:nvSpPr>
          <p:cNvPr id="5" name="Freeform 5"/>
          <p:cNvSpPr/>
          <p:nvPr/>
        </p:nvSpPr>
        <p:spPr>
          <a:xfrm>
            <a:off x="16323134" y="8156869"/>
            <a:ext cx="2436684" cy="2692468"/>
          </a:xfrm>
          <a:custGeom>
            <a:avLst/>
            <a:gdLst/>
            <a:ahLst/>
            <a:cxnLst/>
            <a:rect l="l" t="t" r="r" b="b"/>
            <a:pathLst>
              <a:path w="2436684" h="2692468">
                <a:moveTo>
                  <a:pt x="0" y="0"/>
                </a:moveTo>
                <a:lnTo>
                  <a:pt x="2436684" y="0"/>
                </a:lnTo>
                <a:lnTo>
                  <a:pt x="2436684" y="2692469"/>
                </a:lnTo>
                <a:lnTo>
                  <a:pt x="0" y="2692469"/>
                </a:lnTo>
                <a:lnTo>
                  <a:pt x="0" y="0"/>
                </a:lnTo>
                <a:close/>
              </a:path>
            </a:pathLst>
          </a:custGeom>
          <a:blipFill>
            <a:blip r:embed="rId5"/>
            <a:stretch>
              <a:fillRect/>
            </a:stretch>
          </a:blipFill>
        </p:spPr>
      </p:sp>
      <p:sp>
        <p:nvSpPr>
          <p:cNvPr id="6" name="Freeform 6"/>
          <p:cNvSpPr/>
          <p:nvPr/>
        </p:nvSpPr>
        <p:spPr>
          <a:xfrm rot="2523674">
            <a:off x="8574628" y="8547243"/>
            <a:ext cx="3966278" cy="3822501"/>
          </a:xfrm>
          <a:custGeom>
            <a:avLst/>
            <a:gdLst/>
            <a:ahLst/>
            <a:cxnLst/>
            <a:rect l="l" t="t" r="r" b="b"/>
            <a:pathLst>
              <a:path w="3966278" h="3822501">
                <a:moveTo>
                  <a:pt x="0" y="0"/>
                </a:moveTo>
                <a:lnTo>
                  <a:pt x="3966278" y="0"/>
                </a:lnTo>
                <a:lnTo>
                  <a:pt x="3966278" y="3822501"/>
                </a:lnTo>
                <a:lnTo>
                  <a:pt x="0" y="3822501"/>
                </a:lnTo>
                <a:lnTo>
                  <a:pt x="0" y="0"/>
                </a:lnTo>
                <a:close/>
              </a:path>
            </a:pathLst>
          </a:custGeom>
          <a:blipFill>
            <a:blip r:embed="rId6"/>
            <a:stretch>
              <a:fillRect/>
            </a:stretch>
          </a:blipFill>
        </p:spPr>
      </p:sp>
      <p:sp>
        <p:nvSpPr>
          <p:cNvPr id="7" name="Freeform 7"/>
          <p:cNvSpPr/>
          <p:nvPr/>
        </p:nvSpPr>
        <p:spPr>
          <a:xfrm>
            <a:off x="13748651" y="8858795"/>
            <a:ext cx="2268425" cy="1990543"/>
          </a:xfrm>
          <a:custGeom>
            <a:avLst/>
            <a:gdLst/>
            <a:ahLst/>
            <a:cxnLst/>
            <a:rect l="l" t="t" r="r" b="b"/>
            <a:pathLst>
              <a:path w="2268425" h="1990543">
                <a:moveTo>
                  <a:pt x="0" y="0"/>
                </a:moveTo>
                <a:lnTo>
                  <a:pt x="2268425" y="0"/>
                </a:lnTo>
                <a:lnTo>
                  <a:pt x="2268425" y="1990543"/>
                </a:lnTo>
                <a:lnTo>
                  <a:pt x="0" y="1990543"/>
                </a:lnTo>
                <a:lnTo>
                  <a:pt x="0" y="0"/>
                </a:lnTo>
                <a:close/>
              </a:path>
            </a:pathLst>
          </a:custGeom>
          <a:blipFill>
            <a:blip r:embed="rId7"/>
            <a:stretch>
              <a:fillRect/>
            </a:stretch>
          </a:blipFill>
        </p:spPr>
      </p:sp>
      <p:sp>
        <p:nvSpPr>
          <p:cNvPr id="8" name="Freeform 8"/>
          <p:cNvSpPr/>
          <p:nvPr/>
        </p:nvSpPr>
        <p:spPr>
          <a:xfrm rot="-2829396">
            <a:off x="16595204" y="61939"/>
            <a:ext cx="3367561" cy="3245487"/>
          </a:xfrm>
          <a:custGeom>
            <a:avLst/>
            <a:gdLst/>
            <a:ahLst/>
            <a:cxnLst/>
            <a:rect l="l" t="t" r="r" b="b"/>
            <a:pathLst>
              <a:path w="3367561" h="3245487">
                <a:moveTo>
                  <a:pt x="0" y="0"/>
                </a:moveTo>
                <a:lnTo>
                  <a:pt x="3367561" y="0"/>
                </a:lnTo>
                <a:lnTo>
                  <a:pt x="3367561" y="3245487"/>
                </a:lnTo>
                <a:lnTo>
                  <a:pt x="0" y="3245487"/>
                </a:lnTo>
                <a:lnTo>
                  <a:pt x="0" y="0"/>
                </a:lnTo>
                <a:close/>
              </a:path>
            </a:pathLst>
          </a:custGeom>
          <a:blipFill>
            <a:blip r:embed="rId6"/>
            <a:stretch>
              <a:fillRect/>
            </a:stretch>
          </a:blipFill>
        </p:spPr>
      </p:sp>
      <p:sp>
        <p:nvSpPr>
          <p:cNvPr id="9" name="Freeform 9"/>
          <p:cNvSpPr/>
          <p:nvPr/>
        </p:nvSpPr>
        <p:spPr>
          <a:xfrm>
            <a:off x="-1214591" y="3572091"/>
            <a:ext cx="2429181" cy="4015176"/>
          </a:xfrm>
          <a:custGeom>
            <a:avLst/>
            <a:gdLst/>
            <a:ahLst/>
            <a:cxnLst/>
            <a:rect l="l" t="t" r="r" b="b"/>
            <a:pathLst>
              <a:path w="2429181" h="4015176">
                <a:moveTo>
                  <a:pt x="0" y="0"/>
                </a:moveTo>
                <a:lnTo>
                  <a:pt x="2429182" y="0"/>
                </a:lnTo>
                <a:lnTo>
                  <a:pt x="2429182" y="4015176"/>
                </a:lnTo>
                <a:lnTo>
                  <a:pt x="0" y="4015176"/>
                </a:lnTo>
                <a:lnTo>
                  <a:pt x="0" y="0"/>
                </a:lnTo>
                <a:close/>
              </a:path>
            </a:pathLst>
          </a:custGeom>
          <a:blipFill>
            <a:blip r:embed="rId8"/>
            <a:stretch>
              <a:fillRect/>
            </a:stretch>
          </a:blipFill>
        </p:spPr>
      </p:sp>
      <p:sp>
        <p:nvSpPr>
          <p:cNvPr id="10" name="Freeform 10"/>
          <p:cNvSpPr/>
          <p:nvPr/>
        </p:nvSpPr>
        <p:spPr>
          <a:xfrm>
            <a:off x="16736567" y="4592514"/>
            <a:ext cx="3102866" cy="3118458"/>
          </a:xfrm>
          <a:custGeom>
            <a:avLst/>
            <a:gdLst/>
            <a:ahLst/>
            <a:cxnLst/>
            <a:rect l="l" t="t" r="r" b="b"/>
            <a:pathLst>
              <a:path w="3102866" h="3118458">
                <a:moveTo>
                  <a:pt x="0" y="0"/>
                </a:moveTo>
                <a:lnTo>
                  <a:pt x="3102866" y="0"/>
                </a:lnTo>
                <a:lnTo>
                  <a:pt x="3102866" y="3118458"/>
                </a:lnTo>
                <a:lnTo>
                  <a:pt x="0" y="3118458"/>
                </a:lnTo>
                <a:lnTo>
                  <a:pt x="0" y="0"/>
                </a:lnTo>
                <a:close/>
              </a:path>
            </a:pathLst>
          </a:custGeom>
          <a:blipFill>
            <a:blip r:embed="rId9"/>
            <a:stretch>
              <a:fillRect/>
            </a:stretch>
          </a:blipFill>
        </p:spPr>
      </p:sp>
      <p:sp>
        <p:nvSpPr>
          <p:cNvPr id="11" name="Freeform 11"/>
          <p:cNvSpPr/>
          <p:nvPr/>
        </p:nvSpPr>
        <p:spPr>
          <a:xfrm rot="-10726236">
            <a:off x="13288786" y="-648443"/>
            <a:ext cx="4156830" cy="1979691"/>
          </a:xfrm>
          <a:custGeom>
            <a:avLst/>
            <a:gdLst/>
            <a:ahLst/>
            <a:cxnLst/>
            <a:rect l="l" t="t" r="r" b="b"/>
            <a:pathLst>
              <a:path w="4156830" h="1979691">
                <a:moveTo>
                  <a:pt x="0" y="0"/>
                </a:moveTo>
                <a:lnTo>
                  <a:pt x="4156830" y="0"/>
                </a:lnTo>
                <a:lnTo>
                  <a:pt x="4156830" y="1979691"/>
                </a:lnTo>
                <a:lnTo>
                  <a:pt x="0" y="1979691"/>
                </a:lnTo>
                <a:lnTo>
                  <a:pt x="0" y="0"/>
                </a:lnTo>
                <a:close/>
              </a:path>
            </a:pathLst>
          </a:custGeom>
          <a:blipFill>
            <a:blip r:embed="rId10"/>
            <a:stretch>
              <a:fillRect/>
            </a:stretch>
          </a:blipFill>
        </p:spPr>
      </p:sp>
      <p:sp>
        <p:nvSpPr>
          <p:cNvPr id="12" name="Freeform 12"/>
          <p:cNvSpPr/>
          <p:nvPr/>
        </p:nvSpPr>
        <p:spPr>
          <a:xfrm>
            <a:off x="10789271" y="-1202197"/>
            <a:ext cx="2478756" cy="2404393"/>
          </a:xfrm>
          <a:custGeom>
            <a:avLst/>
            <a:gdLst/>
            <a:ahLst/>
            <a:cxnLst/>
            <a:rect l="l" t="t" r="r" b="b"/>
            <a:pathLst>
              <a:path w="2478756" h="2404393">
                <a:moveTo>
                  <a:pt x="0" y="0"/>
                </a:moveTo>
                <a:lnTo>
                  <a:pt x="2478756" y="0"/>
                </a:lnTo>
                <a:lnTo>
                  <a:pt x="2478756" y="2404394"/>
                </a:lnTo>
                <a:lnTo>
                  <a:pt x="0" y="2404394"/>
                </a:lnTo>
                <a:lnTo>
                  <a:pt x="0" y="0"/>
                </a:lnTo>
                <a:close/>
              </a:path>
            </a:pathLst>
          </a:custGeom>
          <a:blipFill>
            <a:blip r:embed="rId11"/>
            <a:stretch>
              <a:fillRect/>
            </a:stretch>
          </a:blipFill>
        </p:spPr>
      </p:sp>
      <p:sp>
        <p:nvSpPr>
          <p:cNvPr id="13" name="Freeform 13"/>
          <p:cNvSpPr/>
          <p:nvPr/>
        </p:nvSpPr>
        <p:spPr>
          <a:xfrm>
            <a:off x="-778935" y="8261739"/>
            <a:ext cx="3287385" cy="3184654"/>
          </a:xfrm>
          <a:custGeom>
            <a:avLst/>
            <a:gdLst/>
            <a:ahLst/>
            <a:cxnLst/>
            <a:rect l="l" t="t" r="r" b="b"/>
            <a:pathLst>
              <a:path w="3287385" h="3184654">
                <a:moveTo>
                  <a:pt x="0" y="0"/>
                </a:moveTo>
                <a:lnTo>
                  <a:pt x="3287384" y="0"/>
                </a:lnTo>
                <a:lnTo>
                  <a:pt x="3287384" y="3184654"/>
                </a:lnTo>
                <a:lnTo>
                  <a:pt x="0" y="3184654"/>
                </a:lnTo>
                <a:lnTo>
                  <a:pt x="0" y="0"/>
                </a:lnTo>
                <a:close/>
              </a:path>
            </a:pathLst>
          </a:custGeom>
          <a:blipFill>
            <a:blip r:embed="rId12"/>
            <a:stretch>
              <a:fillRect/>
            </a:stretch>
          </a:blipFill>
        </p:spPr>
      </p:sp>
      <p:sp>
        <p:nvSpPr>
          <p:cNvPr id="14" name="Freeform 14"/>
          <p:cNvSpPr/>
          <p:nvPr/>
        </p:nvSpPr>
        <p:spPr>
          <a:xfrm>
            <a:off x="3083439" y="9151851"/>
            <a:ext cx="4283445" cy="2039991"/>
          </a:xfrm>
          <a:custGeom>
            <a:avLst/>
            <a:gdLst/>
            <a:ahLst/>
            <a:cxnLst/>
            <a:rect l="l" t="t" r="r" b="b"/>
            <a:pathLst>
              <a:path w="4283445" h="2039991">
                <a:moveTo>
                  <a:pt x="0" y="0"/>
                </a:moveTo>
                <a:lnTo>
                  <a:pt x="4283444" y="0"/>
                </a:lnTo>
                <a:lnTo>
                  <a:pt x="4283444" y="2039990"/>
                </a:lnTo>
                <a:lnTo>
                  <a:pt x="0" y="2039990"/>
                </a:lnTo>
                <a:lnTo>
                  <a:pt x="0" y="0"/>
                </a:lnTo>
                <a:close/>
              </a:path>
            </a:pathLst>
          </a:custGeom>
          <a:blipFill>
            <a:blip r:embed="rId10"/>
            <a:stretch>
              <a:fillRect/>
            </a:stretch>
          </a:blipFill>
        </p:spPr>
      </p:sp>
      <p:sp>
        <p:nvSpPr>
          <p:cNvPr id="15" name="Freeform 15"/>
          <p:cNvSpPr/>
          <p:nvPr/>
        </p:nvSpPr>
        <p:spPr>
          <a:xfrm rot="-8754662">
            <a:off x="5893358" y="-2053103"/>
            <a:ext cx="4176376" cy="3664770"/>
          </a:xfrm>
          <a:custGeom>
            <a:avLst/>
            <a:gdLst/>
            <a:ahLst/>
            <a:cxnLst/>
            <a:rect l="l" t="t" r="r" b="b"/>
            <a:pathLst>
              <a:path w="4176376" h="3664770">
                <a:moveTo>
                  <a:pt x="0" y="0"/>
                </a:moveTo>
                <a:lnTo>
                  <a:pt x="4176376" y="0"/>
                </a:lnTo>
                <a:lnTo>
                  <a:pt x="4176376" y="3664769"/>
                </a:lnTo>
                <a:lnTo>
                  <a:pt x="0" y="3664769"/>
                </a:lnTo>
                <a:lnTo>
                  <a:pt x="0" y="0"/>
                </a:lnTo>
                <a:close/>
              </a:path>
            </a:pathLst>
          </a:custGeom>
          <a:blipFill>
            <a:blip r:embed="rId7"/>
            <a:stretch>
              <a:fillRect/>
            </a:stretch>
          </a:blipFill>
        </p:spPr>
      </p:sp>
      <p:sp>
        <p:nvSpPr>
          <p:cNvPr id="16" name="TextBox 16"/>
          <p:cNvSpPr txBox="1"/>
          <p:nvPr/>
        </p:nvSpPr>
        <p:spPr>
          <a:xfrm>
            <a:off x="564352" y="986538"/>
            <a:ext cx="17723648" cy="7633587"/>
          </a:xfrm>
          <a:prstGeom prst="rect">
            <a:avLst/>
          </a:prstGeom>
        </p:spPr>
        <p:txBody>
          <a:bodyPr lIns="0" tIns="0" rIns="0" bIns="0" rtlCol="0" anchor="t">
            <a:spAutoFit/>
          </a:bodyPr>
          <a:lstStyle/>
          <a:p>
            <a:pPr algn="ctr">
              <a:lnSpc>
                <a:spcPts val="5026"/>
              </a:lnSpc>
              <a:spcBef>
                <a:spcPct val="0"/>
              </a:spcBef>
            </a:pPr>
            <a:r>
              <a:rPr lang="en-US" sz="3590" b="1">
                <a:solidFill>
                  <a:srgbClr val="404040"/>
                </a:solidFill>
                <a:latin typeface="Open Sans Bold"/>
                <a:ea typeface="Open Sans Bold"/>
                <a:cs typeface="Open Sans Bold"/>
                <a:sym typeface="Open Sans Bold"/>
              </a:rPr>
              <a:t>Dla przykładu:</a:t>
            </a:r>
            <a:r>
              <a:rPr lang="en-US" sz="3590">
                <a:solidFill>
                  <a:srgbClr val="404040"/>
                </a:solidFill>
                <a:latin typeface="Open Sans"/>
                <a:ea typeface="Open Sans"/>
                <a:cs typeface="Open Sans"/>
                <a:sym typeface="Open Sans"/>
              </a:rPr>
              <a:t> Michał ma 10 lat, jego rodzice, jak to bywa, czasem się kłócą. Michał bardzo tego nie lubi. Kiedy zaczyna słyszeć podniesione głosy, to nie wie, co ze sobą zrobić. Próbował przykładać ręce do uszu, ale to nie działało, próbował chować się w szafie, ale choć nie słyszał, co rodzice krzyczą, to wiedział, że wciąż się kłócą. Pewnego razu grał w grę komputerową i miał słuchawki na uszach. Jak przestał grać i zdjął słuchawki, to usłyszał podniesione głosy rodziców. Włożył słuchawki z powrotem na uszy i wrócił do gry. To doświadczenie nauczyło go, że granie w grę komputerową nie tylko sprawia, że nie słyszy kłótni, ale także szybko o niej zapomina, bo musi się skupić, zaangażować. Jeśli Michał nie będzie miał okazji rozwijać kompetencji radzenia sobie ze stresem i emocjami, to jest duże prawdopodobieństwo, że granie stanie się jedynym sposobem na poprawę nastroju, odstresowanie czy odreagowanie emocji.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0429" r="-70429"/>
            </a:stretch>
          </a:blipFill>
        </p:spPr>
      </p:sp>
      <p:sp>
        <p:nvSpPr>
          <p:cNvPr id="3" name="AutoShape 3"/>
          <p:cNvSpPr/>
          <p:nvPr/>
        </p:nvSpPr>
        <p:spPr>
          <a:xfrm>
            <a:off x="-886757" y="3964925"/>
            <a:ext cx="20061513" cy="0"/>
          </a:xfrm>
          <a:prstGeom prst="line">
            <a:avLst/>
          </a:prstGeom>
          <a:ln w="28575" cap="flat">
            <a:solidFill>
              <a:srgbClr val="525252"/>
            </a:solidFill>
            <a:prstDash val="solid"/>
            <a:headEnd type="none" w="sm" len="sm"/>
            <a:tailEnd type="none" w="sm" len="sm"/>
          </a:ln>
        </p:spPr>
      </p:sp>
      <p:grpSp>
        <p:nvGrpSpPr>
          <p:cNvPr id="4" name="Group 4"/>
          <p:cNvGrpSpPr/>
          <p:nvPr/>
        </p:nvGrpSpPr>
        <p:grpSpPr>
          <a:xfrm>
            <a:off x="14318712" y="3728184"/>
            <a:ext cx="502056" cy="502056"/>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lnTo>
                    <a:pt x="523042" y="124802"/>
                  </a:lnTo>
                  <a:lnTo>
                    <a:pt x="693768" y="119032"/>
                  </a:lnTo>
                  <a:lnTo>
                    <a:pt x="687998" y="289758"/>
                  </a:lnTo>
                  <a:lnTo>
                    <a:pt x="812800" y="406400"/>
                  </a:lnTo>
                  <a:lnTo>
                    <a:pt x="687998" y="523042"/>
                  </a:lnTo>
                  <a:lnTo>
                    <a:pt x="693768" y="693768"/>
                  </a:lnTo>
                  <a:lnTo>
                    <a:pt x="523042" y="687998"/>
                  </a:lnTo>
                  <a:lnTo>
                    <a:pt x="406400" y="812800"/>
                  </a:lnTo>
                  <a:lnTo>
                    <a:pt x="289758" y="687998"/>
                  </a:lnTo>
                  <a:lnTo>
                    <a:pt x="119032" y="693768"/>
                  </a:lnTo>
                  <a:lnTo>
                    <a:pt x="124802" y="523042"/>
                  </a:lnTo>
                  <a:lnTo>
                    <a:pt x="0" y="406400"/>
                  </a:lnTo>
                  <a:lnTo>
                    <a:pt x="124802" y="289758"/>
                  </a:lnTo>
                  <a:lnTo>
                    <a:pt x="119032" y="119032"/>
                  </a:lnTo>
                  <a:lnTo>
                    <a:pt x="289758" y="124802"/>
                  </a:lnTo>
                  <a:lnTo>
                    <a:pt x="406400" y="0"/>
                  </a:lnTo>
                  <a:close/>
                </a:path>
              </a:pathLst>
            </a:custGeom>
            <a:solidFill>
              <a:srgbClr val="525252"/>
            </a:solidFill>
          </p:spPr>
        </p:sp>
        <p:sp>
          <p:nvSpPr>
            <p:cNvPr id="6" name="TextBox 6"/>
            <p:cNvSpPr txBox="1"/>
            <p:nvPr/>
          </p:nvSpPr>
          <p:spPr>
            <a:xfrm>
              <a:off x="127000" y="165100"/>
              <a:ext cx="558800" cy="520700"/>
            </a:xfrm>
            <a:prstGeom prst="rect">
              <a:avLst/>
            </a:prstGeom>
          </p:spPr>
          <p:txBody>
            <a:bodyPr lIns="50800" tIns="50800" rIns="50800" bIns="50800" rtlCol="0" anchor="ctr"/>
            <a:lstStyle/>
            <a:p>
              <a:pPr algn="ctr">
                <a:lnSpc>
                  <a:spcPts val="2266"/>
                </a:lnSpc>
              </a:pPr>
              <a:endParaRPr/>
            </a:p>
          </p:txBody>
        </p:sp>
      </p:grpSp>
      <p:grpSp>
        <p:nvGrpSpPr>
          <p:cNvPr id="7" name="Group 7"/>
          <p:cNvGrpSpPr/>
          <p:nvPr/>
        </p:nvGrpSpPr>
        <p:grpSpPr>
          <a:xfrm>
            <a:off x="10045915" y="3728184"/>
            <a:ext cx="502056" cy="50205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lnTo>
                    <a:pt x="523042" y="124802"/>
                  </a:lnTo>
                  <a:lnTo>
                    <a:pt x="693768" y="119032"/>
                  </a:lnTo>
                  <a:lnTo>
                    <a:pt x="687998" y="289758"/>
                  </a:lnTo>
                  <a:lnTo>
                    <a:pt x="812800" y="406400"/>
                  </a:lnTo>
                  <a:lnTo>
                    <a:pt x="687998" y="523042"/>
                  </a:lnTo>
                  <a:lnTo>
                    <a:pt x="693768" y="693768"/>
                  </a:lnTo>
                  <a:lnTo>
                    <a:pt x="523042" y="687998"/>
                  </a:lnTo>
                  <a:lnTo>
                    <a:pt x="406400" y="812800"/>
                  </a:lnTo>
                  <a:lnTo>
                    <a:pt x="289758" y="687998"/>
                  </a:lnTo>
                  <a:lnTo>
                    <a:pt x="119032" y="693768"/>
                  </a:lnTo>
                  <a:lnTo>
                    <a:pt x="124802" y="523042"/>
                  </a:lnTo>
                  <a:lnTo>
                    <a:pt x="0" y="406400"/>
                  </a:lnTo>
                  <a:lnTo>
                    <a:pt x="124802" y="289758"/>
                  </a:lnTo>
                  <a:lnTo>
                    <a:pt x="119032" y="119032"/>
                  </a:lnTo>
                  <a:lnTo>
                    <a:pt x="289758" y="124802"/>
                  </a:lnTo>
                  <a:lnTo>
                    <a:pt x="406400" y="0"/>
                  </a:lnTo>
                  <a:close/>
                </a:path>
              </a:pathLst>
            </a:custGeom>
            <a:solidFill>
              <a:srgbClr val="525252"/>
            </a:solidFill>
          </p:spPr>
        </p:sp>
        <p:sp>
          <p:nvSpPr>
            <p:cNvPr id="9" name="TextBox 9"/>
            <p:cNvSpPr txBox="1"/>
            <p:nvPr/>
          </p:nvSpPr>
          <p:spPr>
            <a:xfrm>
              <a:off x="127000" y="165100"/>
              <a:ext cx="558800" cy="520700"/>
            </a:xfrm>
            <a:prstGeom prst="rect">
              <a:avLst/>
            </a:prstGeom>
          </p:spPr>
          <p:txBody>
            <a:bodyPr lIns="50800" tIns="50800" rIns="50800" bIns="50800" rtlCol="0" anchor="ctr"/>
            <a:lstStyle/>
            <a:p>
              <a:pPr algn="ctr">
                <a:lnSpc>
                  <a:spcPts val="2266"/>
                </a:lnSpc>
              </a:pPr>
              <a:endParaRPr/>
            </a:p>
          </p:txBody>
        </p:sp>
      </p:grpSp>
      <p:grpSp>
        <p:nvGrpSpPr>
          <p:cNvPr id="10" name="Group 10"/>
          <p:cNvGrpSpPr/>
          <p:nvPr/>
        </p:nvGrpSpPr>
        <p:grpSpPr>
          <a:xfrm>
            <a:off x="5771316" y="3728184"/>
            <a:ext cx="502056" cy="502056"/>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lnTo>
                    <a:pt x="523042" y="124802"/>
                  </a:lnTo>
                  <a:lnTo>
                    <a:pt x="693768" y="119032"/>
                  </a:lnTo>
                  <a:lnTo>
                    <a:pt x="687998" y="289758"/>
                  </a:lnTo>
                  <a:lnTo>
                    <a:pt x="812800" y="406400"/>
                  </a:lnTo>
                  <a:lnTo>
                    <a:pt x="687998" y="523042"/>
                  </a:lnTo>
                  <a:lnTo>
                    <a:pt x="693768" y="693768"/>
                  </a:lnTo>
                  <a:lnTo>
                    <a:pt x="523042" y="687998"/>
                  </a:lnTo>
                  <a:lnTo>
                    <a:pt x="406400" y="812800"/>
                  </a:lnTo>
                  <a:lnTo>
                    <a:pt x="289758" y="687998"/>
                  </a:lnTo>
                  <a:lnTo>
                    <a:pt x="119032" y="693768"/>
                  </a:lnTo>
                  <a:lnTo>
                    <a:pt x="124802" y="523042"/>
                  </a:lnTo>
                  <a:lnTo>
                    <a:pt x="0" y="406400"/>
                  </a:lnTo>
                  <a:lnTo>
                    <a:pt x="124802" y="289758"/>
                  </a:lnTo>
                  <a:lnTo>
                    <a:pt x="119032" y="119032"/>
                  </a:lnTo>
                  <a:lnTo>
                    <a:pt x="289758" y="124802"/>
                  </a:lnTo>
                  <a:lnTo>
                    <a:pt x="406400" y="0"/>
                  </a:lnTo>
                  <a:close/>
                </a:path>
              </a:pathLst>
            </a:custGeom>
            <a:solidFill>
              <a:srgbClr val="525252"/>
            </a:solidFill>
            <a:ln cap="sq">
              <a:noFill/>
              <a:prstDash val="solid"/>
              <a:miter/>
            </a:ln>
          </p:spPr>
        </p:sp>
        <p:sp>
          <p:nvSpPr>
            <p:cNvPr id="12" name="TextBox 12"/>
            <p:cNvSpPr txBox="1"/>
            <p:nvPr/>
          </p:nvSpPr>
          <p:spPr>
            <a:xfrm>
              <a:off x="127000" y="165100"/>
              <a:ext cx="558800" cy="520700"/>
            </a:xfrm>
            <a:prstGeom prst="rect">
              <a:avLst/>
            </a:prstGeom>
          </p:spPr>
          <p:txBody>
            <a:bodyPr lIns="50800" tIns="50800" rIns="50800" bIns="50800" rtlCol="0" anchor="ctr"/>
            <a:lstStyle/>
            <a:p>
              <a:pPr marL="0" lvl="0" indent="0" algn="ctr">
                <a:lnSpc>
                  <a:spcPts val="2266"/>
                </a:lnSpc>
                <a:spcBef>
                  <a:spcPct val="0"/>
                </a:spcBef>
              </a:pPr>
              <a:endParaRPr/>
            </a:p>
          </p:txBody>
        </p:sp>
      </p:grpSp>
      <p:grpSp>
        <p:nvGrpSpPr>
          <p:cNvPr id="13" name="Group 13"/>
          <p:cNvGrpSpPr/>
          <p:nvPr/>
        </p:nvGrpSpPr>
        <p:grpSpPr>
          <a:xfrm>
            <a:off x="1496717" y="3728184"/>
            <a:ext cx="502056" cy="502056"/>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lnTo>
                    <a:pt x="523042" y="124802"/>
                  </a:lnTo>
                  <a:lnTo>
                    <a:pt x="693768" y="119032"/>
                  </a:lnTo>
                  <a:lnTo>
                    <a:pt x="687998" y="289758"/>
                  </a:lnTo>
                  <a:lnTo>
                    <a:pt x="812800" y="406400"/>
                  </a:lnTo>
                  <a:lnTo>
                    <a:pt x="687998" y="523042"/>
                  </a:lnTo>
                  <a:lnTo>
                    <a:pt x="693768" y="693768"/>
                  </a:lnTo>
                  <a:lnTo>
                    <a:pt x="523042" y="687998"/>
                  </a:lnTo>
                  <a:lnTo>
                    <a:pt x="406400" y="812800"/>
                  </a:lnTo>
                  <a:lnTo>
                    <a:pt x="289758" y="687998"/>
                  </a:lnTo>
                  <a:lnTo>
                    <a:pt x="119032" y="693768"/>
                  </a:lnTo>
                  <a:lnTo>
                    <a:pt x="124802" y="523042"/>
                  </a:lnTo>
                  <a:lnTo>
                    <a:pt x="0" y="406400"/>
                  </a:lnTo>
                  <a:lnTo>
                    <a:pt x="124802" y="289758"/>
                  </a:lnTo>
                  <a:lnTo>
                    <a:pt x="119032" y="119032"/>
                  </a:lnTo>
                  <a:lnTo>
                    <a:pt x="289758" y="124802"/>
                  </a:lnTo>
                  <a:lnTo>
                    <a:pt x="406400" y="0"/>
                  </a:lnTo>
                  <a:close/>
                </a:path>
              </a:pathLst>
            </a:custGeom>
            <a:solidFill>
              <a:srgbClr val="525252"/>
            </a:solidFill>
          </p:spPr>
        </p:sp>
        <p:sp>
          <p:nvSpPr>
            <p:cNvPr id="15" name="TextBox 15"/>
            <p:cNvSpPr txBox="1"/>
            <p:nvPr/>
          </p:nvSpPr>
          <p:spPr>
            <a:xfrm>
              <a:off x="127000" y="165100"/>
              <a:ext cx="558800" cy="520700"/>
            </a:xfrm>
            <a:prstGeom prst="rect">
              <a:avLst/>
            </a:prstGeom>
          </p:spPr>
          <p:txBody>
            <a:bodyPr lIns="50800" tIns="50800" rIns="50800" bIns="50800" rtlCol="0" anchor="ctr"/>
            <a:lstStyle/>
            <a:p>
              <a:pPr algn="ctr">
                <a:lnSpc>
                  <a:spcPts val="2266"/>
                </a:lnSpc>
              </a:pPr>
              <a:endParaRPr/>
            </a:p>
          </p:txBody>
        </p:sp>
      </p:grpSp>
      <p:sp>
        <p:nvSpPr>
          <p:cNvPr id="16" name="Freeform 16"/>
          <p:cNvSpPr/>
          <p:nvPr/>
        </p:nvSpPr>
        <p:spPr>
          <a:xfrm>
            <a:off x="16027349" y="8292256"/>
            <a:ext cx="3020519" cy="2793980"/>
          </a:xfrm>
          <a:custGeom>
            <a:avLst/>
            <a:gdLst/>
            <a:ahLst/>
            <a:cxnLst/>
            <a:rect l="l" t="t" r="r" b="b"/>
            <a:pathLst>
              <a:path w="3020519" h="2793980">
                <a:moveTo>
                  <a:pt x="0" y="0"/>
                </a:moveTo>
                <a:lnTo>
                  <a:pt x="3020519" y="0"/>
                </a:lnTo>
                <a:lnTo>
                  <a:pt x="3020519" y="2793980"/>
                </a:lnTo>
                <a:lnTo>
                  <a:pt x="0" y="2793980"/>
                </a:lnTo>
                <a:lnTo>
                  <a:pt x="0" y="0"/>
                </a:lnTo>
                <a:close/>
              </a:path>
            </a:pathLst>
          </a:custGeom>
          <a:blipFill>
            <a:blip r:embed="rId3"/>
            <a:stretch>
              <a:fillRect/>
            </a:stretch>
          </a:blipFill>
        </p:spPr>
      </p:sp>
      <p:sp>
        <p:nvSpPr>
          <p:cNvPr id="17" name="Freeform 17"/>
          <p:cNvSpPr/>
          <p:nvPr/>
        </p:nvSpPr>
        <p:spPr>
          <a:xfrm rot="2523674">
            <a:off x="8574628" y="8547243"/>
            <a:ext cx="3966278" cy="3822501"/>
          </a:xfrm>
          <a:custGeom>
            <a:avLst/>
            <a:gdLst/>
            <a:ahLst/>
            <a:cxnLst/>
            <a:rect l="l" t="t" r="r" b="b"/>
            <a:pathLst>
              <a:path w="3966278" h="3822501">
                <a:moveTo>
                  <a:pt x="0" y="0"/>
                </a:moveTo>
                <a:lnTo>
                  <a:pt x="3966278" y="0"/>
                </a:lnTo>
                <a:lnTo>
                  <a:pt x="3966278" y="3822501"/>
                </a:lnTo>
                <a:lnTo>
                  <a:pt x="0" y="3822501"/>
                </a:lnTo>
                <a:lnTo>
                  <a:pt x="0" y="0"/>
                </a:lnTo>
                <a:close/>
              </a:path>
            </a:pathLst>
          </a:custGeom>
          <a:blipFill>
            <a:blip r:embed="rId4"/>
            <a:stretch>
              <a:fillRect/>
            </a:stretch>
          </a:blipFill>
        </p:spPr>
      </p:sp>
      <p:sp>
        <p:nvSpPr>
          <p:cNvPr id="18" name="Freeform 18"/>
          <p:cNvSpPr/>
          <p:nvPr/>
        </p:nvSpPr>
        <p:spPr>
          <a:xfrm>
            <a:off x="3083439" y="9151851"/>
            <a:ext cx="4283445" cy="2039991"/>
          </a:xfrm>
          <a:custGeom>
            <a:avLst/>
            <a:gdLst/>
            <a:ahLst/>
            <a:cxnLst/>
            <a:rect l="l" t="t" r="r" b="b"/>
            <a:pathLst>
              <a:path w="4283445" h="2039991">
                <a:moveTo>
                  <a:pt x="0" y="0"/>
                </a:moveTo>
                <a:lnTo>
                  <a:pt x="4283444" y="0"/>
                </a:lnTo>
                <a:lnTo>
                  <a:pt x="4283444" y="2039990"/>
                </a:lnTo>
                <a:lnTo>
                  <a:pt x="0" y="2039990"/>
                </a:lnTo>
                <a:lnTo>
                  <a:pt x="0" y="0"/>
                </a:lnTo>
                <a:close/>
              </a:path>
            </a:pathLst>
          </a:custGeom>
          <a:blipFill>
            <a:blip r:embed="rId5"/>
            <a:stretch>
              <a:fillRect/>
            </a:stretch>
          </a:blipFill>
        </p:spPr>
      </p:sp>
      <p:sp>
        <p:nvSpPr>
          <p:cNvPr id="19" name="Freeform 19"/>
          <p:cNvSpPr/>
          <p:nvPr/>
        </p:nvSpPr>
        <p:spPr>
          <a:xfrm>
            <a:off x="-886757" y="-2855618"/>
            <a:ext cx="4468392" cy="4367853"/>
          </a:xfrm>
          <a:custGeom>
            <a:avLst/>
            <a:gdLst/>
            <a:ahLst/>
            <a:cxnLst/>
            <a:rect l="l" t="t" r="r" b="b"/>
            <a:pathLst>
              <a:path w="4468392" h="4367853">
                <a:moveTo>
                  <a:pt x="0" y="0"/>
                </a:moveTo>
                <a:lnTo>
                  <a:pt x="4468392" y="0"/>
                </a:lnTo>
                <a:lnTo>
                  <a:pt x="4468392" y="4367853"/>
                </a:lnTo>
                <a:lnTo>
                  <a:pt x="0" y="4367853"/>
                </a:lnTo>
                <a:lnTo>
                  <a:pt x="0" y="0"/>
                </a:lnTo>
                <a:close/>
              </a:path>
            </a:pathLst>
          </a:custGeom>
          <a:blipFill>
            <a:blip r:embed="rId6"/>
            <a:stretch>
              <a:fillRect/>
            </a:stretch>
          </a:blipFill>
        </p:spPr>
      </p:sp>
      <p:sp>
        <p:nvSpPr>
          <p:cNvPr id="20" name="Freeform 20"/>
          <p:cNvSpPr/>
          <p:nvPr/>
        </p:nvSpPr>
        <p:spPr>
          <a:xfrm>
            <a:off x="12518487" y="-1606223"/>
            <a:ext cx="3102866" cy="3118458"/>
          </a:xfrm>
          <a:custGeom>
            <a:avLst/>
            <a:gdLst/>
            <a:ahLst/>
            <a:cxnLst/>
            <a:rect l="l" t="t" r="r" b="b"/>
            <a:pathLst>
              <a:path w="3102866" h="3118458">
                <a:moveTo>
                  <a:pt x="0" y="0"/>
                </a:moveTo>
                <a:lnTo>
                  <a:pt x="3102866" y="0"/>
                </a:lnTo>
                <a:lnTo>
                  <a:pt x="3102866" y="3118458"/>
                </a:lnTo>
                <a:lnTo>
                  <a:pt x="0" y="3118458"/>
                </a:lnTo>
                <a:lnTo>
                  <a:pt x="0" y="0"/>
                </a:lnTo>
                <a:close/>
              </a:path>
            </a:pathLst>
          </a:custGeom>
          <a:blipFill>
            <a:blip r:embed="rId7"/>
            <a:stretch>
              <a:fillRect/>
            </a:stretch>
          </a:blipFill>
        </p:spPr>
      </p:sp>
      <p:sp>
        <p:nvSpPr>
          <p:cNvPr id="21" name="Freeform 21"/>
          <p:cNvSpPr/>
          <p:nvPr/>
        </p:nvSpPr>
        <p:spPr>
          <a:xfrm rot="-10800000">
            <a:off x="16027349" y="-1201274"/>
            <a:ext cx="4270056" cy="3746974"/>
          </a:xfrm>
          <a:custGeom>
            <a:avLst/>
            <a:gdLst/>
            <a:ahLst/>
            <a:cxnLst/>
            <a:rect l="l" t="t" r="r" b="b"/>
            <a:pathLst>
              <a:path w="4270056" h="3746974">
                <a:moveTo>
                  <a:pt x="0" y="0"/>
                </a:moveTo>
                <a:lnTo>
                  <a:pt x="4270055" y="0"/>
                </a:lnTo>
                <a:lnTo>
                  <a:pt x="4270055" y="3746974"/>
                </a:lnTo>
                <a:lnTo>
                  <a:pt x="0" y="3746974"/>
                </a:lnTo>
                <a:lnTo>
                  <a:pt x="0" y="0"/>
                </a:lnTo>
                <a:close/>
              </a:path>
            </a:pathLst>
          </a:custGeom>
          <a:blipFill>
            <a:blip r:embed="rId8"/>
            <a:stretch>
              <a:fillRect/>
            </a:stretch>
          </a:blipFill>
        </p:spPr>
      </p:sp>
      <p:sp>
        <p:nvSpPr>
          <p:cNvPr id="22" name="TextBox 22"/>
          <p:cNvSpPr txBox="1"/>
          <p:nvPr/>
        </p:nvSpPr>
        <p:spPr>
          <a:xfrm>
            <a:off x="1747745" y="1445560"/>
            <a:ext cx="14768290" cy="1090042"/>
          </a:xfrm>
          <a:prstGeom prst="rect">
            <a:avLst/>
          </a:prstGeom>
        </p:spPr>
        <p:txBody>
          <a:bodyPr lIns="0" tIns="0" rIns="0" bIns="0" rtlCol="0" anchor="t">
            <a:spAutoFit/>
          </a:bodyPr>
          <a:lstStyle/>
          <a:p>
            <a:pPr marL="0" lvl="0" indent="0" algn="ctr">
              <a:lnSpc>
                <a:spcPts val="8517"/>
              </a:lnSpc>
              <a:spcBef>
                <a:spcPct val="0"/>
              </a:spcBef>
            </a:pPr>
            <a:r>
              <a:rPr lang="en-US" sz="3200" dirty="0">
                <a:solidFill>
                  <a:srgbClr val="404040"/>
                </a:solidFill>
                <a:latin typeface="Hibernate"/>
                <a:ea typeface="Hibernate"/>
                <a:cs typeface="Hibernate"/>
                <a:sym typeface="Hibernate"/>
              </a:rPr>
              <a:t>WPŁYW NADUŻYWANIA TECHNOLOGI CYFROWEJ WŚRÓD DZIECI</a:t>
            </a:r>
          </a:p>
        </p:txBody>
      </p:sp>
      <p:sp>
        <p:nvSpPr>
          <p:cNvPr id="23" name="TextBox 23"/>
          <p:cNvSpPr txBox="1"/>
          <p:nvPr/>
        </p:nvSpPr>
        <p:spPr>
          <a:xfrm>
            <a:off x="1496717" y="4501261"/>
            <a:ext cx="2197323" cy="727204"/>
          </a:xfrm>
          <a:prstGeom prst="rect">
            <a:avLst/>
          </a:prstGeom>
        </p:spPr>
        <p:txBody>
          <a:bodyPr lIns="0" tIns="0" rIns="0" bIns="0" rtlCol="0" anchor="t">
            <a:spAutoFit/>
          </a:bodyPr>
          <a:lstStyle/>
          <a:p>
            <a:pPr algn="l">
              <a:lnSpc>
                <a:spcPts val="2884"/>
              </a:lnSpc>
            </a:pPr>
            <a:r>
              <a:rPr lang="en-US" sz="2800" b="1">
                <a:solidFill>
                  <a:srgbClr val="525252"/>
                </a:solidFill>
                <a:latin typeface="Montserrat Medium"/>
                <a:ea typeface="Montserrat Medium"/>
                <a:cs typeface="Montserrat Medium"/>
                <a:sym typeface="Montserrat Medium"/>
              </a:rPr>
              <a:t>Czynniki zdrowotne</a:t>
            </a:r>
          </a:p>
        </p:txBody>
      </p:sp>
      <p:sp>
        <p:nvSpPr>
          <p:cNvPr id="24" name="TextBox 24"/>
          <p:cNvSpPr txBox="1"/>
          <p:nvPr/>
        </p:nvSpPr>
        <p:spPr>
          <a:xfrm>
            <a:off x="5789618" y="4491736"/>
            <a:ext cx="3163250" cy="715520"/>
          </a:xfrm>
          <a:prstGeom prst="rect">
            <a:avLst/>
          </a:prstGeom>
        </p:spPr>
        <p:txBody>
          <a:bodyPr lIns="0" tIns="0" rIns="0" bIns="0" rtlCol="0" anchor="t">
            <a:spAutoFit/>
          </a:bodyPr>
          <a:lstStyle/>
          <a:p>
            <a:pPr algn="l">
              <a:lnSpc>
                <a:spcPts val="2781"/>
              </a:lnSpc>
            </a:pPr>
            <a:r>
              <a:rPr lang="en-US" sz="2700" b="1">
                <a:solidFill>
                  <a:srgbClr val="525252"/>
                </a:solidFill>
                <a:latin typeface="Montserrat Medium"/>
                <a:ea typeface="Montserrat Medium"/>
                <a:cs typeface="Montserrat Medium"/>
                <a:sym typeface="Montserrat Medium"/>
              </a:rPr>
              <a:t>Czynniki indywidualne</a:t>
            </a:r>
          </a:p>
        </p:txBody>
      </p:sp>
      <p:sp>
        <p:nvSpPr>
          <p:cNvPr id="25" name="TextBox 25"/>
          <p:cNvSpPr txBox="1"/>
          <p:nvPr/>
        </p:nvSpPr>
        <p:spPr>
          <a:xfrm>
            <a:off x="10082520" y="4501261"/>
            <a:ext cx="2197323" cy="727204"/>
          </a:xfrm>
          <a:prstGeom prst="rect">
            <a:avLst/>
          </a:prstGeom>
        </p:spPr>
        <p:txBody>
          <a:bodyPr lIns="0" tIns="0" rIns="0" bIns="0" rtlCol="0" anchor="t">
            <a:spAutoFit/>
          </a:bodyPr>
          <a:lstStyle/>
          <a:p>
            <a:pPr algn="l">
              <a:lnSpc>
                <a:spcPts val="2884"/>
              </a:lnSpc>
            </a:pPr>
            <a:r>
              <a:rPr lang="en-US" sz="2800" b="1">
                <a:solidFill>
                  <a:srgbClr val="525252"/>
                </a:solidFill>
                <a:latin typeface="Montserrat Medium"/>
                <a:ea typeface="Montserrat Medium"/>
                <a:cs typeface="Montserrat Medium"/>
                <a:sym typeface="Montserrat Medium"/>
              </a:rPr>
              <a:t>Czynniki społeczne</a:t>
            </a:r>
          </a:p>
        </p:txBody>
      </p:sp>
      <p:sp>
        <p:nvSpPr>
          <p:cNvPr id="26" name="TextBox 26"/>
          <p:cNvSpPr txBox="1"/>
          <p:nvPr/>
        </p:nvSpPr>
        <p:spPr>
          <a:xfrm>
            <a:off x="14318712" y="4501261"/>
            <a:ext cx="2197323" cy="727204"/>
          </a:xfrm>
          <a:prstGeom prst="rect">
            <a:avLst/>
          </a:prstGeom>
        </p:spPr>
        <p:txBody>
          <a:bodyPr lIns="0" tIns="0" rIns="0" bIns="0" rtlCol="0" anchor="t">
            <a:spAutoFit/>
          </a:bodyPr>
          <a:lstStyle/>
          <a:p>
            <a:pPr algn="l">
              <a:lnSpc>
                <a:spcPts val="2884"/>
              </a:lnSpc>
            </a:pPr>
            <a:r>
              <a:rPr lang="en-US" sz="2800" b="1">
                <a:solidFill>
                  <a:srgbClr val="525252"/>
                </a:solidFill>
                <a:latin typeface="Montserrat Medium"/>
                <a:ea typeface="Montserrat Medium"/>
                <a:cs typeface="Montserrat Medium"/>
                <a:sym typeface="Montserrat Medium"/>
              </a:rPr>
              <a:t>Czynniki szkolne</a:t>
            </a:r>
          </a:p>
        </p:txBody>
      </p:sp>
      <p:sp>
        <p:nvSpPr>
          <p:cNvPr id="27" name="TextBox 27"/>
          <p:cNvSpPr txBox="1"/>
          <p:nvPr/>
        </p:nvSpPr>
        <p:spPr>
          <a:xfrm>
            <a:off x="5771316" y="5352161"/>
            <a:ext cx="2472572" cy="1760220"/>
          </a:xfrm>
          <a:prstGeom prst="rect">
            <a:avLst/>
          </a:prstGeom>
        </p:spPr>
        <p:txBody>
          <a:bodyPr lIns="0" tIns="0" rIns="0" bIns="0" rtlCol="0" anchor="t">
            <a:spAutoFit/>
          </a:bodyPr>
          <a:lstStyle/>
          <a:p>
            <a:pPr marL="323850" lvl="1" indent="-161925" algn="l">
              <a:lnSpc>
                <a:spcPts val="2340"/>
              </a:lnSpc>
              <a:buFont typeface="Arial"/>
              <a:buChar char="•"/>
            </a:pPr>
            <a:r>
              <a:rPr lang="en-US" sz="1500" b="1">
                <a:solidFill>
                  <a:srgbClr val="525252"/>
                </a:solidFill>
                <a:latin typeface="Montserrat Medium"/>
                <a:ea typeface="Montserrat Medium"/>
                <a:cs typeface="Montserrat Medium"/>
                <a:sym typeface="Montserrat Medium"/>
              </a:rPr>
              <a:t>problem z radzeniem sobie ze stresem;</a:t>
            </a:r>
          </a:p>
          <a:p>
            <a:pPr marL="323850" lvl="1" indent="-161925" algn="l">
              <a:lnSpc>
                <a:spcPts val="2340"/>
              </a:lnSpc>
              <a:buFont typeface="Arial"/>
              <a:buChar char="•"/>
            </a:pPr>
            <a:r>
              <a:rPr lang="en-US" sz="1500" b="1">
                <a:solidFill>
                  <a:srgbClr val="525252"/>
                </a:solidFill>
                <a:latin typeface="Montserrat Medium"/>
                <a:ea typeface="Montserrat Medium"/>
                <a:cs typeface="Montserrat Medium"/>
                <a:sym typeface="Montserrat Medium"/>
              </a:rPr>
              <a:t>brak  samokontroli;</a:t>
            </a:r>
          </a:p>
          <a:p>
            <a:pPr marL="323850" lvl="1" indent="-161925" algn="l">
              <a:lnSpc>
                <a:spcPts val="2340"/>
              </a:lnSpc>
              <a:buFont typeface="Arial"/>
              <a:buChar char="•"/>
            </a:pPr>
            <a:r>
              <a:rPr lang="en-US" sz="1500" b="1">
                <a:solidFill>
                  <a:srgbClr val="525252"/>
                </a:solidFill>
                <a:latin typeface="Montserrat Medium"/>
                <a:ea typeface="Montserrat Medium"/>
                <a:cs typeface="Montserrat Medium"/>
                <a:sym typeface="Montserrat Medium"/>
              </a:rPr>
              <a:t>nadmierna złość, agresja;</a:t>
            </a:r>
          </a:p>
          <a:p>
            <a:pPr marL="323850" lvl="1" indent="-161925" algn="l">
              <a:lnSpc>
                <a:spcPts val="2340"/>
              </a:lnSpc>
              <a:buFont typeface="Arial"/>
              <a:buChar char="•"/>
            </a:pPr>
            <a:r>
              <a:rPr lang="en-US" sz="1500" b="1">
                <a:solidFill>
                  <a:srgbClr val="525252"/>
                </a:solidFill>
                <a:latin typeface="Montserrat Medium"/>
                <a:ea typeface="Montserrat Medium"/>
                <a:cs typeface="Montserrat Medium"/>
                <a:sym typeface="Montserrat Medium"/>
              </a:rPr>
              <a:t>niska samoocena</a:t>
            </a:r>
          </a:p>
        </p:txBody>
      </p:sp>
      <p:sp>
        <p:nvSpPr>
          <p:cNvPr id="28" name="TextBox 28"/>
          <p:cNvSpPr txBox="1"/>
          <p:nvPr/>
        </p:nvSpPr>
        <p:spPr>
          <a:xfrm>
            <a:off x="10045915" y="5352161"/>
            <a:ext cx="2472572" cy="2055495"/>
          </a:xfrm>
          <a:prstGeom prst="rect">
            <a:avLst/>
          </a:prstGeom>
        </p:spPr>
        <p:txBody>
          <a:bodyPr lIns="0" tIns="0" rIns="0" bIns="0" rtlCol="0" anchor="t">
            <a:spAutoFit/>
          </a:bodyPr>
          <a:lstStyle/>
          <a:p>
            <a:pPr marL="323850" lvl="1" indent="-161925" algn="l">
              <a:lnSpc>
                <a:spcPts val="2340"/>
              </a:lnSpc>
              <a:buFont typeface="Arial"/>
              <a:buChar char="•"/>
            </a:pPr>
            <a:r>
              <a:rPr lang="en-US" sz="1500" b="1">
                <a:solidFill>
                  <a:srgbClr val="525252"/>
                </a:solidFill>
                <a:latin typeface="Montserrat Medium"/>
                <a:ea typeface="Montserrat Medium"/>
                <a:cs typeface="Montserrat Medium"/>
                <a:sym typeface="Montserrat Medium"/>
              </a:rPr>
              <a:t>poczucie osamotnienia;</a:t>
            </a:r>
          </a:p>
          <a:p>
            <a:pPr marL="323850" lvl="1" indent="-161925" algn="l">
              <a:lnSpc>
                <a:spcPts val="2340"/>
              </a:lnSpc>
              <a:buFont typeface="Arial"/>
              <a:buChar char="•"/>
            </a:pPr>
            <a:r>
              <a:rPr lang="en-US" sz="1500" b="1">
                <a:solidFill>
                  <a:srgbClr val="525252"/>
                </a:solidFill>
                <a:latin typeface="Montserrat Medium"/>
                <a:ea typeface="Montserrat Medium"/>
                <a:cs typeface="Montserrat Medium"/>
                <a:sym typeface="Montserrat Medium"/>
              </a:rPr>
              <a:t>brak kontaktu ze znajomymi;</a:t>
            </a:r>
          </a:p>
          <a:p>
            <a:pPr marL="323850" lvl="1" indent="-161925" algn="l">
              <a:lnSpc>
                <a:spcPts val="2340"/>
              </a:lnSpc>
              <a:buFont typeface="Arial"/>
              <a:buChar char="•"/>
            </a:pPr>
            <a:r>
              <a:rPr lang="en-US" sz="1500" b="1">
                <a:solidFill>
                  <a:srgbClr val="525252"/>
                </a:solidFill>
                <a:latin typeface="Montserrat Medium"/>
                <a:ea typeface="Montserrat Medium"/>
                <a:cs typeface="Montserrat Medium"/>
                <a:sym typeface="Montserrat Medium"/>
              </a:rPr>
              <a:t>braku relacji rówieśniczej;</a:t>
            </a:r>
          </a:p>
          <a:p>
            <a:pPr algn="l">
              <a:lnSpc>
                <a:spcPts val="2340"/>
              </a:lnSpc>
            </a:pPr>
            <a:endParaRPr lang="en-US" sz="1500" b="1">
              <a:solidFill>
                <a:srgbClr val="525252"/>
              </a:solidFill>
              <a:latin typeface="Montserrat Medium"/>
              <a:ea typeface="Montserrat Medium"/>
              <a:cs typeface="Montserrat Medium"/>
              <a:sym typeface="Montserrat Medium"/>
            </a:endParaRPr>
          </a:p>
        </p:txBody>
      </p:sp>
      <p:sp>
        <p:nvSpPr>
          <p:cNvPr id="29" name="TextBox 29"/>
          <p:cNvSpPr txBox="1"/>
          <p:nvPr/>
        </p:nvSpPr>
        <p:spPr>
          <a:xfrm>
            <a:off x="14318712" y="5352161"/>
            <a:ext cx="2940588" cy="2646045"/>
          </a:xfrm>
          <a:prstGeom prst="rect">
            <a:avLst/>
          </a:prstGeom>
        </p:spPr>
        <p:txBody>
          <a:bodyPr lIns="0" tIns="0" rIns="0" bIns="0" rtlCol="0" anchor="t">
            <a:spAutoFit/>
          </a:bodyPr>
          <a:lstStyle/>
          <a:p>
            <a:pPr marL="323850" lvl="1" indent="-161925" algn="l">
              <a:lnSpc>
                <a:spcPts val="2340"/>
              </a:lnSpc>
              <a:buFont typeface="Arial"/>
              <a:buChar char="•"/>
            </a:pPr>
            <a:r>
              <a:rPr lang="en-US" sz="1500" b="1">
                <a:solidFill>
                  <a:srgbClr val="525252"/>
                </a:solidFill>
                <a:latin typeface="Montserrat Medium"/>
                <a:ea typeface="Montserrat Medium"/>
                <a:cs typeface="Montserrat Medium"/>
                <a:sym typeface="Montserrat Medium"/>
              </a:rPr>
              <a:t>brak rozwijania mowy ;</a:t>
            </a:r>
          </a:p>
          <a:p>
            <a:pPr marL="323850" lvl="1" indent="-161925" algn="l">
              <a:lnSpc>
                <a:spcPts val="2340"/>
              </a:lnSpc>
              <a:buFont typeface="Arial"/>
              <a:buChar char="•"/>
            </a:pPr>
            <a:r>
              <a:rPr lang="en-US" sz="1500" b="1">
                <a:solidFill>
                  <a:srgbClr val="525252"/>
                </a:solidFill>
                <a:latin typeface="Montserrat Medium"/>
                <a:ea typeface="Montserrat Medium"/>
                <a:cs typeface="Montserrat Medium"/>
                <a:sym typeface="Montserrat Medium"/>
              </a:rPr>
              <a:t>problem ze skupieniem uwagi, koncentracją;</a:t>
            </a:r>
          </a:p>
          <a:p>
            <a:pPr marL="323850" lvl="1" indent="-161925" algn="l">
              <a:lnSpc>
                <a:spcPts val="2340"/>
              </a:lnSpc>
              <a:buFont typeface="Arial"/>
              <a:buChar char="•"/>
            </a:pPr>
            <a:r>
              <a:rPr lang="en-US" sz="1500" b="1">
                <a:solidFill>
                  <a:srgbClr val="525252"/>
                </a:solidFill>
                <a:latin typeface="Montserrat Medium"/>
                <a:ea typeface="Montserrat Medium"/>
                <a:cs typeface="Montserrat Medium"/>
                <a:sym typeface="Montserrat Medium"/>
              </a:rPr>
              <a:t>brak rozwijania grafomotoryki;</a:t>
            </a:r>
          </a:p>
          <a:p>
            <a:pPr marL="323850" lvl="1" indent="-161925" algn="l">
              <a:lnSpc>
                <a:spcPts val="2340"/>
              </a:lnSpc>
              <a:buFont typeface="Arial"/>
              <a:buChar char="•"/>
            </a:pPr>
            <a:r>
              <a:rPr lang="en-US" sz="1500" b="1">
                <a:solidFill>
                  <a:srgbClr val="525252"/>
                </a:solidFill>
                <a:latin typeface="Montserrat Medium"/>
                <a:ea typeface="Montserrat Medium"/>
                <a:cs typeface="Montserrat Medium"/>
                <a:sym typeface="Montserrat Medium"/>
              </a:rPr>
              <a:t>brak rozwijania sfery poznawczej;</a:t>
            </a:r>
          </a:p>
          <a:p>
            <a:pPr algn="l">
              <a:lnSpc>
                <a:spcPts val="2340"/>
              </a:lnSpc>
            </a:pPr>
            <a:endParaRPr lang="en-US" sz="1500" b="1">
              <a:solidFill>
                <a:srgbClr val="525252"/>
              </a:solidFill>
              <a:latin typeface="Montserrat Medium"/>
              <a:ea typeface="Montserrat Medium"/>
              <a:cs typeface="Montserrat Medium"/>
              <a:sym typeface="Montserrat Medium"/>
            </a:endParaRPr>
          </a:p>
          <a:p>
            <a:pPr algn="l">
              <a:lnSpc>
                <a:spcPts val="2340"/>
              </a:lnSpc>
            </a:pPr>
            <a:endParaRPr lang="en-US" sz="1500" b="1">
              <a:solidFill>
                <a:srgbClr val="525252"/>
              </a:solidFill>
              <a:latin typeface="Montserrat Medium"/>
              <a:ea typeface="Montserrat Medium"/>
              <a:cs typeface="Montserrat Medium"/>
              <a:sym typeface="Montserrat Medium"/>
            </a:endParaRPr>
          </a:p>
        </p:txBody>
      </p:sp>
      <p:sp>
        <p:nvSpPr>
          <p:cNvPr id="30" name="TextBox 30"/>
          <p:cNvSpPr txBox="1"/>
          <p:nvPr/>
        </p:nvSpPr>
        <p:spPr>
          <a:xfrm>
            <a:off x="1496717" y="5352161"/>
            <a:ext cx="2472572" cy="3827145"/>
          </a:xfrm>
          <a:prstGeom prst="rect">
            <a:avLst/>
          </a:prstGeom>
        </p:spPr>
        <p:txBody>
          <a:bodyPr lIns="0" tIns="0" rIns="0" bIns="0" rtlCol="0" anchor="t">
            <a:spAutoFit/>
          </a:bodyPr>
          <a:lstStyle/>
          <a:p>
            <a:pPr marL="323850" lvl="1" indent="-161925" algn="l">
              <a:lnSpc>
                <a:spcPts val="2340"/>
              </a:lnSpc>
              <a:buFont typeface="Arial"/>
              <a:buChar char="•"/>
            </a:pPr>
            <a:r>
              <a:rPr lang="en-US" sz="1500" b="1">
                <a:solidFill>
                  <a:srgbClr val="525252"/>
                </a:solidFill>
                <a:latin typeface="Montserrat Medium"/>
                <a:ea typeface="Montserrat Medium"/>
                <a:cs typeface="Montserrat Medium"/>
                <a:sym typeface="Montserrat Medium"/>
              </a:rPr>
              <a:t>nasilenie przejawów depresji;</a:t>
            </a:r>
          </a:p>
          <a:p>
            <a:pPr marL="323850" lvl="1" indent="-161925" algn="l">
              <a:lnSpc>
                <a:spcPts val="2340"/>
              </a:lnSpc>
              <a:buFont typeface="Arial"/>
              <a:buChar char="•"/>
            </a:pPr>
            <a:r>
              <a:rPr lang="en-US" sz="1500" b="1">
                <a:solidFill>
                  <a:srgbClr val="525252"/>
                </a:solidFill>
                <a:latin typeface="Montserrat Medium"/>
                <a:ea typeface="Montserrat Medium"/>
                <a:cs typeface="Montserrat Medium"/>
                <a:sym typeface="Montserrat Medium"/>
              </a:rPr>
              <a:t>zaburzenia snu;</a:t>
            </a:r>
          </a:p>
          <a:p>
            <a:pPr marL="323850" lvl="1" indent="-161925" algn="l">
              <a:lnSpc>
                <a:spcPts val="2340"/>
              </a:lnSpc>
              <a:buFont typeface="Arial"/>
              <a:buChar char="•"/>
            </a:pPr>
            <a:r>
              <a:rPr lang="en-US" sz="1500" b="1">
                <a:solidFill>
                  <a:srgbClr val="525252"/>
                </a:solidFill>
                <a:latin typeface="Montserrat Medium"/>
                <a:ea typeface="Montserrat Medium"/>
                <a:cs typeface="Montserrat Medium"/>
                <a:sym typeface="Montserrat Medium"/>
              </a:rPr>
              <a:t>zwiększenie ADHD;</a:t>
            </a:r>
          </a:p>
          <a:p>
            <a:pPr marL="323850" lvl="1" indent="-161925" algn="l">
              <a:lnSpc>
                <a:spcPts val="2340"/>
              </a:lnSpc>
              <a:buFont typeface="Arial"/>
              <a:buChar char="•"/>
            </a:pPr>
            <a:r>
              <a:rPr lang="en-US" sz="1500" b="1">
                <a:solidFill>
                  <a:srgbClr val="525252"/>
                </a:solidFill>
                <a:latin typeface="Montserrat Medium"/>
                <a:ea typeface="Montserrat Medium"/>
                <a:cs typeface="Montserrat Medium"/>
                <a:sym typeface="Montserrat Medium"/>
              </a:rPr>
              <a:t>zmniejszone samopoczucie;</a:t>
            </a:r>
          </a:p>
          <a:p>
            <a:pPr marL="323850" lvl="1" indent="-161925" algn="l">
              <a:lnSpc>
                <a:spcPts val="2340"/>
              </a:lnSpc>
              <a:buFont typeface="Arial"/>
              <a:buChar char="•"/>
            </a:pPr>
            <a:r>
              <a:rPr lang="en-US" sz="1500" b="1">
                <a:solidFill>
                  <a:srgbClr val="525252"/>
                </a:solidFill>
                <a:latin typeface="Montserrat Medium"/>
                <a:ea typeface="Montserrat Medium"/>
                <a:cs typeface="Montserrat Medium"/>
                <a:sym typeface="Montserrat Medium"/>
              </a:rPr>
              <a:t>zmniejszona aktywność fizyczna;</a:t>
            </a:r>
          </a:p>
          <a:p>
            <a:pPr marL="323850" lvl="1" indent="-161925" algn="l">
              <a:lnSpc>
                <a:spcPts val="2340"/>
              </a:lnSpc>
              <a:buFont typeface="Arial"/>
              <a:buChar char="•"/>
            </a:pPr>
            <a:r>
              <a:rPr lang="en-US" sz="1500" b="1">
                <a:solidFill>
                  <a:srgbClr val="525252"/>
                </a:solidFill>
                <a:latin typeface="Montserrat Medium"/>
                <a:ea typeface="Montserrat Medium"/>
                <a:cs typeface="Montserrat Medium"/>
                <a:sym typeface="Montserrat Medium"/>
              </a:rPr>
              <a:t>nadwaga, otyłość;</a:t>
            </a:r>
          </a:p>
          <a:p>
            <a:pPr marL="323850" lvl="1" indent="-161925" algn="l">
              <a:lnSpc>
                <a:spcPts val="2340"/>
              </a:lnSpc>
              <a:buFont typeface="Arial"/>
              <a:buChar char="•"/>
            </a:pPr>
            <a:r>
              <a:rPr lang="en-US" sz="1500" b="1">
                <a:solidFill>
                  <a:srgbClr val="525252"/>
                </a:solidFill>
                <a:latin typeface="Montserrat Medium"/>
                <a:ea typeface="Montserrat Medium"/>
                <a:cs typeface="Montserrat Medium"/>
                <a:sym typeface="Montserrat Medium"/>
              </a:rPr>
              <a:t>napięcie mięśniowe;</a:t>
            </a:r>
          </a:p>
          <a:p>
            <a:pPr marL="323850" lvl="1" indent="-161925" algn="l">
              <a:lnSpc>
                <a:spcPts val="2340"/>
              </a:lnSpc>
              <a:buFont typeface="Arial"/>
              <a:buChar char="•"/>
            </a:pPr>
            <a:r>
              <a:rPr lang="en-US" sz="1500" b="1">
                <a:solidFill>
                  <a:srgbClr val="525252"/>
                </a:solidFill>
                <a:latin typeface="Montserrat Medium"/>
                <a:ea typeface="Montserrat Medium"/>
                <a:cs typeface="Montserrat Medium"/>
                <a:sym typeface="Montserrat Medium"/>
              </a:rPr>
              <a:t>wady wzroku, postawy;</a:t>
            </a:r>
          </a:p>
          <a:p>
            <a:pPr marL="323850" lvl="1" indent="-161925" algn="l">
              <a:lnSpc>
                <a:spcPts val="2340"/>
              </a:lnSpc>
              <a:buFont typeface="Arial"/>
              <a:buChar char="•"/>
            </a:pPr>
            <a:r>
              <a:rPr lang="en-US" sz="1500" b="1">
                <a:solidFill>
                  <a:srgbClr val="525252"/>
                </a:solidFill>
                <a:latin typeface="Montserrat Medium"/>
                <a:ea typeface="Montserrat Medium"/>
                <a:cs typeface="Montserrat Medium"/>
                <a:sym typeface="Montserrat Medium"/>
              </a:rPr>
              <a:t>stany lękowe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1369</Words>
  <Application>Microsoft Office PowerPoint</Application>
  <PresentationFormat>Niestandardowy</PresentationFormat>
  <Paragraphs>75</Paragraphs>
  <Slides>16</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16</vt:i4>
      </vt:variant>
    </vt:vector>
  </HeadingPairs>
  <TitlesOfParts>
    <vt:vector size="24" baseType="lpstr">
      <vt:lpstr>Arial</vt:lpstr>
      <vt:lpstr>Calibri</vt:lpstr>
      <vt:lpstr>Montserrat</vt:lpstr>
      <vt:lpstr>Open Sans Bold</vt:lpstr>
      <vt:lpstr>Hibernate</vt:lpstr>
      <vt:lpstr>Open Sans</vt:lpstr>
      <vt:lpstr>Montserrat Medium</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Kontrola rodzicielska – czy warto z niej korzystać? 69% badanych rodzicó w deklaruje, że stosuje kontrolę rodzicielską w kontekście korzystania przez ich dziecko z internetu. Najczęściej ma ona charakter ustalania wspólnych zasad korzystania z internetu</dc:title>
  <dc:creator>VICEDYREKTOR</dc:creator>
  <cp:lastModifiedBy>User</cp:lastModifiedBy>
  <cp:revision>4</cp:revision>
  <cp:lastPrinted>2025-01-14T07:25:47Z</cp:lastPrinted>
  <dcterms:created xsi:type="dcterms:W3CDTF">2006-08-16T00:00:00Z</dcterms:created>
  <dcterms:modified xsi:type="dcterms:W3CDTF">2025-01-14T07:37:37Z</dcterms:modified>
  <dc:identifier>DAGcGgbtsnA</dc:identifier>
</cp:coreProperties>
</file>