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86" r:id="rId3"/>
    <p:sldId id="287" r:id="rId4"/>
    <p:sldId id="257" r:id="rId5"/>
    <p:sldId id="278" r:id="rId6"/>
    <p:sldId id="280" r:id="rId7"/>
    <p:sldId id="281" r:id="rId8"/>
    <p:sldId id="282" r:id="rId9"/>
    <p:sldId id="283" r:id="rId10"/>
    <p:sldId id="258" r:id="rId11"/>
    <p:sldId id="284" r:id="rId12"/>
    <p:sldId id="259" r:id="rId13"/>
    <p:sldId id="261" r:id="rId14"/>
    <p:sldId id="262" r:id="rId15"/>
    <p:sldId id="264" r:id="rId16"/>
    <p:sldId id="263" r:id="rId17"/>
    <p:sldId id="305" r:id="rId18"/>
    <p:sldId id="292" r:id="rId19"/>
    <p:sldId id="293" r:id="rId20"/>
    <p:sldId id="265" r:id="rId21"/>
    <p:sldId id="267" r:id="rId22"/>
    <p:sldId id="303" r:id="rId23"/>
    <p:sldId id="302" r:id="rId24"/>
    <p:sldId id="307" r:id="rId25"/>
    <p:sldId id="269" r:id="rId26"/>
    <p:sldId id="295" r:id="rId27"/>
    <p:sldId id="296" r:id="rId28"/>
    <p:sldId id="270" r:id="rId29"/>
    <p:sldId id="271" r:id="rId30"/>
    <p:sldId id="272" r:id="rId31"/>
    <p:sldId id="273" r:id="rId32"/>
    <p:sldId id="297" r:id="rId33"/>
    <p:sldId id="298" r:id="rId34"/>
    <p:sldId id="274" r:id="rId35"/>
    <p:sldId id="308" r:id="rId36"/>
    <p:sldId id="309" r:id="rId37"/>
    <p:sldId id="275" r:id="rId38"/>
    <p:sldId id="301" r:id="rId39"/>
    <p:sldId id="299" r:id="rId40"/>
    <p:sldId id="277" r:id="rId41"/>
    <p:sldId id="285" r:id="rId42"/>
    <p:sldId id="289" r:id="rId43"/>
    <p:sldId id="290" r:id="rId44"/>
    <p:sldId id="291" r:id="rId45"/>
    <p:sldId id="310" r:id="rId46"/>
  </p:sldIdLst>
  <p:sldSz cx="18288000" cy="10287000"/>
  <p:notesSz cx="6858000" cy="9144000"/>
  <p:embeddedFontLst>
    <p:embeddedFont>
      <p:font typeface="Montserrat" panose="020B0604020202020204" charset="-18"/>
      <p:regular r:id="rId47"/>
    </p:embeddedFont>
    <p:embeddedFont>
      <p:font typeface="Century Gothic" panose="020B0502020202020204" pitchFamily="34" charset="0"/>
      <p:regular r:id="rId48"/>
      <p:bold r:id="rId49"/>
      <p:italic r:id="rId50"/>
      <p:boldItalic r:id="rId51"/>
    </p:embeddedFont>
    <p:embeddedFont>
      <p:font typeface="Baskerville Old Face" panose="02020602080505020303" pitchFamily="18" charset="0"/>
      <p:regular r:id="rId52"/>
    </p:embeddedFont>
    <p:embeddedFont>
      <p:font typeface="Baskerville Display PT Bold Italics" panose="020B0604020202020204" charset="-18"/>
      <p:regular r:id="rId53"/>
    </p:embeddedFont>
    <p:embeddedFont>
      <p:font typeface="Montserrat Bold" panose="020B0604020202020204" charset="-18"/>
      <p:regular r:id="rId54"/>
    </p:embeddedFont>
    <p:embeddedFont>
      <p:font typeface="Baskerville Display PT" panose="020B0604020202020204" charset="-18"/>
      <p:regular r:id="rId55"/>
    </p:embeddedFont>
    <p:embeddedFont>
      <p:font typeface="Book Antiqua" panose="02040602050305030304" pitchFamily="18" charset="0"/>
      <p:regular r:id="rId56"/>
      <p:bold r:id="rId57"/>
      <p:italic r:id="rId58"/>
      <p:boldItalic r:id="rId59"/>
    </p:embeddedFont>
    <p:embeddedFont>
      <p:font typeface="Montserrat Bold Italics" panose="020B0604020202020204" charset="-18"/>
      <p:regular r:id="rId6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56" autoAdjust="0"/>
    <p:restoredTop sz="94622" autoAdjust="0"/>
  </p:normalViewPr>
  <p:slideViewPr>
    <p:cSldViewPr>
      <p:cViewPr varScale="1">
        <p:scale>
          <a:sx n="55" d="100"/>
          <a:sy n="55" d="100"/>
        </p:scale>
        <p:origin x="-677"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7.fntdata"/><Relationship Id="rId58" Type="http://schemas.openxmlformats.org/officeDocument/2006/relationships/font" Target="fonts/font12.fntdata"/><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font" Target="fonts/font10.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8.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57" Type="http://schemas.openxmlformats.org/officeDocument/2006/relationships/font" Target="fonts/font11.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 Id="rId60"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7" name="Rectangle 6"/>
          <p:cNvSpPr/>
          <p:nvPr/>
        </p:nvSpPr>
        <p:spPr>
          <a:xfrm>
            <a:off x="0" y="0"/>
            <a:ext cx="18288000" cy="10287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163284" tIns="81642" rIns="163284" bIns="81642" rtlCol="0" anchor="ctr"/>
          <a:lstStyle/>
          <a:p>
            <a:pPr algn="ctr"/>
            <a:endParaRPr lang="en-US" dirty="0"/>
          </a:p>
        </p:txBody>
      </p:sp>
      <p:sp useBgFill="1">
        <p:nvSpPr>
          <p:cNvPr id="8" name="Rounded Rectangle 7"/>
          <p:cNvSpPr/>
          <p:nvPr/>
        </p:nvSpPr>
        <p:spPr>
          <a:xfrm>
            <a:off x="182880" y="152400"/>
            <a:ext cx="17922240" cy="999744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lIns="163284" tIns="81642" rIns="163284" bIns="81642" rtlCol="0" anchor="ctr"/>
          <a:lstStyle/>
          <a:p>
            <a:pPr algn="ct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Rectangle 8"/>
          <p:cNvSpPr/>
          <p:nvPr/>
        </p:nvSpPr>
        <p:spPr>
          <a:xfrm>
            <a:off x="690881" y="4413903"/>
            <a:ext cx="14295862" cy="36957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163284" tIns="81642" rIns="163284" bIns="81642" rtlCol="0" anchor="ctr"/>
          <a:lstStyle/>
          <a:p>
            <a:pPr algn="ctr"/>
            <a:endParaRPr lang="en-US" dirty="0"/>
          </a:p>
        </p:txBody>
      </p:sp>
      <p:sp>
        <p:nvSpPr>
          <p:cNvPr id="12" name="Rectangle 11"/>
          <p:cNvSpPr/>
          <p:nvPr/>
        </p:nvSpPr>
        <p:spPr>
          <a:xfrm>
            <a:off x="15145304" y="4416951"/>
            <a:ext cx="2380696" cy="3689604"/>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163284" tIns="81642" rIns="163284" bIns="81642" rtlCol="0" anchor="ctr"/>
          <a:lstStyle/>
          <a:p>
            <a:pPr algn="ctr"/>
            <a:endParaRPr lang="en-US" dirty="0"/>
          </a:p>
        </p:txBody>
      </p:sp>
      <p:sp>
        <p:nvSpPr>
          <p:cNvPr id="13" name="Rectangle 12"/>
          <p:cNvSpPr/>
          <p:nvPr/>
        </p:nvSpPr>
        <p:spPr>
          <a:xfrm>
            <a:off x="15425428" y="4704987"/>
            <a:ext cx="1820448" cy="3113532"/>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63284" tIns="81642" rIns="163284" bIns="81642" rtlCol="0" anchor="ctr"/>
          <a:lstStyle/>
          <a:p>
            <a:pPr algn="ctr"/>
            <a:endParaRPr lang="en-US" dirty="0"/>
          </a:p>
        </p:txBody>
      </p:sp>
      <p:sp>
        <p:nvSpPr>
          <p:cNvPr id="14" name="Rectangle 13"/>
          <p:cNvSpPr/>
          <p:nvPr/>
        </p:nvSpPr>
        <p:spPr>
          <a:xfrm>
            <a:off x="890967" y="4583432"/>
            <a:ext cx="13895690" cy="336803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lIns="163284" tIns="81642" rIns="163284" bIns="81642" rtlCol="0" anchor="ctr"/>
          <a:lstStyle/>
          <a:p>
            <a:pPr algn="ctr"/>
            <a:endParaRPr lang="en-US" dirty="0"/>
          </a:p>
        </p:txBody>
      </p:sp>
      <p:sp>
        <p:nvSpPr>
          <p:cNvPr id="6" name="Slide Number Placeholder 5"/>
          <p:cNvSpPr>
            <a:spLocks noGrp="1"/>
          </p:cNvSpPr>
          <p:nvPr>
            <p:ph type="sldNum" sz="quarter" idx="12"/>
          </p:nvPr>
        </p:nvSpPr>
        <p:spPr>
          <a:xfrm>
            <a:off x="15573652" y="6937902"/>
            <a:ext cx="1524000" cy="685800"/>
          </a:xfrm>
        </p:spPr>
        <p:txBody>
          <a:bodyPr/>
          <a:lstStyle>
            <a:lvl1pPr algn="ctr">
              <a:defRPr sz="5000">
                <a:solidFill>
                  <a:schemeClr val="accent1">
                    <a:lumMod val="50000"/>
                  </a:schemeClr>
                </a:solidFill>
              </a:defRPr>
            </a:lvl1pPr>
          </a:lstStyle>
          <a:p>
            <a:fld id="{B6F15528-21DE-4FAA-801E-634DDDAF4B2B}" type="slidenum">
              <a:rPr lang="en-US" smtClean="0"/>
              <a:pPr/>
              <a:t>‹#›</a:t>
            </a:fld>
            <a:endParaRPr lang="en-US" dirty="0"/>
          </a:p>
        </p:txBody>
      </p:sp>
      <p:sp>
        <p:nvSpPr>
          <p:cNvPr id="11" name="Rectangle 10"/>
          <p:cNvSpPr/>
          <p:nvPr/>
        </p:nvSpPr>
        <p:spPr>
          <a:xfrm>
            <a:off x="1083644" y="6838915"/>
            <a:ext cx="13510332" cy="996551"/>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63284" tIns="81642" rIns="163284" bIns="81642" rtlCol="0" anchor="ctr"/>
          <a:lstStyle/>
          <a:p>
            <a:pPr algn="ctr"/>
            <a:endParaRPr lang="en-US" dirty="0"/>
          </a:p>
        </p:txBody>
      </p:sp>
      <p:sp>
        <p:nvSpPr>
          <p:cNvPr id="10" name="Rectangle 9"/>
          <p:cNvSpPr/>
          <p:nvPr/>
        </p:nvSpPr>
        <p:spPr>
          <a:xfrm>
            <a:off x="1077942" y="4709160"/>
            <a:ext cx="13521736" cy="311658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63284" tIns="81642" rIns="163284" bIns="81642" rtlCol="0" anchor="ctr"/>
          <a:lstStyle/>
          <a:p>
            <a:pPr algn="ctr"/>
            <a:endParaRPr lang="en-US" dirty="0"/>
          </a:p>
        </p:txBody>
      </p:sp>
      <p:sp>
        <p:nvSpPr>
          <p:cNvPr id="3" name="Subtitle 2"/>
          <p:cNvSpPr>
            <a:spLocks noGrp="1"/>
          </p:cNvSpPr>
          <p:nvPr>
            <p:ph type="subTitle" idx="1"/>
          </p:nvPr>
        </p:nvSpPr>
        <p:spPr>
          <a:xfrm>
            <a:off x="1285610" y="6972300"/>
            <a:ext cx="13106400" cy="685800"/>
          </a:xfrm>
        </p:spPr>
        <p:txBody>
          <a:bodyPr>
            <a:normAutofit/>
          </a:bodyPr>
          <a:lstStyle>
            <a:lvl1pPr marL="0" indent="0" algn="ctr">
              <a:buNone/>
              <a:defRPr sz="3200" cap="all" spc="536" baseline="0">
                <a:solidFill>
                  <a:srgbClr val="FFFFFF"/>
                </a:solidFill>
              </a:defRPr>
            </a:lvl1pPr>
            <a:lvl2pPr marL="816422" indent="0" algn="ctr">
              <a:buNone/>
              <a:defRPr>
                <a:solidFill>
                  <a:schemeClr val="tx1">
                    <a:tint val="75000"/>
                  </a:schemeClr>
                </a:solidFill>
              </a:defRPr>
            </a:lvl2pPr>
            <a:lvl3pPr marL="1632844" indent="0" algn="ctr">
              <a:buNone/>
              <a:defRPr>
                <a:solidFill>
                  <a:schemeClr val="tx1">
                    <a:tint val="75000"/>
                  </a:schemeClr>
                </a:solidFill>
              </a:defRPr>
            </a:lvl3pPr>
            <a:lvl4pPr marL="2449266" indent="0" algn="ctr">
              <a:buNone/>
              <a:defRPr>
                <a:solidFill>
                  <a:schemeClr val="tx1">
                    <a:tint val="75000"/>
                  </a:schemeClr>
                </a:solidFill>
              </a:defRPr>
            </a:lvl4pPr>
            <a:lvl5pPr marL="3265688" indent="0" algn="ctr">
              <a:buNone/>
              <a:defRPr>
                <a:solidFill>
                  <a:schemeClr val="tx1">
                    <a:tint val="75000"/>
                  </a:schemeClr>
                </a:solidFill>
              </a:defRPr>
            </a:lvl5pPr>
            <a:lvl6pPr marL="4082110" indent="0" algn="ctr">
              <a:buNone/>
              <a:defRPr>
                <a:solidFill>
                  <a:schemeClr val="tx1">
                    <a:tint val="75000"/>
                  </a:schemeClr>
                </a:solidFill>
              </a:defRPr>
            </a:lvl6pPr>
            <a:lvl7pPr marL="4898532" indent="0" algn="ctr">
              <a:buNone/>
              <a:defRPr>
                <a:solidFill>
                  <a:schemeClr val="tx1">
                    <a:tint val="75000"/>
                  </a:schemeClr>
                </a:solidFill>
              </a:defRPr>
            </a:lvl7pPr>
            <a:lvl8pPr marL="5714954" indent="0" algn="ctr">
              <a:buNone/>
              <a:defRPr>
                <a:solidFill>
                  <a:schemeClr val="tx1">
                    <a:tint val="75000"/>
                  </a:schemeClr>
                </a:solidFill>
              </a:defRPr>
            </a:lvl8pPr>
            <a:lvl9pPr marL="6531376" indent="0" algn="ctr">
              <a:buNone/>
              <a:defRPr>
                <a:solidFill>
                  <a:schemeClr val="tx1">
                    <a:tint val="75000"/>
                  </a:schemeClr>
                </a:solidFill>
              </a:defRPr>
            </a:lvl9pPr>
          </a:lstStyle>
          <a:p>
            <a:r>
              <a:rPr lang="pl-PL"/>
              <a:t>Kliknij, aby edytować styl wzorca podtytułu</a:t>
            </a:r>
            <a:endParaRPr lang="en-US" dirty="0"/>
          </a:p>
        </p:txBody>
      </p:sp>
      <p:sp>
        <p:nvSpPr>
          <p:cNvPr id="2" name="Title 1"/>
          <p:cNvSpPr>
            <a:spLocks noGrp="1"/>
          </p:cNvSpPr>
          <p:nvPr>
            <p:ph type="ctrTitle"/>
          </p:nvPr>
        </p:nvSpPr>
        <p:spPr>
          <a:xfrm>
            <a:off x="1209410" y="4840550"/>
            <a:ext cx="13258800" cy="1828802"/>
          </a:xfrm>
        </p:spPr>
        <p:txBody>
          <a:bodyPr anchor="b" anchorCtr="0">
            <a:noAutofit/>
          </a:bodyPr>
          <a:lstStyle>
            <a:lvl1pPr>
              <a:defRPr sz="7100">
                <a:solidFill>
                  <a:schemeClr val="accent1">
                    <a:lumMod val="50000"/>
                  </a:schemeClr>
                </a:solidFill>
              </a:defRPr>
            </a:lvl1pPr>
          </a:lstStyle>
          <a:p>
            <a:r>
              <a:rPr lang="pl-PL"/>
              <a:t>Kliknij, aby edytować styl</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7" name="Rectangle 6"/>
          <p:cNvSpPr/>
          <p:nvPr/>
        </p:nvSpPr>
        <p:spPr>
          <a:xfrm>
            <a:off x="13723404" y="342900"/>
            <a:ext cx="3718560" cy="9183951"/>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63284" tIns="81642" rIns="163284" bIns="81642" rtlCol="0" anchor="ctr"/>
          <a:lstStyle/>
          <a:p>
            <a:pPr marL="0" algn="ctr" defTabSz="1632844" rtl="0" eaLnBrk="1" latinLnBrk="0" hangingPunct="1"/>
            <a:endParaRPr lang="en-US" sz="3200" kern="1200" dirty="0">
              <a:solidFill>
                <a:schemeClr val="lt1"/>
              </a:solidFill>
              <a:latin typeface="+mn-lt"/>
              <a:ea typeface="+mn-ea"/>
              <a:cs typeface="+mn-cs"/>
            </a:endParaRPr>
          </a:p>
        </p:txBody>
      </p:sp>
      <p:sp>
        <p:nvSpPr>
          <p:cNvPr id="8" name="Rectangle 7"/>
          <p:cNvSpPr/>
          <p:nvPr/>
        </p:nvSpPr>
        <p:spPr>
          <a:xfrm>
            <a:off x="13910451" y="527114"/>
            <a:ext cx="3344470" cy="8815526"/>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63284" tIns="81642" rIns="163284" bIns="81642" rtlCol="0" anchor="ctr"/>
          <a:lstStyle/>
          <a:p>
            <a:pPr algn="ctr"/>
            <a:endParaRPr lang="en-US" dirty="0"/>
          </a:p>
        </p:txBody>
      </p:sp>
      <p:sp>
        <p:nvSpPr>
          <p:cNvPr id="2" name="Vertical Title 1"/>
          <p:cNvSpPr>
            <a:spLocks noGrp="1"/>
          </p:cNvSpPr>
          <p:nvPr>
            <p:ph type="title" orient="vert"/>
          </p:nvPr>
        </p:nvSpPr>
        <p:spPr>
          <a:xfrm>
            <a:off x="14097155" y="593141"/>
            <a:ext cx="2971062" cy="8683472"/>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914400" y="571499"/>
            <a:ext cx="12344400" cy="8686802"/>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7" name="Rectangle 6"/>
          <p:cNvSpPr/>
          <p:nvPr/>
        </p:nvSpPr>
        <p:spPr>
          <a:xfrm>
            <a:off x="0" y="0"/>
            <a:ext cx="18288000" cy="10287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163284" tIns="81642" rIns="163284" bIns="81642" rtlCol="0" anchor="ctr"/>
          <a:lstStyle/>
          <a:p>
            <a:pPr algn="ctr"/>
            <a:endParaRPr lang="en-US" dirty="0"/>
          </a:p>
        </p:txBody>
      </p:sp>
      <p:sp useBgFill="1">
        <p:nvSpPr>
          <p:cNvPr id="8" name="Rounded Rectangle 7"/>
          <p:cNvSpPr/>
          <p:nvPr/>
        </p:nvSpPr>
        <p:spPr>
          <a:xfrm>
            <a:off x="182880" y="152400"/>
            <a:ext cx="17922240" cy="999744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lIns="163284" tIns="81642" rIns="163284" bIns="81642" rtlCol="0" anchor="ctr"/>
          <a:lstStyle/>
          <a:p>
            <a:pPr algn="ct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2/28/2025</a:t>
            </a:fld>
            <a:endParaRPr lang="en-US" dirty="0"/>
          </a:p>
        </p:txBody>
      </p:sp>
      <p:sp>
        <p:nvSpPr>
          <p:cNvPr id="13" name="Rectangle 12"/>
          <p:cNvSpPr/>
          <p:nvPr/>
        </p:nvSpPr>
        <p:spPr>
          <a:xfrm>
            <a:off x="903952" y="4419600"/>
            <a:ext cx="16530320" cy="36957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163284" tIns="81642" rIns="163284" bIns="81642" rtlCol="0" anchor="ctr"/>
          <a:lstStyle/>
          <a:p>
            <a:pPr algn="ctr"/>
            <a:endParaRPr lang="en-US" dirty="0"/>
          </a:p>
        </p:txBody>
      </p:sp>
      <p:sp>
        <p:nvSpPr>
          <p:cNvPr id="16" name="Rectangle 15"/>
          <p:cNvSpPr/>
          <p:nvPr/>
        </p:nvSpPr>
        <p:spPr>
          <a:xfrm>
            <a:off x="1135312" y="4572001"/>
            <a:ext cx="16067600" cy="336803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lIns="163284" tIns="81642" rIns="163284" bIns="81642" rtlCol="0" anchor="ctr"/>
          <a:lstStyle/>
          <a:p>
            <a:pPr algn="ct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2" name="Title 1"/>
          <p:cNvSpPr>
            <a:spLocks noGrp="1"/>
          </p:cNvSpPr>
          <p:nvPr>
            <p:ph type="title"/>
          </p:nvPr>
        </p:nvSpPr>
        <p:spPr>
          <a:xfrm>
            <a:off x="1472912" y="4800599"/>
            <a:ext cx="15392400" cy="1943102"/>
          </a:xfrm>
        </p:spPr>
        <p:txBody>
          <a:bodyPr anchor="b" anchorCtr="0">
            <a:noAutofit/>
          </a:bodyPr>
          <a:lstStyle>
            <a:lvl1pPr algn="ctr" defTabSz="1632844" rtl="0" eaLnBrk="1" latinLnBrk="0" hangingPunct="1">
              <a:spcBef>
                <a:spcPct val="0"/>
              </a:spcBef>
              <a:buNone/>
              <a:defRPr lang="en-US" sz="7100" kern="1200" cap="all" baseline="0" dirty="0">
                <a:solidFill>
                  <a:schemeClr val="accent1">
                    <a:lumMod val="50000"/>
                  </a:schemeClr>
                </a:solidFill>
                <a:latin typeface="+mj-lt"/>
                <a:ea typeface="+mj-ea"/>
                <a:cs typeface="+mj-cs"/>
              </a:defRPr>
            </a:lvl1pPr>
          </a:lstStyle>
          <a:p>
            <a:r>
              <a:rPr lang="pl-PL"/>
              <a:t>Kliknij, aby edytować styl</a:t>
            </a:r>
            <a:endParaRPr lang="en-US" dirty="0"/>
          </a:p>
        </p:txBody>
      </p:sp>
      <p:sp>
        <p:nvSpPr>
          <p:cNvPr id="15" name="Rectangle 14"/>
          <p:cNvSpPr/>
          <p:nvPr/>
        </p:nvSpPr>
        <p:spPr>
          <a:xfrm>
            <a:off x="1350992" y="6812281"/>
            <a:ext cx="15636240" cy="996551"/>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63284" tIns="81642" rIns="163284" bIns="81642" rtlCol="0" anchor="ctr"/>
          <a:lstStyle/>
          <a:p>
            <a:pPr algn="ctr"/>
            <a:endParaRPr lang="en-US" dirty="0"/>
          </a:p>
        </p:txBody>
      </p:sp>
      <p:sp>
        <p:nvSpPr>
          <p:cNvPr id="3" name="Text Placeholder 2"/>
          <p:cNvSpPr>
            <a:spLocks noGrp="1"/>
          </p:cNvSpPr>
          <p:nvPr>
            <p:ph type="body" idx="1"/>
          </p:nvPr>
        </p:nvSpPr>
        <p:spPr>
          <a:xfrm>
            <a:off x="1472912" y="6911266"/>
            <a:ext cx="15392400" cy="785675"/>
          </a:xfrm>
        </p:spPr>
        <p:txBody>
          <a:bodyPr anchor="ctr">
            <a:normAutofit/>
          </a:bodyPr>
          <a:lstStyle>
            <a:lvl1pPr marL="0" indent="0" algn="ctr">
              <a:buNone/>
              <a:defRPr sz="3600" cap="all" spc="446" baseline="0">
                <a:solidFill>
                  <a:srgbClr val="FFFFFF"/>
                </a:solidFill>
              </a:defRPr>
            </a:lvl1pPr>
            <a:lvl2pPr marL="816422" indent="0">
              <a:buNone/>
              <a:defRPr sz="3200">
                <a:solidFill>
                  <a:schemeClr val="tx1">
                    <a:tint val="75000"/>
                  </a:schemeClr>
                </a:solidFill>
              </a:defRPr>
            </a:lvl2pPr>
            <a:lvl3pPr marL="1632844" indent="0">
              <a:buNone/>
              <a:defRPr sz="2900">
                <a:solidFill>
                  <a:schemeClr val="tx1">
                    <a:tint val="75000"/>
                  </a:schemeClr>
                </a:solidFill>
              </a:defRPr>
            </a:lvl3pPr>
            <a:lvl4pPr marL="2449266" indent="0">
              <a:buNone/>
              <a:defRPr sz="2500">
                <a:solidFill>
                  <a:schemeClr val="tx1">
                    <a:tint val="75000"/>
                  </a:schemeClr>
                </a:solidFill>
              </a:defRPr>
            </a:lvl4pPr>
            <a:lvl5pPr marL="3265688" indent="0">
              <a:buNone/>
              <a:defRPr sz="2500">
                <a:solidFill>
                  <a:schemeClr val="tx1">
                    <a:tint val="75000"/>
                  </a:schemeClr>
                </a:solidFill>
              </a:defRPr>
            </a:lvl5pPr>
            <a:lvl6pPr marL="4082110" indent="0">
              <a:buNone/>
              <a:defRPr sz="2500">
                <a:solidFill>
                  <a:schemeClr val="tx1">
                    <a:tint val="75000"/>
                  </a:schemeClr>
                </a:solidFill>
              </a:defRPr>
            </a:lvl6pPr>
            <a:lvl7pPr marL="4898532" indent="0">
              <a:buNone/>
              <a:defRPr sz="2500">
                <a:solidFill>
                  <a:schemeClr val="tx1">
                    <a:tint val="75000"/>
                  </a:schemeClr>
                </a:solidFill>
              </a:defRPr>
            </a:lvl7pPr>
            <a:lvl8pPr marL="5714954" indent="0">
              <a:buNone/>
              <a:defRPr sz="2500">
                <a:solidFill>
                  <a:schemeClr val="tx1">
                    <a:tint val="75000"/>
                  </a:schemeClr>
                </a:solidFill>
              </a:defRPr>
            </a:lvl8pPr>
            <a:lvl9pPr marL="6531376" indent="0">
              <a:buNone/>
              <a:defRPr sz="2500">
                <a:solidFill>
                  <a:schemeClr val="tx1">
                    <a:tint val="75000"/>
                  </a:schemeClr>
                </a:solidFill>
              </a:defRPr>
            </a:lvl9pPr>
          </a:lstStyle>
          <a:p>
            <a:pPr lvl="0"/>
            <a:r>
              <a:rPr lang="pl-PL"/>
              <a:t>Kliknij, aby edytować style wzorca tekstu</a:t>
            </a:r>
          </a:p>
        </p:txBody>
      </p:sp>
      <p:sp>
        <p:nvSpPr>
          <p:cNvPr id="14" name="Rectangle 13"/>
          <p:cNvSpPr/>
          <p:nvPr/>
        </p:nvSpPr>
        <p:spPr>
          <a:xfrm>
            <a:off x="1351515" y="4686300"/>
            <a:ext cx="15635198" cy="311658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63284" tIns="81642" rIns="163284" bIns="81642"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a:xfrm>
            <a:off x="852256" y="612559"/>
            <a:ext cx="16521344" cy="1559141"/>
          </a:xfrm>
        </p:spPr>
        <p:txBody>
          <a:bodyPr/>
          <a:lstStyle/>
          <a:p>
            <a:r>
              <a:rPr lang="pl-PL"/>
              <a:t>Kliknij, aby edytować styl</a:t>
            </a:r>
            <a:endParaRPr lang="en-US"/>
          </a:p>
        </p:txBody>
      </p:sp>
      <p:sp>
        <p:nvSpPr>
          <p:cNvPr id="3" name="Content Placeholder 2"/>
          <p:cNvSpPr>
            <a:spLocks noGrp="1"/>
          </p:cNvSpPr>
          <p:nvPr>
            <p:ph sz="half" idx="1"/>
          </p:nvPr>
        </p:nvSpPr>
        <p:spPr>
          <a:xfrm>
            <a:off x="852256" y="2578607"/>
            <a:ext cx="8077200" cy="6611112"/>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9296400" y="2578607"/>
            <a:ext cx="8077200" cy="6611112"/>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2/28/2025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852256" y="612559"/>
            <a:ext cx="16521344" cy="1559141"/>
          </a:xfrm>
        </p:spPr>
        <p:txBody>
          <a:bodyPr/>
          <a:lstStyle>
            <a:lvl1pPr>
              <a:defRPr/>
            </a:lvl1pPr>
          </a:lstStyle>
          <a:p>
            <a:r>
              <a:rPr lang="pl-PL"/>
              <a:t>Kliknij, aby edytować styl</a:t>
            </a:r>
            <a:endParaRPr lang="en-US"/>
          </a:p>
        </p:txBody>
      </p:sp>
      <p:sp>
        <p:nvSpPr>
          <p:cNvPr id="3" name="Text Placeholder 2"/>
          <p:cNvSpPr>
            <a:spLocks noGrp="1"/>
          </p:cNvSpPr>
          <p:nvPr>
            <p:ph type="body" idx="1"/>
          </p:nvPr>
        </p:nvSpPr>
        <p:spPr>
          <a:xfrm>
            <a:off x="852256" y="2583657"/>
            <a:ext cx="8080376" cy="959643"/>
          </a:xfrm>
        </p:spPr>
        <p:txBody>
          <a:bodyPr anchor="b">
            <a:noAutofit/>
          </a:bodyPr>
          <a:lstStyle>
            <a:lvl1pPr marL="0" indent="0" algn="ctr">
              <a:buNone/>
              <a:defRPr sz="3900" b="1"/>
            </a:lvl1pPr>
            <a:lvl2pPr marL="816422" indent="0">
              <a:buNone/>
              <a:defRPr sz="3600" b="1"/>
            </a:lvl2pPr>
            <a:lvl3pPr marL="1632844" indent="0">
              <a:buNone/>
              <a:defRPr sz="3200" b="1"/>
            </a:lvl3pPr>
            <a:lvl4pPr marL="2449266" indent="0">
              <a:buNone/>
              <a:defRPr sz="2900" b="1"/>
            </a:lvl4pPr>
            <a:lvl5pPr marL="3265688" indent="0">
              <a:buNone/>
              <a:defRPr sz="2900" b="1"/>
            </a:lvl5pPr>
            <a:lvl6pPr marL="4082110" indent="0">
              <a:buNone/>
              <a:defRPr sz="2900" b="1"/>
            </a:lvl6pPr>
            <a:lvl7pPr marL="4898532" indent="0">
              <a:buNone/>
              <a:defRPr sz="2900" b="1"/>
            </a:lvl7pPr>
            <a:lvl8pPr marL="5714954" indent="0">
              <a:buNone/>
              <a:defRPr sz="2900" b="1"/>
            </a:lvl8pPr>
            <a:lvl9pPr marL="6531376" indent="0">
              <a:buNone/>
              <a:defRPr sz="2900" b="1"/>
            </a:lvl9pPr>
          </a:lstStyle>
          <a:p>
            <a:pPr lvl="0"/>
            <a:r>
              <a:rPr lang="pl-PL"/>
              <a:t>Kliknij, aby edytować style wzorca tekstu</a:t>
            </a:r>
          </a:p>
        </p:txBody>
      </p:sp>
      <p:sp>
        <p:nvSpPr>
          <p:cNvPr id="4" name="Content Placeholder 3"/>
          <p:cNvSpPr>
            <a:spLocks noGrp="1"/>
          </p:cNvSpPr>
          <p:nvPr>
            <p:ph sz="half" idx="2"/>
          </p:nvPr>
        </p:nvSpPr>
        <p:spPr>
          <a:xfrm>
            <a:off x="852256" y="3657600"/>
            <a:ext cx="8080376" cy="5531643"/>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9290051" y="2583657"/>
            <a:ext cx="8083550" cy="959643"/>
          </a:xfrm>
        </p:spPr>
        <p:txBody>
          <a:bodyPr anchor="b">
            <a:noAutofit/>
          </a:bodyPr>
          <a:lstStyle>
            <a:lvl1pPr marL="0" indent="0" algn="ctr">
              <a:buNone/>
              <a:defRPr sz="3900" b="1"/>
            </a:lvl1pPr>
            <a:lvl2pPr marL="816422" indent="0">
              <a:buNone/>
              <a:defRPr sz="3600" b="1"/>
            </a:lvl2pPr>
            <a:lvl3pPr marL="1632844" indent="0">
              <a:buNone/>
              <a:defRPr sz="3200" b="1"/>
            </a:lvl3pPr>
            <a:lvl4pPr marL="2449266" indent="0">
              <a:buNone/>
              <a:defRPr sz="2900" b="1"/>
            </a:lvl4pPr>
            <a:lvl5pPr marL="3265688" indent="0">
              <a:buNone/>
              <a:defRPr sz="2900" b="1"/>
            </a:lvl5pPr>
            <a:lvl6pPr marL="4082110" indent="0">
              <a:buNone/>
              <a:defRPr sz="2900" b="1"/>
            </a:lvl6pPr>
            <a:lvl7pPr marL="4898532" indent="0">
              <a:buNone/>
              <a:defRPr sz="2900" b="1"/>
            </a:lvl7pPr>
            <a:lvl8pPr marL="5714954" indent="0">
              <a:buNone/>
              <a:defRPr sz="2900" b="1"/>
            </a:lvl8pPr>
            <a:lvl9pPr marL="6531376" indent="0">
              <a:buNone/>
              <a:defRPr sz="2900" b="1"/>
            </a:lvl9pPr>
          </a:lstStyle>
          <a:p>
            <a:pPr lvl="0"/>
            <a:r>
              <a:rPr lang="pl-PL"/>
              <a:t>Kliknij, aby edytować style wzorca tekstu</a:t>
            </a:r>
          </a:p>
        </p:txBody>
      </p:sp>
      <p:sp>
        <p:nvSpPr>
          <p:cNvPr id="6" name="Content Placeholder 5"/>
          <p:cNvSpPr>
            <a:spLocks noGrp="1"/>
          </p:cNvSpPr>
          <p:nvPr>
            <p:ph sz="quarter" idx="4"/>
          </p:nvPr>
        </p:nvSpPr>
        <p:spPr>
          <a:xfrm>
            <a:off x="9290051" y="3657600"/>
            <a:ext cx="8083550" cy="5531643"/>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2/28/2025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2/28/2025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5" name="Rectangle 4"/>
          <p:cNvSpPr/>
          <p:nvPr/>
        </p:nvSpPr>
        <p:spPr>
          <a:xfrm>
            <a:off x="0" y="0"/>
            <a:ext cx="18288000" cy="10287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163284" tIns="81642" rIns="163284" bIns="81642" rtlCol="0" anchor="ctr"/>
          <a:lstStyle/>
          <a:p>
            <a:pPr algn="ctr"/>
            <a:endParaRPr lang="en-US" dirty="0"/>
          </a:p>
        </p:txBody>
      </p:sp>
      <p:sp useBgFill="1">
        <p:nvSpPr>
          <p:cNvPr id="11" name="Rounded Rectangle 10"/>
          <p:cNvSpPr/>
          <p:nvPr/>
        </p:nvSpPr>
        <p:spPr>
          <a:xfrm>
            <a:off x="182880" y="152400"/>
            <a:ext cx="17922240" cy="999744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lIns="163284" tIns="81642" rIns="163284" bIns="81642" rtlCol="0" anchor="ctr"/>
          <a:lstStyle/>
          <a:p>
            <a:pPr algn="ctr"/>
            <a:endParaRPr lang="en-US" dirty="0"/>
          </a:p>
        </p:txBody>
      </p:sp>
      <p:sp>
        <p:nvSpPr>
          <p:cNvPr id="2" name="Date Placeholder 1"/>
          <p:cNvSpPr>
            <a:spLocks noGrp="1"/>
          </p:cNvSpPr>
          <p:nvPr>
            <p:ph type="dt" sz="half" idx="10"/>
          </p:nvPr>
        </p:nvSpPr>
        <p:spPr/>
        <p:txBody>
          <a:bodyPr/>
          <a:lstStyle/>
          <a:p>
            <a:fld id="{1D8BD707-D9CF-40AE-B4C6-C98DA3205C09}" type="datetimeFigureOut">
              <a:rPr lang="en-US" smtClean="0"/>
              <a:pPr/>
              <a:t>2/28/2025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11" name="Rectangle 10"/>
          <p:cNvSpPr/>
          <p:nvPr/>
        </p:nvSpPr>
        <p:spPr>
          <a:xfrm>
            <a:off x="0" y="0"/>
            <a:ext cx="18288000" cy="10287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163284" tIns="81642" rIns="163284" bIns="81642" rtlCol="0" anchor="ctr"/>
          <a:lstStyle/>
          <a:p>
            <a:pPr algn="ctr"/>
            <a:endParaRPr lang="en-US" dirty="0"/>
          </a:p>
        </p:txBody>
      </p:sp>
      <p:sp useBgFill="1">
        <p:nvSpPr>
          <p:cNvPr id="12" name="Rounded Rectangle 11"/>
          <p:cNvSpPr/>
          <p:nvPr/>
        </p:nvSpPr>
        <p:spPr>
          <a:xfrm>
            <a:off x="182880" y="152400"/>
            <a:ext cx="17922240" cy="999744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lIns="163284" tIns="81642" rIns="163284" bIns="81642" rtlCol="0" anchor="ctr"/>
          <a:lstStyle/>
          <a:p>
            <a:pPr algn="ctr"/>
            <a:endParaRPr lang="en-US" dirty="0"/>
          </a:p>
        </p:txBody>
      </p:sp>
      <p:sp>
        <p:nvSpPr>
          <p:cNvPr id="3" name="Content Placeholder 2"/>
          <p:cNvSpPr>
            <a:spLocks noGrp="1"/>
          </p:cNvSpPr>
          <p:nvPr>
            <p:ph idx="1"/>
          </p:nvPr>
        </p:nvSpPr>
        <p:spPr>
          <a:xfrm>
            <a:off x="7772400" y="1028700"/>
            <a:ext cx="9144000" cy="7886703"/>
          </a:xfrm>
        </p:spPr>
        <p:txBody>
          <a:bodyPr/>
          <a:lstStyle>
            <a:lvl1pPr>
              <a:defRPr sz="5700"/>
            </a:lvl1pPr>
            <a:lvl2pPr>
              <a:defRPr sz="5000"/>
            </a:lvl2pPr>
            <a:lvl3pPr>
              <a:defRPr sz="4300"/>
            </a:lvl3pPr>
            <a:lvl4pPr>
              <a:defRPr sz="3600"/>
            </a:lvl4pPr>
            <a:lvl5pPr>
              <a:defRPr sz="3600"/>
            </a:lvl5pPr>
            <a:lvl6pPr>
              <a:defRPr sz="3600"/>
            </a:lvl6pPr>
            <a:lvl7pPr>
              <a:defRPr sz="3600"/>
            </a:lvl7pPr>
            <a:lvl8pPr>
              <a:defRPr sz="3600"/>
            </a:lvl8pPr>
            <a:lvl9pPr>
              <a:defRPr sz="3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2/28/2025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8" name="Rectangle 7"/>
          <p:cNvSpPr/>
          <p:nvPr/>
        </p:nvSpPr>
        <p:spPr>
          <a:xfrm>
            <a:off x="1120068" y="2258568"/>
            <a:ext cx="5433132" cy="5285232"/>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163284" tIns="81642" rIns="163284" bIns="81642" rtlCol="0" anchor="ctr"/>
          <a:lstStyle/>
          <a:p>
            <a:pPr algn="ctr"/>
            <a:endParaRPr lang="en-US" dirty="0"/>
          </a:p>
        </p:txBody>
      </p:sp>
      <p:sp>
        <p:nvSpPr>
          <p:cNvPr id="10" name="Rectangle 9"/>
          <p:cNvSpPr/>
          <p:nvPr/>
        </p:nvSpPr>
        <p:spPr>
          <a:xfrm>
            <a:off x="1353380" y="2463708"/>
            <a:ext cx="4966508" cy="4851492"/>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63284" tIns="81642" rIns="163284" bIns="81642" rtlCol="0" anchor="ctr"/>
          <a:lstStyle/>
          <a:p>
            <a:pPr algn="ctr"/>
            <a:endParaRPr lang="en-US" dirty="0"/>
          </a:p>
        </p:txBody>
      </p:sp>
      <p:sp>
        <p:nvSpPr>
          <p:cNvPr id="4" name="Text Placeholder 3"/>
          <p:cNvSpPr>
            <a:spLocks noGrp="1"/>
          </p:cNvSpPr>
          <p:nvPr>
            <p:ph type="body" sz="half" idx="2"/>
          </p:nvPr>
        </p:nvSpPr>
        <p:spPr>
          <a:xfrm>
            <a:off x="1538000" y="4457700"/>
            <a:ext cx="4597268" cy="2628900"/>
          </a:xfrm>
        </p:spPr>
        <p:txBody>
          <a:bodyPr/>
          <a:lstStyle>
            <a:lvl1pPr marL="0" indent="0">
              <a:spcBef>
                <a:spcPts val="714"/>
              </a:spcBef>
              <a:buNone/>
              <a:defRPr sz="2500">
                <a:solidFill>
                  <a:schemeClr val="accent1">
                    <a:lumMod val="50000"/>
                  </a:schemeClr>
                </a:solidFill>
              </a:defRPr>
            </a:lvl1pPr>
            <a:lvl2pPr marL="816422" indent="0">
              <a:buNone/>
              <a:defRPr sz="2100"/>
            </a:lvl2pPr>
            <a:lvl3pPr marL="1632844" indent="0">
              <a:buNone/>
              <a:defRPr sz="1800"/>
            </a:lvl3pPr>
            <a:lvl4pPr marL="2449266" indent="0">
              <a:buNone/>
              <a:defRPr sz="1600"/>
            </a:lvl4pPr>
            <a:lvl5pPr marL="3265688" indent="0">
              <a:buNone/>
              <a:defRPr sz="1600"/>
            </a:lvl5pPr>
            <a:lvl6pPr marL="4082110" indent="0">
              <a:buNone/>
              <a:defRPr sz="1600"/>
            </a:lvl6pPr>
            <a:lvl7pPr marL="4898532" indent="0">
              <a:buNone/>
              <a:defRPr sz="1600"/>
            </a:lvl7pPr>
            <a:lvl8pPr marL="5714954" indent="0">
              <a:buNone/>
              <a:defRPr sz="1600"/>
            </a:lvl8pPr>
            <a:lvl9pPr marL="6531376" indent="0">
              <a:buNone/>
              <a:defRPr sz="1600"/>
            </a:lvl9pPr>
          </a:lstStyle>
          <a:p>
            <a:pPr lvl="0"/>
            <a:r>
              <a:rPr lang="pl-PL"/>
              <a:t>Kliknij, aby edytować style wzorca tekstu</a:t>
            </a:r>
          </a:p>
        </p:txBody>
      </p:sp>
      <p:sp>
        <p:nvSpPr>
          <p:cNvPr id="2" name="Title 1"/>
          <p:cNvSpPr>
            <a:spLocks noGrp="1"/>
          </p:cNvSpPr>
          <p:nvPr>
            <p:ph type="title"/>
          </p:nvPr>
        </p:nvSpPr>
        <p:spPr>
          <a:xfrm>
            <a:off x="1538000" y="2601468"/>
            <a:ext cx="4597268" cy="1787430"/>
          </a:xfrm>
        </p:spPr>
        <p:txBody>
          <a:bodyPr anchor="b">
            <a:normAutofit/>
          </a:bodyPr>
          <a:lstStyle>
            <a:lvl1pPr algn="l">
              <a:defRPr sz="3600" b="0">
                <a:solidFill>
                  <a:schemeClr val="accent1">
                    <a:lumMod val="75000"/>
                  </a:schemeClr>
                </a:solidFill>
              </a:defRPr>
            </a:lvl1pPr>
          </a:lstStyle>
          <a:p>
            <a:r>
              <a:rPr lang="pl-PL"/>
              <a:t>Kliknij, aby edytować styl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8" name="Rectangle 7"/>
          <p:cNvSpPr/>
          <p:nvPr/>
        </p:nvSpPr>
        <p:spPr>
          <a:xfrm>
            <a:off x="0" y="0"/>
            <a:ext cx="18288000" cy="10287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163284" tIns="81642" rIns="163284" bIns="81642" rtlCol="0" anchor="ctr"/>
          <a:lstStyle/>
          <a:p>
            <a:pPr algn="ctr"/>
            <a:endParaRPr lang="en-US" dirty="0"/>
          </a:p>
        </p:txBody>
      </p:sp>
      <p:sp useBgFill="1">
        <p:nvSpPr>
          <p:cNvPr id="9" name="Rounded Rectangle 8"/>
          <p:cNvSpPr/>
          <p:nvPr/>
        </p:nvSpPr>
        <p:spPr>
          <a:xfrm>
            <a:off x="182880" y="152400"/>
            <a:ext cx="17922240" cy="999744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lIns="163284" tIns="81642" rIns="163284" bIns="81642" rtlCol="0" anchor="ctr"/>
          <a:lstStyle/>
          <a:p>
            <a:pPr algn="ctr"/>
            <a:endParaRPr lang="en-US" dirty="0"/>
          </a:p>
        </p:txBody>
      </p:sp>
      <p:sp>
        <p:nvSpPr>
          <p:cNvPr id="3" name="Picture Placeholder 2"/>
          <p:cNvSpPr>
            <a:spLocks noGrp="1"/>
          </p:cNvSpPr>
          <p:nvPr>
            <p:ph type="pic" idx="1"/>
          </p:nvPr>
        </p:nvSpPr>
        <p:spPr>
          <a:xfrm>
            <a:off x="1371600" y="932156"/>
            <a:ext cx="15544800" cy="6497346"/>
          </a:xfrm>
          <a:solidFill>
            <a:schemeClr val="bg2"/>
          </a:solidFill>
          <a:ln>
            <a:noFill/>
          </a:ln>
          <a:effectLst>
            <a:softEdge rad="12700"/>
          </a:effectLst>
        </p:spPr>
        <p:txBody>
          <a:bodyPr/>
          <a:lstStyle>
            <a:lvl1pPr marL="0" indent="0">
              <a:buNone/>
              <a:defRPr sz="5700"/>
            </a:lvl1pPr>
            <a:lvl2pPr marL="816422" indent="0">
              <a:buNone/>
              <a:defRPr sz="5000"/>
            </a:lvl2pPr>
            <a:lvl3pPr marL="1632844" indent="0">
              <a:buNone/>
              <a:defRPr sz="4300"/>
            </a:lvl3pPr>
            <a:lvl4pPr marL="2449266" indent="0">
              <a:buNone/>
              <a:defRPr sz="3600"/>
            </a:lvl4pPr>
            <a:lvl5pPr marL="3265688" indent="0">
              <a:buNone/>
              <a:defRPr sz="3600"/>
            </a:lvl5pPr>
            <a:lvl6pPr marL="4082110" indent="0">
              <a:buNone/>
              <a:defRPr sz="3600"/>
            </a:lvl6pPr>
            <a:lvl7pPr marL="4898532" indent="0">
              <a:buNone/>
              <a:defRPr sz="3600"/>
            </a:lvl7pPr>
            <a:lvl8pPr marL="5714954" indent="0">
              <a:buNone/>
              <a:defRPr sz="3600"/>
            </a:lvl8pPr>
            <a:lvl9pPr marL="6531376" indent="0">
              <a:buNone/>
              <a:defRPr sz="3600"/>
            </a:lvl9pPr>
          </a:lstStyle>
          <a:p>
            <a:r>
              <a:rPr lang="pl-PL" dirty="0"/>
              <a:t>Kliknij ikonę, aby dodać obraz</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2/28/2025</a:t>
            </a:fld>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10" name="Rectangle 9"/>
          <p:cNvSpPr/>
          <p:nvPr/>
        </p:nvSpPr>
        <p:spPr>
          <a:xfrm>
            <a:off x="1371600" y="7429500"/>
            <a:ext cx="15544800" cy="20574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163284" tIns="81642" rIns="163284" bIns="81642" rtlCol="0" anchor="ctr"/>
          <a:lstStyle/>
          <a:p>
            <a:pPr algn="ctr"/>
            <a:endParaRPr lang="en-US" dirty="0"/>
          </a:p>
        </p:txBody>
      </p:sp>
      <p:sp>
        <p:nvSpPr>
          <p:cNvPr id="12" name="Rectangle 11"/>
          <p:cNvSpPr/>
          <p:nvPr/>
        </p:nvSpPr>
        <p:spPr>
          <a:xfrm>
            <a:off x="1523999" y="7543800"/>
            <a:ext cx="15201530" cy="1804386"/>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lIns="163284" tIns="81642" rIns="163284" bIns="81642" rtlCol="0" anchor="ctr"/>
          <a:lstStyle/>
          <a:p>
            <a:pPr algn="ctr"/>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828800" y="8458200"/>
            <a:ext cx="14657028" cy="677544"/>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lIns="163284" tIns="81642" rIns="163284" bIns="81642" rtlCol="0" anchor="ctr"/>
          <a:lstStyle/>
          <a:p>
            <a:pPr algn="ctr"/>
            <a:endParaRPr lang="en-US" dirty="0"/>
          </a:p>
        </p:txBody>
      </p:sp>
      <p:sp>
        <p:nvSpPr>
          <p:cNvPr id="11" name="Rectangle 10"/>
          <p:cNvSpPr/>
          <p:nvPr/>
        </p:nvSpPr>
        <p:spPr>
          <a:xfrm>
            <a:off x="1211178" y="7612380"/>
            <a:ext cx="15892272" cy="164592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lIns="163284" tIns="81642" rIns="163284" bIns="81642" rtlCol="0" anchor="ctr"/>
          <a:lstStyle/>
          <a:p>
            <a:pPr algn="ctr"/>
            <a:endParaRPr lang="en-US" dirty="0"/>
          </a:p>
        </p:txBody>
      </p:sp>
      <p:sp>
        <p:nvSpPr>
          <p:cNvPr id="4" name="Text Placeholder 3"/>
          <p:cNvSpPr>
            <a:spLocks noGrp="1"/>
          </p:cNvSpPr>
          <p:nvPr>
            <p:ph type="body" sz="half" idx="2"/>
          </p:nvPr>
        </p:nvSpPr>
        <p:spPr>
          <a:xfrm>
            <a:off x="1912578" y="8484835"/>
            <a:ext cx="14489472" cy="602573"/>
          </a:xfrm>
        </p:spPr>
        <p:txBody>
          <a:bodyPr anchor="ctr">
            <a:normAutofit/>
          </a:bodyPr>
          <a:lstStyle>
            <a:lvl1pPr marL="0" indent="0" algn="ctr">
              <a:buNone/>
              <a:defRPr sz="2700" cap="all" spc="446" baseline="0">
                <a:solidFill>
                  <a:srgbClr val="FFFFFF"/>
                </a:solidFill>
              </a:defRPr>
            </a:lvl1pPr>
            <a:lvl2pPr marL="816422" indent="0">
              <a:buNone/>
              <a:defRPr sz="2100"/>
            </a:lvl2pPr>
            <a:lvl3pPr marL="1632844" indent="0">
              <a:buNone/>
              <a:defRPr sz="1800"/>
            </a:lvl3pPr>
            <a:lvl4pPr marL="2449266" indent="0">
              <a:buNone/>
              <a:defRPr sz="1600"/>
            </a:lvl4pPr>
            <a:lvl5pPr marL="3265688" indent="0">
              <a:buNone/>
              <a:defRPr sz="1600"/>
            </a:lvl5pPr>
            <a:lvl6pPr marL="4082110" indent="0">
              <a:buNone/>
              <a:defRPr sz="1600"/>
            </a:lvl6pPr>
            <a:lvl7pPr marL="4898532" indent="0">
              <a:buNone/>
              <a:defRPr sz="1600"/>
            </a:lvl7pPr>
            <a:lvl8pPr marL="5714954" indent="0">
              <a:buNone/>
              <a:defRPr sz="1600"/>
            </a:lvl8pPr>
            <a:lvl9pPr marL="6531376" indent="0">
              <a:buNone/>
              <a:defRPr sz="1600"/>
            </a:lvl9pPr>
          </a:lstStyle>
          <a:p>
            <a:pPr lvl="0"/>
            <a:r>
              <a:rPr lang="pl-PL"/>
              <a:t>Kliknij, aby edytować style wzorca tekstu</a:t>
            </a:r>
          </a:p>
        </p:txBody>
      </p:sp>
      <p:sp>
        <p:nvSpPr>
          <p:cNvPr id="2" name="Title 1"/>
          <p:cNvSpPr>
            <a:spLocks noGrp="1"/>
          </p:cNvSpPr>
          <p:nvPr>
            <p:ph type="title"/>
          </p:nvPr>
        </p:nvSpPr>
        <p:spPr>
          <a:xfrm>
            <a:off x="1828800" y="7658101"/>
            <a:ext cx="14657028" cy="784565"/>
          </a:xfrm>
        </p:spPr>
        <p:txBody>
          <a:bodyPr anchor="ctr" anchorCtr="0"/>
          <a:lstStyle>
            <a:lvl1pPr algn="ctr">
              <a:defRPr sz="3600" b="0">
                <a:solidFill>
                  <a:schemeClr val="accent1">
                    <a:lumMod val="75000"/>
                  </a:schemeClr>
                </a:solidFill>
              </a:defRPr>
            </a:lvl1pPr>
          </a:lstStyle>
          <a:p>
            <a:r>
              <a:rPr lang="pl-PL"/>
              <a:t>Kliknij, aby edytować styl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18288000" cy="10287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163284" tIns="81642" rIns="163284" bIns="81642" rtlCol="0" anchor="ctr"/>
          <a:lstStyle/>
          <a:p>
            <a:pPr algn="ctr"/>
            <a:endParaRPr lang="en-US" dirty="0"/>
          </a:p>
        </p:txBody>
      </p:sp>
      <p:sp useBgFill="1">
        <p:nvSpPr>
          <p:cNvPr id="7" name="Rounded Rectangle 6"/>
          <p:cNvSpPr/>
          <p:nvPr/>
        </p:nvSpPr>
        <p:spPr>
          <a:xfrm>
            <a:off x="182880" y="152400"/>
            <a:ext cx="17922240" cy="999744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lIns="163284" tIns="81642" rIns="163284" bIns="81642" rtlCol="0" anchor="ctr"/>
          <a:lstStyle/>
          <a:p>
            <a:pPr algn="ctr"/>
            <a:endParaRPr lang="en-US" dirty="0"/>
          </a:p>
        </p:txBody>
      </p:sp>
      <p:sp>
        <p:nvSpPr>
          <p:cNvPr id="3" name="Text Placeholder 2"/>
          <p:cNvSpPr>
            <a:spLocks noGrp="1"/>
          </p:cNvSpPr>
          <p:nvPr>
            <p:ph type="body" idx="1"/>
          </p:nvPr>
        </p:nvSpPr>
        <p:spPr>
          <a:xfrm>
            <a:off x="914400" y="2628901"/>
            <a:ext cx="16459200" cy="6560345"/>
          </a:xfrm>
          <a:prstGeom prst="rect">
            <a:avLst/>
          </a:prstGeom>
        </p:spPr>
        <p:txBody>
          <a:bodyPr vert="horz" lIns="163284" tIns="81642" rIns="163284" bIns="81642"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914400" y="9534526"/>
            <a:ext cx="4267200" cy="547688"/>
          </a:xfrm>
          <a:prstGeom prst="rect">
            <a:avLst/>
          </a:prstGeom>
        </p:spPr>
        <p:txBody>
          <a:bodyPr vert="horz" lIns="163284" tIns="81642" rIns="163284" bIns="81642" rtlCol="0" anchor="ctr"/>
          <a:lstStyle>
            <a:lvl1pPr algn="l">
              <a:defRPr sz="2100">
                <a:solidFill>
                  <a:schemeClr val="tx2"/>
                </a:solidFill>
              </a:defRPr>
            </a:lvl1pPr>
          </a:lstStyle>
          <a:p>
            <a:fld id="{1D8BD707-D9CF-40AE-B4C6-C98DA3205C09}" type="datetimeFigureOut">
              <a:rPr lang="en-US" smtClean="0"/>
              <a:pPr/>
              <a:t>2/28/2025</a:t>
            </a:fld>
            <a:endParaRPr lang="en-US" dirty="0"/>
          </a:p>
        </p:txBody>
      </p:sp>
      <p:sp>
        <p:nvSpPr>
          <p:cNvPr id="5" name="Footer Placeholder 4"/>
          <p:cNvSpPr>
            <a:spLocks noGrp="1"/>
          </p:cNvSpPr>
          <p:nvPr>
            <p:ph type="ftr" sz="quarter" idx="3"/>
          </p:nvPr>
        </p:nvSpPr>
        <p:spPr>
          <a:xfrm>
            <a:off x="6248400" y="9534526"/>
            <a:ext cx="5791200" cy="547688"/>
          </a:xfrm>
          <a:prstGeom prst="rect">
            <a:avLst/>
          </a:prstGeom>
        </p:spPr>
        <p:txBody>
          <a:bodyPr vert="horz" lIns="163284" tIns="81642" rIns="163284" bIns="81642" rtlCol="0" anchor="ctr"/>
          <a:lstStyle>
            <a:lvl1pPr algn="ctr">
              <a:defRPr sz="2100">
                <a:solidFill>
                  <a:schemeClr val="tx2"/>
                </a:solidFill>
              </a:defRPr>
            </a:lvl1pPr>
          </a:lstStyle>
          <a:p>
            <a:endParaRPr lang="en-US" dirty="0"/>
          </a:p>
        </p:txBody>
      </p:sp>
      <p:sp>
        <p:nvSpPr>
          <p:cNvPr id="6" name="Slide Number Placeholder 5"/>
          <p:cNvSpPr>
            <a:spLocks noGrp="1"/>
          </p:cNvSpPr>
          <p:nvPr>
            <p:ph type="sldNum" sz="quarter" idx="4"/>
          </p:nvPr>
        </p:nvSpPr>
        <p:spPr>
          <a:xfrm>
            <a:off x="13106400" y="9534526"/>
            <a:ext cx="4267200" cy="547688"/>
          </a:xfrm>
          <a:prstGeom prst="rect">
            <a:avLst/>
          </a:prstGeom>
        </p:spPr>
        <p:txBody>
          <a:bodyPr vert="horz" lIns="163284" tIns="81642" rIns="163284" bIns="81642" rtlCol="0" anchor="ctr"/>
          <a:lstStyle>
            <a:lvl1pPr algn="r">
              <a:defRPr sz="2100">
                <a:solidFill>
                  <a:schemeClr val="tx2"/>
                </a:solidFill>
              </a:defRPr>
            </a:lvl1pPr>
          </a:lstStyle>
          <a:p>
            <a:fld id="{B6F15528-21DE-4FAA-801E-634DDDAF4B2B}" type="slidenum">
              <a:rPr lang="en-US" smtClean="0"/>
              <a:pPr/>
              <a:t>‹#›</a:t>
            </a:fld>
            <a:endParaRPr lang="en-US" dirty="0"/>
          </a:p>
        </p:txBody>
      </p:sp>
      <p:sp>
        <p:nvSpPr>
          <p:cNvPr id="9" name="Rectangle 8"/>
          <p:cNvSpPr/>
          <p:nvPr/>
        </p:nvSpPr>
        <p:spPr>
          <a:xfrm>
            <a:off x="548640" y="417249"/>
            <a:ext cx="17190720" cy="198882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163284" tIns="81642" rIns="163284" bIns="81642" rtlCol="0" anchor="ctr"/>
          <a:lstStyle/>
          <a:p>
            <a:pPr marL="0" algn="ctr" defTabSz="1632844" rtl="0" eaLnBrk="1" latinLnBrk="0" hangingPunct="1"/>
            <a:endParaRPr lang="en-US" sz="3200" kern="1200" dirty="0">
              <a:solidFill>
                <a:schemeClr val="lt1"/>
              </a:solidFill>
              <a:latin typeface="+mn-lt"/>
              <a:ea typeface="+mn-ea"/>
              <a:cs typeface="+mn-cs"/>
            </a:endParaRPr>
          </a:p>
        </p:txBody>
      </p:sp>
      <p:sp>
        <p:nvSpPr>
          <p:cNvPr id="10" name="Rectangle 9"/>
          <p:cNvSpPr/>
          <p:nvPr/>
        </p:nvSpPr>
        <p:spPr>
          <a:xfrm>
            <a:off x="745726" y="559294"/>
            <a:ext cx="16761040" cy="1677881"/>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63284" tIns="81642" rIns="163284" bIns="81642" rtlCol="0" anchor="ctr"/>
          <a:lstStyle/>
          <a:p>
            <a:pPr algn="ctr"/>
            <a:endParaRPr lang="en-US" dirty="0"/>
          </a:p>
        </p:txBody>
      </p:sp>
      <p:sp>
        <p:nvSpPr>
          <p:cNvPr id="2" name="Title Placeholder 1"/>
          <p:cNvSpPr>
            <a:spLocks noGrp="1"/>
          </p:cNvSpPr>
          <p:nvPr>
            <p:ph type="title"/>
          </p:nvPr>
        </p:nvSpPr>
        <p:spPr>
          <a:xfrm>
            <a:off x="852256" y="612559"/>
            <a:ext cx="16521344" cy="1559141"/>
          </a:xfrm>
          <a:prstGeom prst="rect">
            <a:avLst/>
          </a:prstGeom>
        </p:spPr>
        <p:txBody>
          <a:bodyPr vert="horz" lIns="163284" tIns="81642" rIns="163284" bIns="81642" rtlCol="0" anchor="ctr">
            <a:normAutofit/>
          </a:bodyPr>
          <a:lstStyle/>
          <a:p>
            <a:r>
              <a:rPr lang="pl-PL"/>
              <a:t>Kliknij, aby edytować styl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632844" rtl="0" eaLnBrk="1" latinLnBrk="0" hangingPunct="1">
        <a:spcBef>
          <a:spcPct val="0"/>
        </a:spcBef>
        <a:buNone/>
        <a:defRPr sz="6200" kern="1200" cap="all" baseline="0">
          <a:solidFill>
            <a:schemeClr val="accent1">
              <a:lumMod val="75000"/>
            </a:schemeClr>
          </a:solidFill>
          <a:latin typeface="+mj-lt"/>
          <a:ea typeface="+mj-ea"/>
          <a:cs typeface="+mj-cs"/>
        </a:defRPr>
      </a:lvl1pPr>
    </p:titleStyle>
    <p:bodyStyle>
      <a:lvl1pPr marL="612317" indent="-408211" algn="l" defTabSz="1632844" rtl="0" eaLnBrk="1" latinLnBrk="0" hangingPunct="1">
        <a:spcBef>
          <a:spcPct val="20000"/>
        </a:spcBef>
        <a:buClr>
          <a:schemeClr val="accent1"/>
        </a:buClr>
        <a:buFont typeface="Arial" pitchFamily="34" charset="0"/>
        <a:buChar char="•"/>
        <a:defRPr sz="4300" kern="1200">
          <a:solidFill>
            <a:schemeClr val="tx2"/>
          </a:solidFill>
          <a:latin typeface="+mn-lt"/>
          <a:ea typeface="+mn-ea"/>
          <a:cs typeface="+mn-cs"/>
        </a:defRPr>
      </a:lvl1pPr>
      <a:lvl2pPr marL="1142991" indent="-408211" algn="l" defTabSz="1632844" rtl="0" eaLnBrk="1" latinLnBrk="0" hangingPunct="1">
        <a:spcBef>
          <a:spcPct val="20000"/>
        </a:spcBef>
        <a:buClr>
          <a:schemeClr val="accent2"/>
        </a:buClr>
        <a:buFont typeface="Arial" pitchFamily="34" charset="0"/>
        <a:buChar char="•"/>
        <a:defRPr sz="3600" kern="1200">
          <a:solidFill>
            <a:schemeClr val="tx2"/>
          </a:solidFill>
          <a:latin typeface="+mn-lt"/>
          <a:ea typeface="+mn-ea"/>
          <a:cs typeface="+mn-cs"/>
        </a:defRPr>
      </a:lvl2pPr>
      <a:lvl3pPr marL="1632844" indent="-408211" algn="l" defTabSz="1632844" rtl="0" eaLnBrk="1" latinLnBrk="0" hangingPunct="1">
        <a:spcBef>
          <a:spcPct val="20000"/>
        </a:spcBef>
        <a:buClr>
          <a:schemeClr val="accent3"/>
        </a:buClr>
        <a:buFont typeface="Arial" pitchFamily="34" charset="0"/>
        <a:buChar char="•"/>
        <a:defRPr sz="3200" kern="1200">
          <a:solidFill>
            <a:schemeClr val="tx2"/>
          </a:solidFill>
          <a:latin typeface="+mn-lt"/>
          <a:ea typeface="+mn-ea"/>
          <a:cs typeface="+mn-cs"/>
        </a:defRPr>
      </a:lvl3pPr>
      <a:lvl4pPr marL="2285982" indent="-408211" algn="l" defTabSz="1632844" rtl="0" eaLnBrk="1" latinLnBrk="0" hangingPunct="1">
        <a:spcBef>
          <a:spcPct val="20000"/>
        </a:spcBef>
        <a:buClr>
          <a:schemeClr val="accent4"/>
        </a:buClr>
        <a:buFont typeface="Arial" pitchFamily="34" charset="0"/>
        <a:buChar char="•"/>
        <a:defRPr sz="2900" kern="1200">
          <a:solidFill>
            <a:schemeClr val="tx2"/>
          </a:solidFill>
          <a:latin typeface="+mn-lt"/>
          <a:ea typeface="+mn-ea"/>
          <a:cs typeface="+mn-cs"/>
        </a:defRPr>
      </a:lvl4pPr>
      <a:lvl5pPr marL="2775835" indent="-408211" algn="l" defTabSz="1632844" rtl="0" eaLnBrk="1" latinLnBrk="0" hangingPunct="1">
        <a:spcBef>
          <a:spcPct val="20000"/>
        </a:spcBef>
        <a:buClr>
          <a:schemeClr val="accent5"/>
        </a:buClr>
        <a:buFont typeface="Arial" pitchFamily="34" charset="0"/>
        <a:buChar char="•"/>
        <a:defRPr sz="2900" kern="1200" baseline="0">
          <a:solidFill>
            <a:schemeClr val="tx2"/>
          </a:solidFill>
          <a:latin typeface="+mn-lt"/>
          <a:ea typeface="+mn-ea"/>
          <a:cs typeface="+mn-cs"/>
        </a:defRPr>
      </a:lvl5pPr>
      <a:lvl6pPr marL="3102404" indent="-326569" algn="l" defTabSz="1632844" rtl="0" eaLnBrk="1" latinLnBrk="0" hangingPunct="1">
        <a:spcBef>
          <a:spcPct val="20000"/>
        </a:spcBef>
        <a:buClr>
          <a:schemeClr val="accent1"/>
        </a:buClr>
        <a:buFont typeface="Arial" pitchFamily="34" charset="0"/>
        <a:buChar char="•"/>
        <a:defRPr sz="2500" kern="1200">
          <a:solidFill>
            <a:schemeClr val="tx2"/>
          </a:solidFill>
          <a:latin typeface="+mn-lt"/>
          <a:ea typeface="+mn-ea"/>
          <a:cs typeface="+mn-cs"/>
        </a:defRPr>
      </a:lvl6pPr>
      <a:lvl7pPr marL="3592257" indent="-326569" algn="l" defTabSz="1632844" rtl="0" eaLnBrk="1" latinLnBrk="0" hangingPunct="1">
        <a:spcBef>
          <a:spcPct val="20000"/>
        </a:spcBef>
        <a:buClr>
          <a:schemeClr val="accent2"/>
        </a:buClr>
        <a:buFont typeface="Arial" pitchFamily="34" charset="0"/>
        <a:buChar char="•"/>
        <a:defRPr sz="2500" kern="1200">
          <a:solidFill>
            <a:schemeClr val="tx2"/>
          </a:solidFill>
          <a:latin typeface="+mn-lt"/>
          <a:ea typeface="+mn-ea"/>
          <a:cs typeface="+mn-cs"/>
        </a:defRPr>
      </a:lvl7pPr>
      <a:lvl8pPr marL="3918826" indent="-326569" algn="l" defTabSz="1632844" rtl="0" eaLnBrk="1" latinLnBrk="0" hangingPunct="1">
        <a:spcBef>
          <a:spcPct val="20000"/>
        </a:spcBef>
        <a:buClr>
          <a:schemeClr val="accent3"/>
        </a:buClr>
        <a:buFont typeface="Arial" pitchFamily="34" charset="0"/>
        <a:buChar char="•"/>
        <a:defRPr sz="2500" kern="1200">
          <a:solidFill>
            <a:schemeClr val="tx2"/>
          </a:solidFill>
          <a:latin typeface="+mn-lt"/>
          <a:ea typeface="+mn-ea"/>
          <a:cs typeface="+mn-cs"/>
        </a:defRPr>
      </a:lvl8pPr>
      <a:lvl9pPr marL="4245395" indent="-326569" algn="l" defTabSz="1632844" rtl="0" eaLnBrk="1" latinLnBrk="0" hangingPunct="1">
        <a:spcBef>
          <a:spcPct val="20000"/>
        </a:spcBef>
        <a:buClr>
          <a:schemeClr val="accent4"/>
        </a:buClr>
        <a:buFont typeface="Arial" pitchFamily="34" charset="0"/>
        <a:buChar char="•"/>
        <a:defRPr sz="2500" kern="1200">
          <a:solidFill>
            <a:schemeClr val="tx2"/>
          </a:solidFill>
          <a:latin typeface="+mn-lt"/>
          <a:ea typeface="+mn-ea"/>
          <a:cs typeface="+mn-cs"/>
        </a:defRPr>
      </a:lvl9pPr>
    </p:bodyStyle>
    <p:otherStyle>
      <a:defPPr>
        <a:defRPr lang="en-US"/>
      </a:defPPr>
      <a:lvl1pPr marL="0" algn="l" defTabSz="1632844" rtl="0" eaLnBrk="1" latinLnBrk="0" hangingPunct="1">
        <a:defRPr sz="3200" kern="1200">
          <a:solidFill>
            <a:schemeClr val="tx1"/>
          </a:solidFill>
          <a:latin typeface="+mn-lt"/>
          <a:ea typeface="+mn-ea"/>
          <a:cs typeface="+mn-cs"/>
        </a:defRPr>
      </a:lvl1pPr>
      <a:lvl2pPr marL="816422" algn="l" defTabSz="1632844" rtl="0" eaLnBrk="1" latinLnBrk="0" hangingPunct="1">
        <a:defRPr sz="3200" kern="1200">
          <a:solidFill>
            <a:schemeClr val="tx1"/>
          </a:solidFill>
          <a:latin typeface="+mn-lt"/>
          <a:ea typeface="+mn-ea"/>
          <a:cs typeface="+mn-cs"/>
        </a:defRPr>
      </a:lvl2pPr>
      <a:lvl3pPr marL="1632844" algn="l" defTabSz="1632844" rtl="0" eaLnBrk="1" latinLnBrk="0" hangingPunct="1">
        <a:defRPr sz="3200" kern="1200">
          <a:solidFill>
            <a:schemeClr val="tx1"/>
          </a:solidFill>
          <a:latin typeface="+mn-lt"/>
          <a:ea typeface="+mn-ea"/>
          <a:cs typeface="+mn-cs"/>
        </a:defRPr>
      </a:lvl3pPr>
      <a:lvl4pPr marL="2449266" algn="l" defTabSz="1632844" rtl="0" eaLnBrk="1" latinLnBrk="0" hangingPunct="1">
        <a:defRPr sz="3200" kern="1200">
          <a:solidFill>
            <a:schemeClr val="tx1"/>
          </a:solidFill>
          <a:latin typeface="+mn-lt"/>
          <a:ea typeface="+mn-ea"/>
          <a:cs typeface="+mn-cs"/>
        </a:defRPr>
      </a:lvl4pPr>
      <a:lvl5pPr marL="3265688" algn="l" defTabSz="1632844" rtl="0" eaLnBrk="1" latinLnBrk="0" hangingPunct="1">
        <a:defRPr sz="3200" kern="1200">
          <a:solidFill>
            <a:schemeClr val="tx1"/>
          </a:solidFill>
          <a:latin typeface="+mn-lt"/>
          <a:ea typeface="+mn-ea"/>
          <a:cs typeface="+mn-cs"/>
        </a:defRPr>
      </a:lvl5pPr>
      <a:lvl6pPr marL="4082110" algn="l" defTabSz="1632844" rtl="0" eaLnBrk="1" latinLnBrk="0" hangingPunct="1">
        <a:defRPr sz="3200" kern="1200">
          <a:solidFill>
            <a:schemeClr val="tx1"/>
          </a:solidFill>
          <a:latin typeface="+mn-lt"/>
          <a:ea typeface="+mn-ea"/>
          <a:cs typeface="+mn-cs"/>
        </a:defRPr>
      </a:lvl6pPr>
      <a:lvl7pPr marL="4898532" algn="l" defTabSz="1632844" rtl="0" eaLnBrk="1" latinLnBrk="0" hangingPunct="1">
        <a:defRPr sz="3200" kern="1200">
          <a:solidFill>
            <a:schemeClr val="tx1"/>
          </a:solidFill>
          <a:latin typeface="+mn-lt"/>
          <a:ea typeface="+mn-ea"/>
          <a:cs typeface="+mn-cs"/>
        </a:defRPr>
      </a:lvl7pPr>
      <a:lvl8pPr marL="5714954" algn="l" defTabSz="1632844" rtl="0" eaLnBrk="1" latinLnBrk="0" hangingPunct="1">
        <a:defRPr sz="3200" kern="1200">
          <a:solidFill>
            <a:schemeClr val="tx1"/>
          </a:solidFill>
          <a:latin typeface="+mn-lt"/>
          <a:ea typeface="+mn-ea"/>
          <a:cs typeface="+mn-cs"/>
        </a:defRPr>
      </a:lvl8pPr>
      <a:lvl9pPr marL="6531376" algn="l" defTabSz="1632844" rtl="0" eaLnBrk="1" latinLnBrk="0" hangingPunct="1">
        <a:defRPr sz="3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4.png"/><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4.png"/><Relationship Id="rId4" Type="http://schemas.openxmlformats.org/officeDocument/2006/relationships/image" Target="../media/image4.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4.png"/><Relationship Id="rId4" Type="http://schemas.openxmlformats.org/officeDocument/2006/relationships/image" Target="../media/image4.sv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4.png"/><Relationship Id="rId4" Type="http://schemas.openxmlformats.org/officeDocument/2006/relationships/image" Target="../media/image4.sv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4.png"/><Relationship Id="rId4" Type="http://schemas.openxmlformats.org/officeDocument/2006/relationships/image" Target="../media/image4.sv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6.png"/><Relationship Id="rId4" Type="http://schemas.openxmlformats.org/officeDocument/2006/relationships/image" Target="../media/image8.svg"/></Relationships>
</file>

<file path=ppt/slides/_rels/slide1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6.png"/><Relationship Id="rId4" Type="http://schemas.openxmlformats.org/officeDocument/2006/relationships/image" Target="../media/image8.sv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6.png"/><Relationship Id="rId4" Type="http://schemas.openxmlformats.org/officeDocument/2006/relationships/image" Target="../media/image8.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0.sv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7.png"/><Relationship Id="rId4" Type="http://schemas.openxmlformats.org/officeDocument/2006/relationships/image" Target="../media/image10.sv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5.png"/><Relationship Id="rId4" Type="http://schemas.openxmlformats.org/officeDocument/2006/relationships/image" Target="../media/image10.sv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5.png"/><Relationship Id="rId4" Type="http://schemas.openxmlformats.org/officeDocument/2006/relationships/image" Target="../media/image10.sv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7.png"/><Relationship Id="rId4" Type="http://schemas.openxmlformats.org/officeDocument/2006/relationships/image" Target="../media/image10.sv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5.png"/><Relationship Id="rId4" Type="http://schemas.openxmlformats.org/officeDocument/2006/relationships/image" Target="../media/image10.sv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5.png"/><Relationship Id="rId4" Type="http://schemas.openxmlformats.org/officeDocument/2006/relationships/image" Target="../media/image10.sv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5.png"/><Relationship Id="rId4" Type="http://schemas.openxmlformats.org/officeDocument/2006/relationships/image" Target="../media/image10.sv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5.png"/><Relationship Id="rId4" Type="http://schemas.openxmlformats.org/officeDocument/2006/relationships/image" Target="../media/image10.sv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5.png"/><Relationship Id="rId4" Type="http://schemas.openxmlformats.org/officeDocument/2006/relationships/image" Target="../media/image10.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5.png"/><Relationship Id="rId4" Type="http://schemas.openxmlformats.org/officeDocument/2006/relationships/image" Target="../media/image10.sv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5.png"/><Relationship Id="rId4" Type="http://schemas.openxmlformats.org/officeDocument/2006/relationships/image" Target="../media/image10.sv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5.png"/><Relationship Id="rId4" Type="http://schemas.openxmlformats.org/officeDocument/2006/relationships/image" Target="../media/image10.sv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5.png"/><Relationship Id="rId4" Type="http://schemas.openxmlformats.org/officeDocument/2006/relationships/image" Target="../media/image10.sv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5.png"/><Relationship Id="rId4" Type="http://schemas.openxmlformats.org/officeDocument/2006/relationships/image" Target="../media/image10.sv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5.png"/><Relationship Id="rId4" Type="http://schemas.openxmlformats.org/officeDocument/2006/relationships/image" Target="../media/image10.svg"/></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5.png"/><Relationship Id="rId4" Type="http://schemas.openxmlformats.org/officeDocument/2006/relationships/image" Target="../media/image10.svg"/></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5.png"/><Relationship Id="rId4" Type="http://schemas.openxmlformats.org/officeDocument/2006/relationships/image" Target="../media/image10.sv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5.png"/><Relationship Id="rId4" Type="http://schemas.openxmlformats.org/officeDocument/2006/relationships/image" Target="../media/image10.svg"/></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5.png"/><Relationship Id="rId4" Type="http://schemas.openxmlformats.org/officeDocument/2006/relationships/image" Target="../media/image10.sv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4.png"/><Relationship Id="rId4" Type="http://schemas.openxmlformats.org/officeDocument/2006/relationships/image" Target="../media/image4.svg"/></Relationships>
</file>

<file path=ppt/slides/_rels/slide4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hyperlink" Target="http://www.116111.pl/" TargetMode="Externa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hyperlink" Target="http://www.zaginieni.pl/" TargetMode="Externa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http://www.uzaleznieniabehawioralne.pl/" TargetMode="External"/><Relationship Id="rId2" Type="http://schemas.openxmlformats.org/officeDocument/2006/relationships/hyperlink" Target="http://116123.edu.pl/" TargetMode="External"/><Relationship Id="rId1" Type="http://schemas.openxmlformats.org/officeDocument/2006/relationships/slideLayout" Target="../slideLayouts/slideLayout7.xml"/><Relationship Id="rId4" Type="http://schemas.openxmlformats.org/officeDocument/2006/relationships/hyperlink" Target="http://www.ponton.org.pl/" TargetMode="External"/></Relationships>
</file>

<file path=ppt/slides/_rels/slide44.xml.rels><?xml version="1.0" encoding="UTF-8" standalone="yes"?>
<Relationships xmlns="http://schemas.openxmlformats.org/package/2006/relationships"><Relationship Id="rId2" Type="http://schemas.openxmlformats.org/officeDocument/2006/relationships/hyperlink" Target="http://www.funpzs.org.pl/" TargetMode="Externa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5E8DF"/>
        </a:solidFill>
        <a:effectLst/>
      </p:bgPr>
    </p:bg>
    <p:spTree>
      <p:nvGrpSpPr>
        <p:cNvPr id="1" name=""/>
        <p:cNvGrpSpPr/>
        <p:nvPr/>
      </p:nvGrpSpPr>
      <p:grpSpPr>
        <a:xfrm>
          <a:off x="0" y="0"/>
          <a:ext cx="0" cy="0"/>
          <a:chOff x="0" y="0"/>
          <a:chExt cx="0" cy="0"/>
        </a:xfrm>
      </p:grpSpPr>
      <p:sp>
        <p:nvSpPr>
          <p:cNvPr id="2" name="Freeform 2"/>
          <p:cNvSpPr/>
          <p:nvPr/>
        </p:nvSpPr>
        <p:spPr>
          <a:xfrm rot="-1612140">
            <a:off x="-2204903" y="5816607"/>
            <a:ext cx="5509558" cy="5861232"/>
          </a:xfrm>
          <a:custGeom>
            <a:avLst/>
            <a:gdLst/>
            <a:ahLst/>
            <a:cxnLst/>
            <a:rect l="l" t="t" r="r" b="b"/>
            <a:pathLst>
              <a:path w="5509558" h="5861232">
                <a:moveTo>
                  <a:pt x="0" y="0"/>
                </a:moveTo>
                <a:lnTo>
                  <a:pt x="5509558" y="0"/>
                </a:lnTo>
                <a:lnTo>
                  <a:pt x="5509558" y="5861232"/>
                </a:lnTo>
                <a:lnTo>
                  <a:pt x="0" y="5861232"/>
                </a:lnTo>
                <a:lnTo>
                  <a:pt x="0" y="0"/>
                </a:lnTo>
                <a:close/>
              </a:path>
            </a:pathLst>
          </a:custGeom>
          <a:blipFill>
            <a:blip r:embed="rId2">
              <a:alphaModFix amt="51000"/>
            </a:blip>
            <a:stretch>
              <a:fillRect/>
            </a:stretch>
          </a:blipFill>
        </p:spPr>
        <p:txBody>
          <a:bodyPr/>
          <a:lstStyle/>
          <a:p>
            <a:endParaRPr lang="pl-PL" dirty="0"/>
          </a:p>
        </p:txBody>
      </p:sp>
      <p:grpSp>
        <p:nvGrpSpPr>
          <p:cNvPr id="3" name="Group 3"/>
          <p:cNvGrpSpPr/>
          <p:nvPr/>
        </p:nvGrpSpPr>
        <p:grpSpPr>
          <a:xfrm>
            <a:off x="-206216" y="9672527"/>
            <a:ext cx="18700433" cy="743950"/>
            <a:chOff x="0" y="0"/>
            <a:chExt cx="4925217" cy="195937"/>
          </a:xfrm>
        </p:grpSpPr>
        <p:sp>
          <p:nvSpPr>
            <p:cNvPr id="4" name="Freeform 4"/>
            <p:cNvSpPr/>
            <p:nvPr/>
          </p:nvSpPr>
          <p:spPr>
            <a:xfrm>
              <a:off x="0" y="0"/>
              <a:ext cx="4925217" cy="195937"/>
            </a:xfrm>
            <a:custGeom>
              <a:avLst/>
              <a:gdLst/>
              <a:ahLst/>
              <a:cxnLst/>
              <a:rect l="l" t="t" r="r" b="b"/>
              <a:pathLst>
                <a:path w="4925217" h="195937">
                  <a:moveTo>
                    <a:pt x="0" y="0"/>
                  </a:moveTo>
                  <a:lnTo>
                    <a:pt x="4925217" y="0"/>
                  </a:lnTo>
                  <a:lnTo>
                    <a:pt x="4925217" y="195937"/>
                  </a:lnTo>
                  <a:lnTo>
                    <a:pt x="0" y="195937"/>
                  </a:lnTo>
                  <a:close/>
                </a:path>
              </a:pathLst>
            </a:custGeom>
            <a:solidFill>
              <a:srgbClr val="C7CFBA"/>
            </a:solidFill>
          </p:spPr>
          <p:txBody>
            <a:bodyPr/>
            <a:lstStyle/>
            <a:p>
              <a:endParaRPr lang="pl-PL" dirty="0"/>
            </a:p>
          </p:txBody>
        </p:sp>
        <p:sp>
          <p:nvSpPr>
            <p:cNvPr id="5" name="TextBox 5"/>
            <p:cNvSpPr txBox="1"/>
            <p:nvPr/>
          </p:nvSpPr>
          <p:spPr>
            <a:xfrm>
              <a:off x="0" y="-38100"/>
              <a:ext cx="4925217" cy="234037"/>
            </a:xfrm>
            <a:prstGeom prst="rect">
              <a:avLst/>
            </a:prstGeom>
          </p:spPr>
          <p:txBody>
            <a:bodyPr lIns="50800" tIns="50800" rIns="50800" bIns="50800" rtlCol="0" anchor="ctr"/>
            <a:lstStyle/>
            <a:p>
              <a:pPr algn="ctr">
                <a:lnSpc>
                  <a:spcPts val="3079"/>
                </a:lnSpc>
              </a:pPr>
              <a:endParaRPr dirty="0"/>
            </a:p>
          </p:txBody>
        </p:sp>
      </p:grpSp>
      <p:sp>
        <p:nvSpPr>
          <p:cNvPr id="6" name="Freeform 6"/>
          <p:cNvSpPr/>
          <p:nvPr/>
        </p:nvSpPr>
        <p:spPr>
          <a:xfrm rot="-1612140">
            <a:off x="14504521" y="-1901916"/>
            <a:ext cx="5509558" cy="5861232"/>
          </a:xfrm>
          <a:custGeom>
            <a:avLst/>
            <a:gdLst/>
            <a:ahLst/>
            <a:cxnLst/>
            <a:rect l="l" t="t" r="r" b="b"/>
            <a:pathLst>
              <a:path w="5509558" h="5861232">
                <a:moveTo>
                  <a:pt x="0" y="0"/>
                </a:moveTo>
                <a:lnTo>
                  <a:pt x="5509558" y="0"/>
                </a:lnTo>
                <a:lnTo>
                  <a:pt x="5509558" y="5861232"/>
                </a:lnTo>
                <a:lnTo>
                  <a:pt x="0" y="5861232"/>
                </a:lnTo>
                <a:lnTo>
                  <a:pt x="0" y="0"/>
                </a:lnTo>
                <a:close/>
              </a:path>
            </a:pathLst>
          </a:custGeom>
          <a:blipFill>
            <a:blip r:embed="rId2">
              <a:alphaModFix amt="51000"/>
            </a:blip>
            <a:stretch>
              <a:fillRect/>
            </a:stretch>
          </a:blipFill>
          <a:ln cap="sq">
            <a:noFill/>
            <a:prstDash val="solid"/>
            <a:miter/>
          </a:ln>
        </p:spPr>
        <p:txBody>
          <a:bodyPr/>
          <a:lstStyle/>
          <a:p>
            <a:endParaRPr lang="pl-PL" dirty="0"/>
          </a:p>
        </p:txBody>
      </p:sp>
      <p:grpSp>
        <p:nvGrpSpPr>
          <p:cNvPr id="7" name="Group 7"/>
          <p:cNvGrpSpPr/>
          <p:nvPr/>
        </p:nvGrpSpPr>
        <p:grpSpPr>
          <a:xfrm>
            <a:off x="3276164" y="1998423"/>
            <a:ext cx="14343584" cy="6290153"/>
            <a:chOff x="0" y="0"/>
            <a:chExt cx="3777734" cy="1656666"/>
          </a:xfrm>
        </p:grpSpPr>
        <p:sp>
          <p:nvSpPr>
            <p:cNvPr id="8" name="Freeform 8"/>
            <p:cNvSpPr/>
            <p:nvPr/>
          </p:nvSpPr>
          <p:spPr>
            <a:xfrm>
              <a:off x="0" y="0"/>
              <a:ext cx="3777734" cy="1656666"/>
            </a:xfrm>
            <a:custGeom>
              <a:avLst/>
              <a:gdLst/>
              <a:ahLst/>
              <a:cxnLst/>
              <a:rect l="l" t="t" r="r" b="b"/>
              <a:pathLst>
                <a:path w="3777734" h="1656666">
                  <a:moveTo>
                    <a:pt x="27527" y="0"/>
                  </a:moveTo>
                  <a:lnTo>
                    <a:pt x="3750207" y="0"/>
                  </a:lnTo>
                  <a:cubicBezTo>
                    <a:pt x="3765410" y="0"/>
                    <a:pt x="3777734" y="12324"/>
                    <a:pt x="3777734" y="27527"/>
                  </a:cubicBezTo>
                  <a:lnTo>
                    <a:pt x="3777734" y="1629139"/>
                  </a:lnTo>
                  <a:cubicBezTo>
                    <a:pt x="3777734" y="1644342"/>
                    <a:pt x="3765410" y="1656666"/>
                    <a:pt x="3750207" y="1656666"/>
                  </a:cubicBezTo>
                  <a:lnTo>
                    <a:pt x="27527" y="1656666"/>
                  </a:lnTo>
                  <a:cubicBezTo>
                    <a:pt x="20226" y="1656666"/>
                    <a:pt x="13225" y="1653766"/>
                    <a:pt x="8063" y="1648603"/>
                  </a:cubicBezTo>
                  <a:cubicBezTo>
                    <a:pt x="2900" y="1643441"/>
                    <a:pt x="0" y="1636439"/>
                    <a:pt x="0" y="1629139"/>
                  </a:cubicBezTo>
                  <a:lnTo>
                    <a:pt x="0" y="27527"/>
                  </a:lnTo>
                  <a:cubicBezTo>
                    <a:pt x="0" y="20226"/>
                    <a:pt x="2900" y="13225"/>
                    <a:pt x="8063" y="8063"/>
                  </a:cubicBezTo>
                  <a:cubicBezTo>
                    <a:pt x="13225" y="2900"/>
                    <a:pt x="20226" y="0"/>
                    <a:pt x="27527" y="0"/>
                  </a:cubicBezTo>
                  <a:close/>
                </a:path>
              </a:pathLst>
            </a:custGeom>
            <a:solidFill>
              <a:srgbClr val="000000">
                <a:alpha val="0"/>
              </a:srgbClr>
            </a:solidFill>
            <a:ln w="19050" cap="rnd">
              <a:solidFill>
                <a:srgbClr val="FFFFFF"/>
              </a:solidFill>
              <a:prstDash val="solid"/>
              <a:round/>
            </a:ln>
          </p:spPr>
          <p:txBody>
            <a:bodyPr/>
            <a:lstStyle/>
            <a:p>
              <a:endParaRPr lang="pl-PL" dirty="0"/>
            </a:p>
          </p:txBody>
        </p:sp>
        <p:sp>
          <p:nvSpPr>
            <p:cNvPr id="9" name="TextBox 9"/>
            <p:cNvSpPr txBox="1"/>
            <p:nvPr/>
          </p:nvSpPr>
          <p:spPr>
            <a:xfrm>
              <a:off x="0" y="-38100"/>
              <a:ext cx="3777734" cy="1694766"/>
            </a:xfrm>
            <a:prstGeom prst="rect">
              <a:avLst/>
            </a:prstGeom>
          </p:spPr>
          <p:txBody>
            <a:bodyPr lIns="50800" tIns="50800" rIns="50800" bIns="50800" rtlCol="0" anchor="ctr"/>
            <a:lstStyle/>
            <a:p>
              <a:pPr algn="ctr">
                <a:lnSpc>
                  <a:spcPts val="3079"/>
                </a:lnSpc>
              </a:pPr>
              <a:endParaRPr dirty="0"/>
            </a:p>
          </p:txBody>
        </p:sp>
      </p:grpSp>
      <p:grpSp>
        <p:nvGrpSpPr>
          <p:cNvPr id="10" name="Group 10"/>
          <p:cNvGrpSpPr/>
          <p:nvPr/>
        </p:nvGrpSpPr>
        <p:grpSpPr>
          <a:xfrm>
            <a:off x="-1524000" y="-362290"/>
            <a:ext cx="14343584" cy="6290153"/>
            <a:chOff x="0" y="0"/>
            <a:chExt cx="3777734" cy="1656666"/>
          </a:xfrm>
        </p:grpSpPr>
        <p:sp>
          <p:nvSpPr>
            <p:cNvPr id="11" name="Freeform 11"/>
            <p:cNvSpPr/>
            <p:nvPr/>
          </p:nvSpPr>
          <p:spPr>
            <a:xfrm>
              <a:off x="0" y="0"/>
              <a:ext cx="3777734" cy="1656666"/>
            </a:xfrm>
            <a:custGeom>
              <a:avLst/>
              <a:gdLst/>
              <a:ahLst/>
              <a:cxnLst/>
              <a:rect l="l" t="t" r="r" b="b"/>
              <a:pathLst>
                <a:path w="3777734" h="1656666">
                  <a:moveTo>
                    <a:pt x="27527" y="0"/>
                  </a:moveTo>
                  <a:lnTo>
                    <a:pt x="3750207" y="0"/>
                  </a:lnTo>
                  <a:cubicBezTo>
                    <a:pt x="3765410" y="0"/>
                    <a:pt x="3777734" y="12324"/>
                    <a:pt x="3777734" y="27527"/>
                  </a:cubicBezTo>
                  <a:lnTo>
                    <a:pt x="3777734" y="1629139"/>
                  </a:lnTo>
                  <a:cubicBezTo>
                    <a:pt x="3777734" y="1644342"/>
                    <a:pt x="3765410" y="1656666"/>
                    <a:pt x="3750207" y="1656666"/>
                  </a:cubicBezTo>
                  <a:lnTo>
                    <a:pt x="27527" y="1656666"/>
                  </a:lnTo>
                  <a:cubicBezTo>
                    <a:pt x="20226" y="1656666"/>
                    <a:pt x="13225" y="1653766"/>
                    <a:pt x="8063" y="1648603"/>
                  </a:cubicBezTo>
                  <a:cubicBezTo>
                    <a:pt x="2900" y="1643441"/>
                    <a:pt x="0" y="1636439"/>
                    <a:pt x="0" y="1629139"/>
                  </a:cubicBezTo>
                  <a:lnTo>
                    <a:pt x="0" y="27527"/>
                  </a:lnTo>
                  <a:cubicBezTo>
                    <a:pt x="0" y="20226"/>
                    <a:pt x="2900" y="13225"/>
                    <a:pt x="8063" y="8063"/>
                  </a:cubicBezTo>
                  <a:cubicBezTo>
                    <a:pt x="13225" y="2900"/>
                    <a:pt x="20226" y="0"/>
                    <a:pt x="27527" y="0"/>
                  </a:cubicBezTo>
                  <a:close/>
                </a:path>
              </a:pathLst>
            </a:custGeom>
            <a:solidFill>
              <a:srgbClr val="000000">
                <a:alpha val="0"/>
              </a:srgbClr>
            </a:solidFill>
            <a:ln w="19050" cap="rnd">
              <a:solidFill>
                <a:srgbClr val="FFFFFF"/>
              </a:solidFill>
              <a:prstDash val="solid"/>
              <a:round/>
            </a:ln>
          </p:spPr>
          <p:txBody>
            <a:bodyPr/>
            <a:lstStyle/>
            <a:p>
              <a:endParaRPr lang="pl-PL" dirty="0"/>
            </a:p>
          </p:txBody>
        </p:sp>
        <p:sp>
          <p:nvSpPr>
            <p:cNvPr id="12" name="TextBox 12"/>
            <p:cNvSpPr txBox="1"/>
            <p:nvPr/>
          </p:nvSpPr>
          <p:spPr>
            <a:xfrm>
              <a:off x="0" y="-38100"/>
              <a:ext cx="3777734" cy="1694766"/>
            </a:xfrm>
            <a:prstGeom prst="rect">
              <a:avLst/>
            </a:prstGeom>
          </p:spPr>
          <p:txBody>
            <a:bodyPr lIns="50800" tIns="50800" rIns="50800" bIns="50800" rtlCol="0" anchor="ctr"/>
            <a:lstStyle/>
            <a:p>
              <a:pPr algn="ctr">
                <a:lnSpc>
                  <a:spcPts val="3079"/>
                </a:lnSpc>
              </a:pPr>
              <a:endParaRPr dirty="0"/>
            </a:p>
          </p:txBody>
        </p:sp>
      </p:grpSp>
      <p:sp>
        <p:nvSpPr>
          <p:cNvPr id="13" name="Freeform 13"/>
          <p:cNvSpPr/>
          <p:nvPr/>
        </p:nvSpPr>
        <p:spPr>
          <a:xfrm>
            <a:off x="13316551" y="1485740"/>
            <a:ext cx="1025366" cy="1025366"/>
          </a:xfrm>
          <a:custGeom>
            <a:avLst/>
            <a:gdLst/>
            <a:ahLst/>
            <a:cxnLst/>
            <a:rect l="l" t="t" r="r" b="b"/>
            <a:pathLst>
              <a:path w="1025366" h="1025366">
                <a:moveTo>
                  <a:pt x="0" y="0"/>
                </a:moveTo>
                <a:lnTo>
                  <a:pt x="1025367" y="0"/>
                </a:lnTo>
                <a:lnTo>
                  <a:pt x="1025367" y="1025366"/>
                </a:lnTo>
                <a:lnTo>
                  <a:pt x="0" y="1025366"/>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pl-PL" dirty="0"/>
          </a:p>
        </p:txBody>
      </p:sp>
      <p:sp>
        <p:nvSpPr>
          <p:cNvPr id="14" name="Freeform 14"/>
          <p:cNvSpPr/>
          <p:nvPr/>
        </p:nvSpPr>
        <p:spPr>
          <a:xfrm>
            <a:off x="2220574" y="5505627"/>
            <a:ext cx="2111179" cy="844472"/>
          </a:xfrm>
          <a:custGeom>
            <a:avLst/>
            <a:gdLst/>
            <a:ahLst/>
            <a:cxnLst/>
            <a:rect l="l" t="t" r="r" b="b"/>
            <a:pathLst>
              <a:path w="2111179" h="844472">
                <a:moveTo>
                  <a:pt x="0" y="0"/>
                </a:moveTo>
                <a:lnTo>
                  <a:pt x="2111179" y="0"/>
                </a:lnTo>
                <a:lnTo>
                  <a:pt x="2111179" y="844471"/>
                </a:lnTo>
                <a:lnTo>
                  <a:pt x="0" y="844471"/>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pl-PL" dirty="0"/>
          </a:p>
        </p:txBody>
      </p:sp>
      <p:sp>
        <p:nvSpPr>
          <p:cNvPr id="15" name="TextBox 15"/>
          <p:cNvSpPr txBox="1"/>
          <p:nvPr/>
        </p:nvSpPr>
        <p:spPr>
          <a:xfrm>
            <a:off x="3276164" y="3042574"/>
            <a:ext cx="11735673" cy="2667653"/>
          </a:xfrm>
          <a:prstGeom prst="rect">
            <a:avLst/>
          </a:prstGeom>
        </p:spPr>
        <p:txBody>
          <a:bodyPr lIns="0" tIns="0" rIns="0" bIns="0" rtlCol="0" anchor="t">
            <a:spAutoFit/>
          </a:bodyPr>
          <a:lstStyle/>
          <a:p>
            <a:pPr marL="0" lvl="0" indent="0" algn="ctr">
              <a:lnSpc>
                <a:spcPts val="10409"/>
              </a:lnSpc>
            </a:pPr>
            <a:r>
              <a:rPr lang="pl-PL" sz="8674" b="1" i="1" dirty="0" smtClean="0">
                <a:solidFill>
                  <a:srgbClr val="000000"/>
                </a:solidFill>
                <a:latin typeface="Baskerville Display PT Bold Italics"/>
                <a:ea typeface="Baskerville Display PT Bold Italics"/>
                <a:cs typeface="Baskerville Display PT Bold Italics"/>
                <a:sym typeface="Baskerville Display PT Bold Italics"/>
              </a:rPr>
              <a:t>Dbamy o zdrowie psychiczne u dzieci.</a:t>
            </a:r>
            <a:endParaRPr lang="en-US" sz="8674" b="1" i="1" dirty="0">
              <a:solidFill>
                <a:srgbClr val="000000"/>
              </a:solidFill>
              <a:latin typeface="Baskerville Display PT Bold Italics"/>
              <a:ea typeface="Baskerville Display PT Bold Italics"/>
              <a:cs typeface="Baskerville Display PT Bold Italics"/>
              <a:sym typeface="Baskerville Display PT Bold Itali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5E8DF"/>
        </a:solidFill>
        <a:effectLst/>
      </p:bgPr>
    </p:bg>
    <p:spTree>
      <p:nvGrpSpPr>
        <p:cNvPr id="1" name=""/>
        <p:cNvGrpSpPr/>
        <p:nvPr/>
      </p:nvGrpSpPr>
      <p:grpSpPr>
        <a:xfrm>
          <a:off x="0" y="0"/>
          <a:ext cx="0" cy="0"/>
          <a:chOff x="0" y="0"/>
          <a:chExt cx="0" cy="0"/>
        </a:xfrm>
      </p:grpSpPr>
      <p:sp>
        <p:nvSpPr>
          <p:cNvPr id="2" name="Freeform 2"/>
          <p:cNvSpPr/>
          <p:nvPr/>
        </p:nvSpPr>
        <p:spPr>
          <a:xfrm rot="-1612140">
            <a:off x="-2204903" y="5816607"/>
            <a:ext cx="5509558" cy="5861232"/>
          </a:xfrm>
          <a:custGeom>
            <a:avLst/>
            <a:gdLst/>
            <a:ahLst/>
            <a:cxnLst/>
            <a:rect l="l" t="t" r="r" b="b"/>
            <a:pathLst>
              <a:path w="5509558" h="5861232">
                <a:moveTo>
                  <a:pt x="0" y="0"/>
                </a:moveTo>
                <a:lnTo>
                  <a:pt x="5509558" y="0"/>
                </a:lnTo>
                <a:lnTo>
                  <a:pt x="5509558" y="5861232"/>
                </a:lnTo>
                <a:lnTo>
                  <a:pt x="0" y="5861232"/>
                </a:lnTo>
                <a:lnTo>
                  <a:pt x="0" y="0"/>
                </a:lnTo>
                <a:close/>
              </a:path>
            </a:pathLst>
          </a:custGeom>
          <a:blipFill>
            <a:blip r:embed="rId2">
              <a:alphaModFix amt="51000"/>
            </a:blip>
            <a:stretch>
              <a:fillRect/>
            </a:stretch>
          </a:blipFill>
        </p:spPr>
        <p:txBody>
          <a:bodyPr/>
          <a:lstStyle/>
          <a:p>
            <a:endParaRPr lang="pl-PL"/>
          </a:p>
        </p:txBody>
      </p:sp>
      <p:grpSp>
        <p:nvGrpSpPr>
          <p:cNvPr id="3" name="Group 3"/>
          <p:cNvGrpSpPr/>
          <p:nvPr/>
        </p:nvGrpSpPr>
        <p:grpSpPr>
          <a:xfrm>
            <a:off x="-206216" y="9672527"/>
            <a:ext cx="18700433" cy="743950"/>
            <a:chOff x="0" y="0"/>
            <a:chExt cx="4925217" cy="195937"/>
          </a:xfrm>
        </p:grpSpPr>
        <p:sp>
          <p:nvSpPr>
            <p:cNvPr id="4" name="Freeform 4"/>
            <p:cNvSpPr/>
            <p:nvPr/>
          </p:nvSpPr>
          <p:spPr>
            <a:xfrm>
              <a:off x="0" y="0"/>
              <a:ext cx="4925217" cy="195937"/>
            </a:xfrm>
            <a:custGeom>
              <a:avLst/>
              <a:gdLst/>
              <a:ahLst/>
              <a:cxnLst/>
              <a:rect l="l" t="t" r="r" b="b"/>
              <a:pathLst>
                <a:path w="4925217" h="195937">
                  <a:moveTo>
                    <a:pt x="0" y="0"/>
                  </a:moveTo>
                  <a:lnTo>
                    <a:pt x="4925217" y="0"/>
                  </a:lnTo>
                  <a:lnTo>
                    <a:pt x="4925217" y="195937"/>
                  </a:lnTo>
                  <a:lnTo>
                    <a:pt x="0" y="195937"/>
                  </a:lnTo>
                  <a:close/>
                </a:path>
              </a:pathLst>
            </a:custGeom>
            <a:solidFill>
              <a:srgbClr val="C7CFBA"/>
            </a:solidFill>
          </p:spPr>
          <p:txBody>
            <a:bodyPr/>
            <a:lstStyle/>
            <a:p>
              <a:endParaRPr lang="pl-PL"/>
            </a:p>
          </p:txBody>
        </p:sp>
        <p:sp>
          <p:nvSpPr>
            <p:cNvPr id="5" name="TextBox 5"/>
            <p:cNvSpPr txBox="1"/>
            <p:nvPr/>
          </p:nvSpPr>
          <p:spPr>
            <a:xfrm>
              <a:off x="0" y="-38100"/>
              <a:ext cx="4925217" cy="234037"/>
            </a:xfrm>
            <a:prstGeom prst="rect">
              <a:avLst/>
            </a:prstGeom>
          </p:spPr>
          <p:txBody>
            <a:bodyPr lIns="50800" tIns="50800" rIns="50800" bIns="50800" rtlCol="0" anchor="ctr"/>
            <a:lstStyle/>
            <a:p>
              <a:pPr algn="ctr">
                <a:lnSpc>
                  <a:spcPts val="3079"/>
                </a:lnSpc>
              </a:pPr>
              <a:endParaRPr/>
            </a:p>
          </p:txBody>
        </p:sp>
      </p:grpSp>
      <p:sp>
        <p:nvSpPr>
          <p:cNvPr id="6" name="Freeform 6"/>
          <p:cNvSpPr/>
          <p:nvPr/>
        </p:nvSpPr>
        <p:spPr>
          <a:xfrm rot="-1612140">
            <a:off x="14504521" y="-1901916"/>
            <a:ext cx="5509558" cy="5861232"/>
          </a:xfrm>
          <a:custGeom>
            <a:avLst/>
            <a:gdLst/>
            <a:ahLst/>
            <a:cxnLst/>
            <a:rect l="l" t="t" r="r" b="b"/>
            <a:pathLst>
              <a:path w="5509558" h="5861232">
                <a:moveTo>
                  <a:pt x="0" y="0"/>
                </a:moveTo>
                <a:lnTo>
                  <a:pt x="5509558" y="0"/>
                </a:lnTo>
                <a:lnTo>
                  <a:pt x="5509558" y="5861232"/>
                </a:lnTo>
                <a:lnTo>
                  <a:pt x="0" y="5861232"/>
                </a:lnTo>
                <a:lnTo>
                  <a:pt x="0" y="0"/>
                </a:lnTo>
                <a:close/>
              </a:path>
            </a:pathLst>
          </a:custGeom>
          <a:blipFill>
            <a:blip r:embed="rId2">
              <a:alphaModFix amt="51000"/>
            </a:blip>
            <a:stretch>
              <a:fillRect/>
            </a:stretch>
          </a:blipFill>
          <a:ln cap="sq">
            <a:noFill/>
            <a:prstDash val="solid"/>
            <a:miter/>
          </a:ln>
        </p:spPr>
        <p:txBody>
          <a:bodyPr/>
          <a:lstStyle/>
          <a:p>
            <a:endParaRPr lang="pl-PL"/>
          </a:p>
        </p:txBody>
      </p:sp>
      <p:grpSp>
        <p:nvGrpSpPr>
          <p:cNvPr id="7" name="Group 7"/>
          <p:cNvGrpSpPr/>
          <p:nvPr/>
        </p:nvGrpSpPr>
        <p:grpSpPr>
          <a:xfrm>
            <a:off x="3276164" y="1998423"/>
            <a:ext cx="14343584" cy="6290153"/>
            <a:chOff x="0" y="0"/>
            <a:chExt cx="3777734" cy="1656666"/>
          </a:xfrm>
        </p:grpSpPr>
        <p:sp>
          <p:nvSpPr>
            <p:cNvPr id="8" name="Freeform 8"/>
            <p:cNvSpPr/>
            <p:nvPr/>
          </p:nvSpPr>
          <p:spPr>
            <a:xfrm>
              <a:off x="0" y="0"/>
              <a:ext cx="3777734" cy="1656666"/>
            </a:xfrm>
            <a:custGeom>
              <a:avLst/>
              <a:gdLst/>
              <a:ahLst/>
              <a:cxnLst/>
              <a:rect l="l" t="t" r="r" b="b"/>
              <a:pathLst>
                <a:path w="3777734" h="1656666">
                  <a:moveTo>
                    <a:pt x="27527" y="0"/>
                  </a:moveTo>
                  <a:lnTo>
                    <a:pt x="3750207" y="0"/>
                  </a:lnTo>
                  <a:cubicBezTo>
                    <a:pt x="3765410" y="0"/>
                    <a:pt x="3777734" y="12324"/>
                    <a:pt x="3777734" y="27527"/>
                  </a:cubicBezTo>
                  <a:lnTo>
                    <a:pt x="3777734" y="1629139"/>
                  </a:lnTo>
                  <a:cubicBezTo>
                    <a:pt x="3777734" y="1644342"/>
                    <a:pt x="3765410" y="1656666"/>
                    <a:pt x="3750207" y="1656666"/>
                  </a:cubicBezTo>
                  <a:lnTo>
                    <a:pt x="27527" y="1656666"/>
                  </a:lnTo>
                  <a:cubicBezTo>
                    <a:pt x="20226" y="1656666"/>
                    <a:pt x="13225" y="1653766"/>
                    <a:pt x="8063" y="1648603"/>
                  </a:cubicBezTo>
                  <a:cubicBezTo>
                    <a:pt x="2900" y="1643441"/>
                    <a:pt x="0" y="1636439"/>
                    <a:pt x="0" y="1629139"/>
                  </a:cubicBezTo>
                  <a:lnTo>
                    <a:pt x="0" y="27527"/>
                  </a:lnTo>
                  <a:cubicBezTo>
                    <a:pt x="0" y="20226"/>
                    <a:pt x="2900" y="13225"/>
                    <a:pt x="8063" y="8063"/>
                  </a:cubicBezTo>
                  <a:cubicBezTo>
                    <a:pt x="13225" y="2900"/>
                    <a:pt x="20226" y="0"/>
                    <a:pt x="27527" y="0"/>
                  </a:cubicBezTo>
                  <a:close/>
                </a:path>
              </a:pathLst>
            </a:custGeom>
            <a:solidFill>
              <a:srgbClr val="000000">
                <a:alpha val="0"/>
              </a:srgbClr>
            </a:solidFill>
            <a:ln w="19050" cap="rnd">
              <a:solidFill>
                <a:srgbClr val="FFFFFF"/>
              </a:solidFill>
              <a:prstDash val="solid"/>
              <a:round/>
            </a:ln>
          </p:spPr>
          <p:txBody>
            <a:bodyPr/>
            <a:lstStyle/>
            <a:p>
              <a:endParaRPr lang="pl-PL"/>
            </a:p>
          </p:txBody>
        </p:sp>
        <p:sp>
          <p:nvSpPr>
            <p:cNvPr id="9" name="TextBox 9"/>
            <p:cNvSpPr txBox="1"/>
            <p:nvPr/>
          </p:nvSpPr>
          <p:spPr>
            <a:xfrm>
              <a:off x="0" y="-38100"/>
              <a:ext cx="3777734" cy="1694766"/>
            </a:xfrm>
            <a:prstGeom prst="rect">
              <a:avLst/>
            </a:prstGeom>
          </p:spPr>
          <p:txBody>
            <a:bodyPr lIns="50800" tIns="50800" rIns="50800" bIns="50800" rtlCol="0" anchor="ctr"/>
            <a:lstStyle/>
            <a:p>
              <a:pPr algn="ctr">
                <a:lnSpc>
                  <a:spcPts val="3079"/>
                </a:lnSpc>
              </a:pPr>
              <a:endParaRPr/>
            </a:p>
          </p:txBody>
        </p:sp>
      </p:grpSp>
      <p:grpSp>
        <p:nvGrpSpPr>
          <p:cNvPr id="10" name="Group 10"/>
          <p:cNvGrpSpPr/>
          <p:nvPr/>
        </p:nvGrpSpPr>
        <p:grpSpPr>
          <a:xfrm>
            <a:off x="-514350" y="-362291"/>
            <a:ext cx="14343584" cy="6290153"/>
            <a:chOff x="0" y="0"/>
            <a:chExt cx="3777734" cy="1656666"/>
          </a:xfrm>
        </p:grpSpPr>
        <p:sp>
          <p:nvSpPr>
            <p:cNvPr id="11" name="Freeform 11"/>
            <p:cNvSpPr/>
            <p:nvPr/>
          </p:nvSpPr>
          <p:spPr>
            <a:xfrm>
              <a:off x="0" y="0"/>
              <a:ext cx="3777734" cy="1656666"/>
            </a:xfrm>
            <a:custGeom>
              <a:avLst/>
              <a:gdLst/>
              <a:ahLst/>
              <a:cxnLst/>
              <a:rect l="l" t="t" r="r" b="b"/>
              <a:pathLst>
                <a:path w="3777734" h="1656666">
                  <a:moveTo>
                    <a:pt x="27527" y="0"/>
                  </a:moveTo>
                  <a:lnTo>
                    <a:pt x="3750207" y="0"/>
                  </a:lnTo>
                  <a:cubicBezTo>
                    <a:pt x="3765410" y="0"/>
                    <a:pt x="3777734" y="12324"/>
                    <a:pt x="3777734" y="27527"/>
                  </a:cubicBezTo>
                  <a:lnTo>
                    <a:pt x="3777734" y="1629139"/>
                  </a:lnTo>
                  <a:cubicBezTo>
                    <a:pt x="3777734" y="1644342"/>
                    <a:pt x="3765410" y="1656666"/>
                    <a:pt x="3750207" y="1656666"/>
                  </a:cubicBezTo>
                  <a:lnTo>
                    <a:pt x="27527" y="1656666"/>
                  </a:lnTo>
                  <a:cubicBezTo>
                    <a:pt x="20226" y="1656666"/>
                    <a:pt x="13225" y="1653766"/>
                    <a:pt x="8063" y="1648603"/>
                  </a:cubicBezTo>
                  <a:cubicBezTo>
                    <a:pt x="2900" y="1643441"/>
                    <a:pt x="0" y="1636439"/>
                    <a:pt x="0" y="1629139"/>
                  </a:cubicBezTo>
                  <a:lnTo>
                    <a:pt x="0" y="27527"/>
                  </a:lnTo>
                  <a:cubicBezTo>
                    <a:pt x="0" y="20226"/>
                    <a:pt x="2900" y="13225"/>
                    <a:pt x="8063" y="8063"/>
                  </a:cubicBezTo>
                  <a:cubicBezTo>
                    <a:pt x="13225" y="2900"/>
                    <a:pt x="20226" y="0"/>
                    <a:pt x="27527" y="0"/>
                  </a:cubicBezTo>
                  <a:close/>
                </a:path>
              </a:pathLst>
            </a:custGeom>
            <a:solidFill>
              <a:srgbClr val="000000">
                <a:alpha val="0"/>
              </a:srgbClr>
            </a:solidFill>
            <a:ln w="19050" cap="rnd">
              <a:solidFill>
                <a:srgbClr val="FFFFFF"/>
              </a:solidFill>
              <a:prstDash val="solid"/>
              <a:round/>
            </a:ln>
          </p:spPr>
          <p:txBody>
            <a:bodyPr/>
            <a:lstStyle/>
            <a:p>
              <a:endParaRPr lang="pl-PL"/>
            </a:p>
          </p:txBody>
        </p:sp>
        <p:sp>
          <p:nvSpPr>
            <p:cNvPr id="12" name="TextBox 12"/>
            <p:cNvSpPr txBox="1"/>
            <p:nvPr/>
          </p:nvSpPr>
          <p:spPr>
            <a:xfrm>
              <a:off x="0" y="-38100"/>
              <a:ext cx="3777734" cy="1694766"/>
            </a:xfrm>
            <a:prstGeom prst="rect">
              <a:avLst/>
            </a:prstGeom>
          </p:spPr>
          <p:txBody>
            <a:bodyPr lIns="50800" tIns="50800" rIns="50800" bIns="50800" rtlCol="0" anchor="ctr"/>
            <a:lstStyle/>
            <a:p>
              <a:pPr algn="ctr">
                <a:lnSpc>
                  <a:spcPts val="3079"/>
                </a:lnSpc>
              </a:pPr>
              <a:endParaRPr/>
            </a:p>
          </p:txBody>
        </p:sp>
      </p:grpSp>
      <p:sp>
        <p:nvSpPr>
          <p:cNvPr id="13" name="Freeform 13"/>
          <p:cNvSpPr/>
          <p:nvPr/>
        </p:nvSpPr>
        <p:spPr>
          <a:xfrm>
            <a:off x="13316551" y="1485740"/>
            <a:ext cx="1025366" cy="1025366"/>
          </a:xfrm>
          <a:custGeom>
            <a:avLst/>
            <a:gdLst/>
            <a:ahLst/>
            <a:cxnLst/>
            <a:rect l="l" t="t" r="r" b="b"/>
            <a:pathLst>
              <a:path w="1025366" h="1025366">
                <a:moveTo>
                  <a:pt x="0" y="0"/>
                </a:moveTo>
                <a:lnTo>
                  <a:pt x="1025367" y="0"/>
                </a:lnTo>
                <a:lnTo>
                  <a:pt x="1025367" y="1025366"/>
                </a:lnTo>
                <a:lnTo>
                  <a:pt x="0" y="1025366"/>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pl-PL"/>
          </a:p>
        </p:txBody>
      </p:sp>
      <p:sp>
        <p:nvSpPr>
          <p:cNvPr id="14" name="Freeform 14"/>
          <p:cNvSpPr/>
          <p:nvPr/>
        </p:nvSpPr>
        <p:spPr>
          <a:xfrm>
            <a:off x="2220574" y="5505627"/>
            <a:ext cx="2111179" cy="844472"/>
          </a:xfrm>
          <a:custGeom>
            <a:avLst/>
            <a:gdLst/>
            <a:ahLst/>
            <a:cxnLst/>
            <a:rect l="l" t="t" r="r" b="b"/>
            <a:pathLst>
              <a:path w="2111179" h="844472">
                <a:moveTo>
                  <a:pt x="0" y="0"/>
                </a:moveTo>
                <a:lnTo>
                  <a:pt x="2111179" y="0"/>
                </a:lnTo>
                <a:lnTo>
                  <a:pt x="2111179" y="844471"/>
                </a:lnTo>
                <a:lnTo>
                  <a:pt x="0" y="844471"/>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pl-PL"/>
          </a:p>
        </p:txBody>
      </p:sp>
      <p:sp>
        <p:nvSpPr>
          <p:cNvPr id="15" name="TextBox 15"/>
          <p:cNvSpPr txBox="1"/>
          <p:nvPr/>
        </p:nvSpPr>
        <p:spPr>
          <a:xfrm>
            <a:off x="3059197" y="0"/>
            <a:ext cx="11829313" cy="1549121"/>
          </a:xfrm>
          <a:prstGeom prst="rect">
            <a:avLst/>
          </a:prstGeom>
        </p:spPr>
        <p:txBody>
          <a:bodyPr lIns="0" tIns="0" rIns="0" bIns="0" rtlCol="0" anchor="t">
            <a:spAutoFit/>
          </a:bodyPr>
          <a:lstStyle/>
          <a:p>
            <a:pPr marL="0" lvl="0" indent="0" algn="ctr">
              <a:lnSpc>
                <a:spcPts val="6134"/>
              </a:lnSpc>
            </a:pPr>
            <a:r>
              <a:rPr lang="en-US" sz="5111" b="1" i="1">
                <a:solidFill>
                  <a:srgbClr val="000000"/>
                </a:solidFill>
                <a:latin typeface="Baskerville Display PT Bold Italics"/>
                <a:ea typeface="Baskerville Display PT Bold Italics"/>
                <a:cs typeface="Baskerville Display PT Bold Italics"/>
                <a:sym typeface="Baskerville Display PT Bold Italics"/>
              </a:rPr>
              <a:t>Co chroni przez rozwojem problemów i zaburzeń psychicznych </a:t>
            </a:r>
          </a:p>
        </p:txBody>
      </p:sp>
      <p:sp>
        <p:nvSpPr>
          <p:cNvPr id="16" name="TextBox 16"/>
          <p:cNvSpPr txBox="1"/>
          <p:nvPr/>
        </p:nvSpPr>
        <p:spPr>
          <a:xfrm>
            <a:off x="0" y="1463396"/>
            <a:ext cx="17043853" cy="9459194"/>
          </a:xfrm>
          <a:prstGeom prst="rect">
            <a:avLst/>
          </a:prstGeom>
        </p:spPr>
        <p:txBody>
          <a:bodyPr lIns="0" tIns="0" rIns="0" bIns="0" rtlCol="0" anchor="t">
            <a:spAutoFit/>
          </a:bodyPr>
          <a:lstStyle/>
          <a:p>
            <a:pPr algn="l">
              <a:lnSpc>
                <a:spcPts val="6252"/>
              </a:lnSpc>
            </a:pPr>
            <a:r>
              <a:rPr lang="en-US" sz="4465">
                <a:solidFill>
                  <a:srgbClr val="000000"/>
                </a:solidFill>
                <a:latin typeface="Baskerville Display PT"/>
                <a:ea typeface="Baskerville Display PT"/>
                <a:cs typeface="Baskerville Display PT"/>
                <a:sym typeface="Baskerville Display PT"/>
              </a:rPr>
              <a:t>- poczucie przynależności </a:t>
            </a:r>
          </a:p>
          <a:p>
            <a:pPr algn="l">
              <a:lnSpc>
                <a:spcPts val="6252"/>
              </a:lnSpc>
            </a:pPr>
            <a:r>
              <a:rPr lang="en-US" sz="4465">
                <a:solidFill>
                  <a:srgbClr val="000000"/>
                </a:solidFill>
                <a:latin typeface="Baskerville Display PT"/>
                <a:ea typeface="Baskerville Display PT"/>
                <a:cs typeface="Baskerville Display PT"/>
                <a:sym typeface="Baskerville Display PT"/>
              </a:rPr>
              <a:t>- rozmowa o dobrych i gorszych momentach </a:t>
            </a:r>
          </a:p>
          <a:p>
            <a:pPr algn="l">
              <a:lnSpc>
                <a:spcPts val="6252"/>
              </a:lnSpc>
            </a:pPr>
            <a:r>
              <a:rPr lang="en-US" sz="4465">
                <a:solidFill>
                  <a:srgbClr val="000000"/>
                </a:solidFill>
                <a:latin typeface="Baskerville Display PT"/>
                <a:ea typeface="Baskerville Display PT"/>
                <a:cs typeface="Baskerville Display PT"/>
                <a:sym typeface="Baskerville Display PT"/>
              </a:rPr>
              <a:t>- pozytywny klimat otoczenia </a:t>
            </a:r>
          </a:p>
          <a:p>
            <a:pPr algn="l">
              <a:lnSpc>
                <a:spcPts val="6252"/>
              </a:lnSpc>
            </a:pPr>
            <a:r>
              <a:rPr lang="en-US" sz="4465">
                <a:solidFill>
                  <a:srgbClr val="000000"/>
                </a:solidFill>
                <a:latin typeface="Baskerville Display PT"/>
                <a:ea typeface="Baskerville Display PT"/>
                <a:cs typeface="Baskerville Display PT"/>
                <a:sym typeface="Baskerville Display PT"/>
              </a:rPr>
              <a:t>- prospołeczne nastawienie </a:t>
            </a:r>
          </a:p>
          <a:p>
            <a:pPr algn="l">
              <a:lnSpc>
                <a:spcPts val="6252"/>
              </a:lnSpc>
            </a:pPr>
            <a:r>
              <a:rPr lang="en-US" sz="4465">
                <a:solidFill>
                  <a:srgbClr val="000000"/>
                </a:solidFill>
                <a:latin typeface="Baskerville Display PT"/>
                <a:ea typeface="Baskerville Display PT"/>
                <a:cs typeface="Baskerville Display PT"/>
                <a:sym typeface="Baskerville Display PT"/>
              </a:rPr>
              <a:t>- wymaganie od dzieci odpowiedzialności za własne zachowanie </a:t>
            </a:r>
          </a:p>
          <a:p>
            <a:pPr algn="l">
              <a:lnSpc>
                <a:spcPts val="6252"/>
              </a:lnSpc>
            </a:pPr>
            <a:r>
              <a:rPr lang="en-US" sz="4465">
                <a:solidFill>
                  <a:srgbClr val="000000"/>
                </a:solidFill>
                <a:latin typeface="Baskerville Display PT"/>
                <a:ea typeface="Baskerville Display PT"/>
                <a:cs typeface="Baskerville Display PT"/>
                <a:sym typeface="Baskerville Display PT"/>
              </a:rPr>
              <a:t>- uczenie dzieci udzielania sobie wzajemnie pomocy </a:t>
            </a:r>
          </a:p>
          <a:p>
            <a:pPr algn="l">
              <a:lnSpc>
                <a:spcPts val="6252"/>
              </a:lnSpc>
            </a:pPr>
            <a:r>
              <a:rPr lang="en-US" sz="4465">
                <a:solidFill>
                  <a:srgbClr val="000000"/>
                </a:solidFill>
                <a:latin typeface="Baskerville Display PT"/>
                <a:ea typeface="Baskerville Display PT"/>
                <a:cs typeface="Baskerville Display PT"/>
                <a:sym typeface="Baskerville Display PT"/>
              </a:rPr>
              <a:t>- okazje do przeżywania sukcesów i rozpoznawania własnych osiągnięć </a:t>
            </a:r>
          </a:p>
          <a:p>
            <a:pPr algn="l">
              <a:lnSpc>
                <a:spcPts val="6252"/>
              </a:lnSpc>
            </a:pPr>
            <a:r>
              <a:rPr lang="en-US" sz="4465">
                <a:solidFill>
                  <a:srgbClr val="000000"/>
                </a:solidFill>
                <a:latin typeface="Baskerville Display PT"/>
                <a:ea typeface="Baskerville Display PT"/>
                <a:cs typeface="Baskerville Display PT"/>
                <a:sym typeface="Baskerville Display PT"/>
              </a:rPr>
              <a:t>- zapobieganie przemocy o reagowanie na nią </a:t>
            </a:r>
          </a:p>
          <a:p>
            <a:pPr algn="l">
              <a:lnSpc>
                <a:spcPts val="6252"/>
              </a:lnSpc>
            </a:pPr>
            <a:r>
              <a:rPr lang="en-US" sz="4465">
                <a:solidFill>
                  <a:srgbClr val="000000"/>
                </a:solidFill>
                <a:latin typeface="Baskerville Display PT"/>
                <a:ea typeface="Baskerville Display PT"/>
                <a:cs typeface="Baskerville Display PT"/>
                <a:sym typeface="Baskerville Display PT"/>
              </a:rPr>
              <a:t>- odpoczynek </a:t>
            </a:r>
          </a:p>
          <a:p>
            <a:pPr algn="l">
              <a:lnSpc>
                <a:spcPts val="6252"/>
              </a:lnSpc>
            </a:pPr>
            <a:r>
              <a:rPr lang="en-US" sz="4465">
                <a:solidFill>
                  <a:srgbClr val="000000"/>
                </a:solidFill>
                <a:latin typeface="Baskerville Display PT"/>
                <a:ea typeface="Baskerville Display PT"/>
                <a:cs typeface="Baskerville Display PT"/>
                <a:sym typeface="Baskerville Display PT"/>
              </a:rPr>
              <a:t>- zdrowe odżywianie </a:t>
            </a:r>
          </a:p>
          <a:p>
            <a:pPr algn="l">
              <a:lnSpc>
                <a:spcPts val="6252"/>
              </a:lnSpc>
            </a:pPr>
            <a:r>
              <a:rPr lang="en-US" sz="4465">
                <a:solidFill>
                  <a:srgbClr val="000000"/>
                </a:solidFill>
                <a:latin typeface="Baskerville Display PT"/>
                <a:ea typeface="Baskerville Display PT"/>
                <a:cs typeface="Baskerville Display PT"/>
                <a:sym typeface="Baskerville Display PT"/>
              </a:rPr>
              <a:t>- aktywność fizyczna </a:t>
            </a:r>
          </a:p>
          <a:p>
            <a:pPr algn="l">
              <a:lnSpc>
                <a:spcPts val="6252"/>
              </a:lnSpc>
            </a:pPr>
            <a:endParaRPr lang="en-US" sz="4465">
              <a:solidFill>
                <a:srgbClr val="000000"/>
              </a:solidFill>
              <a:latin typeface="Baskerville Display PT"/>
              <a:ea typeface="Baskerville Display PT"/>
              <a:cs typeface="Baskerville Display PT"/>
              <a:sym typeface="Baskerville Display P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066800" y="571500"/>
            <a:ext cx="16078200" cy="7848302"/>
          </a:xfrm>
          <a:prstGeom prst="rect">
            <a:avLst/>
          </a:prstGeom>
        </p:spPr>
        <p:txBody>
          <a:bodyPr wrap="square">
            <a:spAutoFit/>
          </a:bodyPr>
          <a:lstStyle/>
          <a:p>
            <a:pPr algn="ctr"/>
            <a:r>
              <a:rPr lang="pl-PL" sz="2800" b="1" dirty="0">
                <a:latin typeface="Baskerville Display PT" panose="020B0604020202020204" charset="-18"/>
                <a:ea typeface="Baskerville Display PT" panose="020B0604020202020204" charset="-18"/>
              </a:rPr>
              <a:t>Pomoc w „czterech </a:t>
            </a:r>
            <a:r>
              <a:rPr lang="pl-PL" sz="2800" b="1" dirty="0" err="1">
                <a:latin typeface="Baskerville Display PT" panose="020B0604020202020204" charset="-18"/>
                <a:ea typeface="Baskerville Display PT" panose="020B0604020202020204" charset="-18"/>
              </a:rPr>
              <a:t>zetkach</a:t>
            </a:r>
            <a:r>
              <a:rPr lang="pl-PL" sz="2800" b="1" dirty="0">
                <a:latin typeface="Baskerville Display PT" panose="020B0604020202020204" charset="-18"/>
                <a:ea typeface="Baskerville Display PT" panose="020B0604020202020204" charset="-18"/>
              </a:rPr>
              <a:t>”</a:t>
            </a:r>
          </a:p>
          <a:p>
            <a:r>
              <a:rPr lang="pl-PL" sz="2800" dirty="0">
                <a:latin typeface="Baskerville Display PT" panose="020B0604020202020204" charset="-18"/>
                <a:ea typeface="Baskerville Display PT" panose="020B0604020202020204" charset="-18"/>
              </a:rPr>
              <a:t>Pierwsza pomoc emocjonalna powinna składać się z tzw. czterech </a:t>
            </a:r>
            <a:r>
              <a:rPr lang="pl-PL" sz="2800" dirty="0" err="1">
                <a:latin typeface="Baskerville Display PT" panose="020B0604020202020204" charset="-18"/>
                <a:ea typeface="Baskerville Display PT" panose="020B0604020202020204" charset="-18"/>
              </a:rPr>
              <a:t>zetek</a:t>
            </a:r>
            <a:r>
              <a:rPr lang="pl-PL" sz="2800" dirty="0">
                <a:latin typeface="Baskerville Display PT" panose="020B0604020202020204" charset="-18"/>
                <a:ea typeface="Baskerville Display PT" panose="020B0604020202020204" charset="-18"/>
              </a:rPr>
              <a:t>:</a:t>
            </a:r>
          </a:p>
          <a:p>
            <a:r>
              <a:rPr lang="pl-PL" sz="2800" b="1" dirty="0">
                <a:latin typeface="Baskerville Display PT" panose="020B0604020202020204" charset="-18"/>
                <a:ea typeface="Baskerville Display PT" panose="020B0604020202020204" charset="-18"/>
              </a:rPr>
              <a:t>Zauważ.</a:t>
            </a:r>
          </a:p>
          <a:p>
            <a:r>
              <a:rPr lang="pl-PL" sz="2800" dirty="0">
                <a:latin typeface="Baskerville Display PT" panose="020B0604020202020204" charset="-18"/>
                <a:ea typeface="Baskerville Display PT" panose="020B0604020202020204" charset="-18"/>
              </a:rPr>
              <a:t>Powiedz o faktach i o tym, jakie emocje one w Tobie wywołują – przykładowa reakcja  </a:t>
            </a:r>
            <a:r>
              <a:rPr lang="pl-PL" sz="2800" i="1" dirty="0">
                <a:latin typeface="Baskerville Display PT" panose="020B0604020202020204" charset="-18"/>
                <a:ea typeface="Baskerville Display PT" panose="020B0604020202020204" charset="-18"/>
              </a:rPr>
              <a:t>„Zauważyłam/em, że w ostatnich dniach jesteś bardzo smutna/y i że często płaczesz. Martwię się o Ciebie.”</a:t>
            </a:r>
            <a:endParaRPr lang="pl-PL" sz="2800" dirty="0">
              <a:latin typeface="Baskerville Display PT" panose="020B0604020202020204" charset="-18"/>
              <a:ea typeface="Baskerville Display PT" panose="020B0604020202020204" charset="-18"/>
            </a:endParaRPr>
          </a:p>
          <a:p>
            <a:r>
              <a:rPr lang="pl-PL" sz="2800" b="1" dirty="0">
                <a:latin typeface="Baskerville Display PT" panose="020B0604020202020204" charset="-18"/>
                <a:ea typeface="Baskerville Display PT" panose="020B0604020202020204" charset="-18"/>
              </a:rPr>
              <a:t>Zapytaj.</a:t>
            </a:r>
          </a:p>
          <a:p>
            <a:r>
              <a:rPr lang="pl-PL" sz="2800" dirty="0">
                <a:latin typeface="Baskerville Display PT" panose="020B0604020202020204" charset="-18"/>
                <a:ea typeface="Baskerville Display PT" panose="020B0604020202020204" charset="-18"/>
              </a:rPr>
              <a:t>Zaproś dziecko do rozmowy, zadając pytania – np. „</a:t>
            </a:r>
            <a:r>
              <a:rPr lang="pl-PL" sz="2800" i="1" dirty="0">
                <a:latin typeface="Baskerville Display PT" panose="020B0604020202020204" charset="-18"/>
                <a:ea typeface="Baskerville Display PT" panose="020B0604020202020204" charset="-18"/>
              </a:rPr>
              <a:t>Czy możemy porozmawiać o tym, co się u Ciebie dzieje? Czy jest coś, co mogę zrobić albo co wspólnie możemy zrobić, żebyś poczuł/a się lepiej?”</a:t>
            </a:r>
            <a:endParaRPr lang="pl-PL" sz="2800" dirty="0">
              <a:latin typeface="Baskerville Display PT" panose="020B0604020202020204" charset="-18"/>
              <a:ea typeface="Baskerville Display PT" panose="020B0604020202020204" charset="-18"/>
            </a:endParaRPr>
          </a:p>
          <a:p>
            <a:r>
              <a:rPr lang="pl-PL" sz="2800" b="1" dirty="0">
                <a:latin typeface="Baskerville Display PT" panose="020B0604020202020204" charset="-18"/>
                <a:ea typeface="Baskerville Display PT" panose="020B0604020202020204" charset="-18"/>
              </a:rPr>
              <a:t>Zaakceptuj.</a:t>
            </a:r>
          </a:p>
          <a:p>
            <a:r>
              <a:rPr lang="pl-PL" sz="2800" dirty="0">
                <a:latin typeface="Baskerville Display PT" panose="020B0604020202020204" charset="-18"/>
                <a:ea typeface="Baskerville Display PT" panose="020B0604020202020204" charset="-18"/>
              </a:rPr>
              <a:t>To, co usłyszysz, może być dla Ciebie trudne lub niezrozumiałe. Możesz postrzegać daną sytuację inaczej niż Twoje dziecko. Nie przedstawiaj kontrargumentów, nie przekonuj, że rzeczywistość wygląda inaczej, niż dziecko o niej opowiada. To bardzo ważne, żeby zaakceptować wszystko, co usłyszysz – np. </a:t>
            </a:r>
            <a:r>
              <a:rPr lang="pl-PL" sz="2800" i="1" dirty="0">
                <a:latin typeface="Baskerville Display PT" panose="020B0604020202020204" charset="-18"/>
                <a:ea typeface="Baskerville Display PT" panose="020B0604020202020204" charset="-18"/>
              </a:rPr>
              <a:t>„Słyszę, że tak siebie widzisz i wyobrażam sobie, że jest Ci z tym bardzo trudno.”</a:t>
            </a:r>
            <a:endParaRPr lang="pl-PL" sz="2800" dirty="0">
              <a:latin typeface="Baskerville Display PT" panose="020B0604020202020204" charset="-18"/>
              <a:ea typeface="Baskerville Display PT" panose="020B0604020202020204" charset="-18"/>
            </a:endParaRPr>
          </a:p>
          <a:p>
            <a:r>
              <a:rPr lang="pl-PL" sz="2800" b="1" dirty="0">
                <a:latin typeface="Baskerville Display PT" panose="020B0604020202020204" charset="-18"/>
                <a:ea typeface="Baskerville Display PT" panose="020B0604020202020204" charset="-18"/>
              </a:rPr>
              <a:t>Zareaguj.</a:t>
            </a:r>
          </a:p>
          <a:p>
            <a:r>
              <a:rPr lang="pl-PL" sz="2800" dirty="0">
                <a:latin typeface="Baskerville Display PT" panose="020B0604020202020204" charset="-18"/>
                <a:ea typeface="Baskerville Display PT" panose="020B0604020202020204" charset="-18"/>
              </a:rPr>
              <a:t>Kiedy dostrzegamy problemy dziecka, chcemy mu pomóc szybko i skutecznie. To naturalna reakcja, tzw. odruch korygowania. Najlepiej jednak zapewnić dziecku fachową pomoc, umawiając je na wizytę u psychologa, kontaktując się ze szkołą</a:t>
            </a:r>
            <a:r>
              <a:rPr lang="pl-PL" sz="2800" i="1" dirty="0">
                <a:latin typeface="Baskerville Display PT" panose="020B0604020202020204" charset="-18"/>
                <a:ea typeface="Baskerville Display PT" panose="020B0604020202020204" charset="-18"/>
              </a:rPr>
              <a:t> – </a:t>
            </a:r>
            <a:r>
              <a:rPr lang="pl-PL" sz="2800" dirty="0">
                <a:latin typeface="Baskerville Display PT" panose="020B0604020202020204" charset="-18"/>
                <a:ea typeface="Baskerville Display PT" panose="020B0604020202020204" charset="-18"/>
              </a:rPr>
              <a:t>np</a:t>
            </a:r>
            <a:r>
              <a:rPr lang="pl-PL" sz="2800" i="1" dirty="0">
                <a:latin typeface="Baskerville Display PT" panose="020B0604020202020204" charset="-18"/>
                <a:ea typeface="Baskerville Display PT" panose="020B0604020202020204" charset="-18"/>
              </a:rPr>
              <a:t>. „Choćbym w tej chwili nie wiedział/a jak Ci pomóc, znajdę kogoś kto zrobi i będę w tym razem z Tobą.”</a:t>
            </a:r>
            <a:endParaRPr lang="pl-PL" sz="2800" dirty="0">
              <a:latin typeface="Baskerville Display PT" panose="020B0604020202020204" charset="-18"/>
              <a:ea typeface="Baskerville Display PT" panose="020B0604020202020204" charset="-18"/>
            </a:endParaRPr>
          </a:p>
        </p:txBody>
      </p:sp>
    </p:spTree>
    <p:extLst>
      <p:ext uri="{BB962C8B-B14F-4D97-AF65-F5344CB8AC3E}">
        <p14:creationId xmlns:p14="http://schemas.microsoft.com/office/powerpoint/2010/main" val="3934238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5E8DF"/>
        </a:solidFill>
        <a:effectLst/>
      </p:bgPr>
    </p:bg>
    <p:spTree>
      <p:nvGrpSpPr>
        <p:cNvPr id="1" name=""/>
        <p:cNvGrpSpPr/>
        <p:nvPr/>
      </p:nvGrpSpPr>
      <p:grpSpPr>
        <a:xfrm>
          <a:off x="0" y="0"/>
          <a:ext cx="0" cy="0"/>
          <a:chOff x="0" y="0"/>
          <a:chExt cx="0" cy="0"/>
        </a:xfrm>
      </p:grpSpPr>
      <p:sp>
        <p:nvSpPr>
          <p:cNvPr id="2" name="Freeform 2"/>
          <p:cNvSpPr/>
          <p:nvPr/>
        </p:nvSpPr>
        <p:spPr>
          <a:xfrm rot="-1612140">
            <a:off x="-2204903" y="5816607"/>
            <a:ext cx="5509558" cy="5861232"/>
          </a:xfrm>
          <a:custGeom>
            <a:avLst/>
            <a:gdLst/>
            <a:ahLst/>
            <a:cxnLst/>
            <a:rect l="l" t="t" r="r" b="b"/>
            <a:pathLst>
              <a:path w="5509558" h="5861232">
                <a:moveTo>
                  <a:pt x="0" y="0"/>
                </a:moveTo>
                <a:lnTo>
                  <a:pt x="5509558" y="0"/>
                </a:lnTo>
                <a:lnTo>
                  <a:pt x="5509558" y="5861232"/>
                </a:lnTo>
                <a:lnTo>
                  <a:pt x="0" y="5861232"/>
                </a:lnTo>
                <a:lnTo>
                  <a:pt x="0" y="0"/>
                </a:lnTo>
                <a:close/>
              </a:path>
            </a:pathLst>
          </a:custGeom>
          <a:blipFill>
            <a:blip r:embed="rId2">
              <a:alphaModFix amt="51000"/>
            </a:blip>
            <a:stretch>
              <a:fillRect/>
            </a:stretch>
          </a:blipFill>
        </p:spPr>
        <p:txBody>
          <a:bodyPr/>
          <a:lstStyle/>
          <a:p>
            <a:endParaRPr lang="pl-PL"/>
          </a:p>
        </p:txBody>
      </p:sp>
      <p:grpSp>
        <p:nvGrpSpPr>
          <p:cNvPr id="3" name="Group 3"/>
          <p:cNvGrpSpPr/>
          <p:nvPr/>
        </p:nvGrpSpPr>
        <p:grpSpPr>
          <a:xfrm>
            <a:off x="-206216" y="9672527"/>
            <a:ext cx="18700433" cy="743950"/>
            <a:chOff x="0" y="0"/>
            <a:chExt cx="4925217" cy="195937"/>
          </a:xfrm>
        </p:grpSpPr>
        <p:sp>
          <p:nvSpPr>
            <p:cNvPr id="4" name="Freeform 4"/>
            <p:cNvSpPr/>
            <p:nvPr/>
          </p:nvSpPr>
          <p:spPr>
            <a:xfrm>
              <a:off x="0" y="0"/>
              <a:ext cx="4925217" cy="195937"/>
            </a:xfrm>
            <a:custGeom>
              <a:avLst/>
              <a:gdLst/>
              <a:ahLst/>
              <a:cxnLst/>
              <a:rect l="l" t="t" r="r" b="b"/>
              <a:pathLst>
                <a:path w="4925217" h="195937">
                  <a:moveTo>
                    <a:pt x="0" y="0"/>
                  </a:moveTo>
                  <a:lnTo>
                    <a:pt x="4925217" y="0"/>
                  </a:lnTo>
                  <a:lnTo>
                    <a:pt x="4925217" y="195937"/>
                  </a:lnTo>
                  <a:lnTo>
                    <a:pt x="0" y="195937"/>
                  </a:lnTo>
                  <a:close/>
                </a:path>
              </a:pathLst>
            </a:custGeom>
            <a:solidFill>
              <a:srgbClr val="C7CFBA"/>
            </a:solidFill>
          </p:spPr>
          <p:txBody>
            <a:bodyPr/>
            <a:lstStyle/>
            <a:p>
              <a:endParaRPr lang="pl-PL"/>
            </a:p>
          </p:txBody>
        </p:sp>
        <p:sp>
          <p:nvSpPr>
            <p:cNvPr id="5" name="TextBox 5"/>
            <p:cNvSpPr txBox="1"/>
            <p:nvPr/>
          </p:nvSpPr>
          <p:spPr>
            <a:xfrm>
              <a:off x="0" y="-38100"/>
              <a:ext cx="4925217" cy="234037"/>
            </a:xfrm>
            <a:prstGeom prst="rect">
              <a:avLst/>
            </a:prstGeom>
          </p:spPr>
          <p:txBody>
            <a:bodyPr lIns="50800" tIns="50800" rIns="50800" bIns="50800" rtlCol="0" anchor="ctr"/>
            <a:lstStyle/>
            <a:p>
              <a:pPr algn="ctr">
                <a:lnSpc>
                  <a:spcPts val="3079"/>
                </a:lnSpc>
              </a:pPr>
              <a:endParaRPr/>
            </a:p>
          </p:txBody>
        </p:sp>
      </p:grpSp>
      <p:sp>
        <p:nvSpPr>
          <p:cNvPr id="6" name="Freeform 6"/>
          <p:cNvSpPr/>
          <p:nvPr/>
        </p:nvSpPr>
        <p:spPr>
          <a:xfrm rot="-1612140">
            <a:off x="14504521" y="-1901916"/>
            <a:ext cx="5509558" cy="5861232"/>
          </a:xfrm>
          <a:custGeom>
            <a:avLst/>
            <a:gdLst/>
            <a:ahLst/>
            <a:cxnLst/>
            <a:rect l="l" t="t" r="r" b="b"/>
            <a:pathLst>
              <a:path w="5509558" h="5861232">
                <a:moveTo>
                  <a:pt x="0" y="0"/>
                </a:moveTo>
                <a:lnTo>
                  <a:pt x="5509558" y="0"/>
                </a:lnTo>
                <a:lnTo>
                  <a:pt x="5509558" y="5861232"/>
                </a:lnTo>
                <a:lnTo>
                  <a:pt x="0" y="5861232"/>
                </a:lnTo>
                <a:lnTo>
                  <a:pt x="0" y="0"/>
                </a:lnTo>
                <a:close/>
              </a:path>
            </a:pathLst>
          </a:custGeom>
          <a:blipFill>
            <a:blip r:embed="rId2">
              <a:alphaModFix amt="51000"/>
            </a:blip>
            <a:stretch>
              <a:fillRect/>
            </a:stretch>
          </a:blipFill>
          <a:ln cap="sq">
            <a:noFill/>
            <a:prstDash val="solid"/>
            <a:miter/>
          </a:ln>
        </p:spPr>
        <p:txBody>
          <a:bodyPr/>
          <a:lstStyle/>
          <a:p>
            <a:endParaRPr lang="pl-PL"/>
          </a:p>
        </p:txBody>
      </p:sp>
      <p:grpSp>
        <p:nvGrpSpPr>
          <p:cNvPr id="7" name="Group 7"/>
          <p:cNvGrpSpPr/>
          <p:nvPr/>
        </p:nvGrpSpPr>
        <p:grpSpPr>
          <a:xfrm>
            <a:off x="1028700" y="2946740"/>
            <a:ext cx="16711503" cy="6290153"/>
            <a:chOff x="0" y="0"/>
            <a:chExt cx="4401384" cy="1656666"/>
          </a:xfrm>
        </p:grpSpPr>
        <p:sp>
          <p:nvSpPr>
            <p:cNvPr id="8" name="Freeform 8"/>
            <p:cNvSpPr/>
            <p:nvPr/>
          </p:nvSpPr>
          <p:spPr>
            <a:xfrm>
              <a:off x="0" y="0"/>
              <a:ext cx="4401384" cy="1656666"/>
            </a:xfrm>
            <a:custGeom>
              <a:avLst/>
              <a:gdLst/>
              <a:ahLst/>
              <a:cxnLst/>
              <a:rect l="l" t="t" r="r" b="b"/>
              <a:pathLst>
                <a:path w="4401384" h="1656666">
                  <a:moveTo>
                    <a:pt x="23627" y="0"/>
                  </a:moveTo>
                  <a:lnTo>
                    <a:pt x="4377757" y="0"/>
                  </a:lnTo>
                  <a:cubicBezTo>
                    <a:pt x="4384023" y="0"/>
                    <a:pt x="4390033" y="2489"/>
                    <a:pt x="4394464" y="6920"/>
                  </a:cubicBezTo>
                  <a:cubicBezTo>
                    <a:pt x="4398894" y="11351"/>
                    <a:pt x="4401384" y="17361"/>
                    <a:pt x="4401384" y="23627"/>
                  </a:cubicBezTo>
                  <a:lnTo>
                    <a:pt x="4401384" y="1633039"/>
                  </a:lnTo>
                  <a:cubicBezTo>
                    <a:pt x="4401384" y="1646088"/>
                    <a:pt x="4390806" y="1656666"/>
                    <a:pt x="4377757" y="1656666"/>
                  </a:cubicBezTo>
                  <a:lnTo>
                    <a:pt x="23627" y="1656666"/>
                  </a:lnTo>
                  <a:cubicBezTo>
                    <a:pt x="17361" y="1656666"/>
                    <a:pt x="11351" y="1654177"/>
                    <a:pt x="6920" y="1649746"/>
                  </a:cubicBezTo>
                  <a:cubicBezTo>
                    <a:pt x="2489" y="1645315"/>
                    <a:pt x="0" y="1639305"/>
                    <a:pt x="0" y="1633039"/>
                  </a:cubicBezTo>
                  <a:lnTo>
                    <a:pt x="0" y="23627"/>
                  </a:lnTo>
                  <a:cubicBezTo>
                    <a:pt x="0" y="17361"/>
                    <a:pt x="2489" y="11351"/>
                    <a:pt x="6920" y="6920"/>
                  </a:cubicBezTo>
                  <a:cubicBezTo>
                    <a:pt x="11351" y="2489"/>
                    <a:pt x="17361" y="0"/>
                    <a:pt x="23627" y="0"/>
                  </a:cubicBezTo>
                  <a:close/>
                </a:path>
              </a:pathLst>
            </a:custGeom>
            <a:solidFill>
              <a:srgbClr val="000000">
                <a:alpha val="0"/>
              </a:srgbClr>
            </a:solidFill>
            <a:ln w="19050" cap="rnd">
              <a:solidFill>
                <a:srgbClr val="FFFFFF"/>
              </a:solidFill>
              <a:prstDash val="solid"/>
              <a:round/>
            </a:ln>
          </p:spPr>
          <p:txBody>
            <a:bodyPr/>
            <a:lstStyle/>
            <a:p>
              <a:endParaRPr lang="pl-PL"/>
            </a:p>
          </p:txBody>
        </p:sp>
        <p:sp>
          <p:nvSpPr>
            <p:cNvPr id="9" name="TextBox 9"/>
            <p:cNvSpPr txBox="1"/>
            <p:nvPr/>
          </p:nvSpPr>
          <p:spPr>
            <a:xfrm>
              <a:off x="0" y="-38100"/>
              <a:ext cx="4401384" cy="1694766"/>
            </a:xfrm>
            <a:prstGeom prst="rect">
              <a:avLst/>
            </a:prstGeom>
          </p:spPr>
          <p:txBody>
            <a:bodyPr lIns="50800" tIns="50800" rIns="50800" bIns="50800" rtlCol="0" anchor="ctr"/>
            <a:lstStyle/>
            <a:p>
              <a:pPr algn="ctr">
                <a:lnSpc>
                  <a:spcPts val="3079"/>
                </a:lnSpc>
              </a:pPr>
              <a:endParaRPr/>
            </a:p>
          </p:txBody>
        </p:sp>
      </p:grpSp>
      <p:grpSp>
        <p:nvGrpSpPr>
          <p:cNvPr id="10" name="Group 10"/>
          <p:cNvGrpSpPr/>
          <p:nvPr/>
        </p:nvGrpSpPr>
        <p:grpSpPr>
          <a:xfrm>
            <a:off x="1028700" y="3267226"/>
            <a:ext cx="16711503" cy="5479997"/>
            <a:chOff x="0" y="0"/>
            <a:chExt cx="4401384" cy="1443291"/>
          </a:xfrm>
        </p:grpSpPr>
        <p:sp>
          <p:nvSpPr>
            <p:cNvPr id="11" name="Freeform 11"/>
            <p:cNvSpPr/>
            <p:nvPr/>
          </p:nvSpPr>
          <p:spPr>
            <a:xfrm>
              <a:off x="0" y="0"/>
              <a:ext cx="4401384" cy="1443291"/>
            </a:xfrm>
            <a:custGeom>
              <a:avLst/>
              <a:gdLst/>
              <a:ahLst/>
              <a:cxnLst/>
              <a:rect l="l" t="t" r="r" b="b"/>
              <a:pathLst>
                <a:path w="4401384" h="1443291">
                  <a:moveTo>
                    <a:pt x="23627" y="0"/>
                  </a:moveTo>
                  <a:lnTo>
                    <a:pt x="4377757" y="0"/>
                  </a:lnTo>
                  <a:cubicBezTo>
                    <a:pt x="4384023" y="0"/>
                    <a:pt x="4390033" y="2489"/>
                    <a:pt x="4394464" y="6920"/>
                  </a:cubicBezTo>
                  <a:cubicBezTo>
                    <a:pt x="4398894" y="11351"/>
                    <a:pt x="4401384" y="17361"/>
                    <a:pt x="4401384" y="23627"/>
                  </a:cubicBezTo>
                  <a:lnTo>
                    <a:pt x="4401384" y="1419665"/>
                  </a:lnTo>
                  <a:cubicBezTo>
                    <a:pt x="4401384" y="1432713"/>
                    <a:pt x="4390806" y="1443291"/>
                    <a:pt x="4377757" y="1443291"/>
                  </a:cubicBezTo>
                  <a:lnTo>
                    <a:pt x="23627" y="1443291"/>
                  </a:lnTo>
                  <a:cubicBezTo>
                    <a:pt x="17361" y="1443291"/>
                    <a:pt x="11351" y="1440802"/>
                    <a:pt x="6920" y="1436371"/>
                  </a:cubicBezTo>
                  <a:cubicBezTo>
                    <a:pt x="2489" y="1431940"/>
                    <a:pt x="0" y="1425931"/>
                    <a:pt x="0" y="1419665"/>
                  </a:cubicBezTo>
                  <a:lnTo>
                    <a:pt x="0" y="23627"/>
                  </a:lnTo>
                  <a:cubicBezTo>
                    <a:pt x="0" y="17361"/>
                    <a:pt x="2489" y="11351"/>
                    <a:pt x="6920" y="6920"/>
                  </a:cubicBezTo>
                  <a:cubicBezTo>
                    <a:pt x="11351" y="2489"/>
                    <a:pt x="17361" y="0"/>
                    <a:pt x="23627" y="0"/>
                  </a:cubicBezTo>
                  <a:close/>
                </a:path>
              </a:pathLst>
            </a:custGeom>
            <a:solidFill>
              <a:srgbClr val="000000">
                <a:alpha val="0"/>
              </a:srgbClr>
            </a:solidFill>
            <a:ln w="19050" cap="rnd">
              <a:solidFill>
                <a:srgbClr val="FFFFFF"/>
              </a:solidFill>
              <a:prstDash val="solid"/>
              <a:round/>
            </a:ln>
          </p:spPr>
          <p:txBody>
            <a:bodyPr/>
            <a:lstStyle/>
            <a:p>
              <a:endParaRPr lang="pl-PL"/>
            </a:p>
          </p:txBody>
        </p:sp>
        <p:sp>
          <p:nvSpPr>
            <p:cNvPr id="12" name="TextBox 12"/>
            <p:cNvSpPr txBox="1"/>
            <p:nvPr/>
          </p:nvSpPr>
          <p:spPr>
            <a:xfrm>
              <a:off x="0" y="-85725"/>
              <a:ext cx="4401384" cy="1529016"/>
            </a:xfrm>
            <a:prstGeom prst="rect">
              <a:avLst/>
            </a:prstGeom>
          </p:spPr>
          <p:txBody>
            <a:bodyPr lIns="50800" tIns="50800" rIns="50800" bIns="50800" rtlCol="0" anchor="ctr"/>
            <a:lstStyle/>
            <a:p>
              <a:pPr marL="928358" lvl="1" indent="-464179" algn="l">
                <a:lnSpc>
                  <a:spcPts val="6019"/>
                </a:lnSpc>
                <a:buFont typeface="Arial"/>
                <a:buChar char="•"/>
              </a:pPr>
              <a:r>
                <a:rPr lang="en-US" sz="4299" b="1" dirty="0" err="1">
                  <a:solidFill>
                    <a:srgbClr val="000000"/>
                  </a:solidFill>
                  <a:latin typeface="Montserrat Bold"/>
                  <a:ea typeface="Montserrat Bold"/>
                  <a:cs typeface="Montserrat Bold"/>
                  <a:sym typeface="Montserrat Bold"/>
                </a:rPr>
                <a:t>Wsparcie</a:t>
              </a:r>
              <a:r>
                <a:rPr lang="en-US" sz="4299" b="1" dirty="0">
                  <a:solidFill>
                    <a:srgbClr val="000000"/>
                  </a:solidFill>
                  <a:latin typeface="Montserrat Bold"/>
                  <a:ea typeface="Montserrat Bold"/>
                  <a:cs typeface="Montserrat Bold"/>
                  <a:sym typeface="Montserrat Bold"/>
                </a:rPr>
                <a:t> </a:t>
              </a:r>
              <a:r>
                <a:rPr lang="en-US" sz="4299" b="1" dirty="0" err="1">
                  <a:solidFill>
                    <a:srgbClr val="000000"/>
                  </a:solidFill>
                  <a:latin typeface="Montserrat Bold"/>
                  <a:ea typeface="Montserrat Bold"/>
                  <a:cs typeface="Montserrat Bold"/>
                  <a:sym typeface="Montserrat Bold"/>
                </a:rPr>
                <a:t>emocjonalne</a:t>
              </a:r>
              <a:r>
                <a:rPr lang="en-US" sz="4299" dirty="0">
                  <a:solidFill>
                    <a:srgbClr val="000000"/>
                  </a:solidFill>
                  <a:latin typeface="Montserrat"/>
                  <a:ea typeface="Montserrat"/>
                  <a:cs typeface="Montserrat"/>
                  <a:sym typeface="Montserrat"/>
                </a:rPr>
                <a:t> : </a:t>
              </a:r>
              <a:r>
                <a:rPr lang="en-US" sz="4299" dirty="0" err="1">
                  <a:solidFill>
                    <a:srgbClr val="000000"/>
                  </a:solidFill>
                  <a:latin typeface="Montserrat"/>
                  <a:ea typeface="Montserrat"/>
                  <a:cs typeface="Montserrat"/>
                  <a:sym typeface="Montserrat"/>
                </a:rPr>
                <a:t>rozmowy</a:t>
              </a:r>
              <a:r>
                <a:rPr lang="en-US" sz="4299" dirty="0">
                  <a:solidFill>
                    <a:srgbClr val="000000"/>
                  </a:solidFill>
                  <a:latin typeface="Montserrat"/>
                  <a:ea typeface="Montserrat"/>
                  <a:cs typeface="Montserrat"/>
                  <a:sym typeface="Montserrat"/>
                </a:rPr>
                <a:t>, </a:t>
              </a:r>
              <a:r>
                <a:rPr lang="en-US" sz="4299" dirty="0" err="1">
                  <a:solidFill>
                    <a:srgbClr val="000000"/>
                  </a:solidFill>
                  <a:latin typeface="Montserrat"/>
                  <a:ea typeface="Montserrat"/>
                  <a:cs typeface="Montserrat"/>
                  <a:sym typeface="Montserrat"/>
                </a:rPr>
                <a:t>zabawy</a:t>
              </a:r>
              <a:r>
                <a:rPr lang="en-US" sz="4299" dirty="0">
                  <a:solidFill>
                    <a:srgbClr val="000000"/>
                  </a:solidFill>
                  <a:latin typeface="Montserrat"/>
                  <a:ea typeface="Montserrat"/>
                  <a:cs typeface="Montserrat"/>
                  <a:sym typeface="Montserrat"/>
                </a:rPr>
                <a:t> , </a:t>
              </a:r>
              <a:r>
                <a:rPr lang="en-US" sz="4299" dirty="0" err="1">
                  <a:solidFill>
                    <a:srgbClr val="000000"/>
                  </a:solidFill>
                  <a:latin typeface="Montserrat"/>
                  <a:ea typeface="Montserrat"/>
                  <a:cs typeface="Montserrat"/>
                  <a:sym typeface="Montserrat"/>
                </a:rPr>
                <a:t>kontakt</a:t>
              </a:r>
              <a:r>
                <a:rPr lang="en-US" sz="4299" dirty="0">
                  <a:solidFill>
                    <a:srgbClr val="000000"/>
                  </a:solidFill>
                  <a:latin typeface="Montserrat"/>
                  <a:ea typeface="Montserrat"/>
                  <a:cs typeface="Montserrat"/>
                  <a:sym typeface="Montserrat"/>
                </a:rPr>
                <a:t> z </a:t>
              </a:r>
              <a:r>
                <a:rPr lang="en-US" sz="4299" dirty="0" err="1">
                  <a:solidFill>
                    <a:srgbClr val="000000"/>
                  </a:solidFill>
                  <a:latin typeface="Montserrat"/>
                  <a:ea typeface="Montserrat"/>
                  <a:cs typeface="Montserrat"/>
                  <a:sym typeface="Montserrat"/>
                </a:rPr>
                <a:t>pedagogiem</a:t>
              </a:r>
              <a:r>
                <a:rPr lang="en-US" sz="4299" dirty="0">
                  <a:solidFill>
                    <a:srgbClr val="000000"/>
                  </a:solidFill>
                  <a:latin typeface="Montserrat"/>
                  <a:ea typeface="Montserrat"/>
                  <a:cs typeface="Montserrat"/>
                  <a:sym typeface="Montserrat"/>
                </a:rPr>
                <a:t> , </a:t>
              </a:r>
              <a:r>
                <a:rPr lang="en-US" sz="4299" dirty="0" err="1">
                  <a:solidFill>
                    <a:srgbClr val="000000"/>
                  </a:solidFill>
                  <a:latin typeface="Montserrat"/>
                  <a:ea typeface="Montserrat"/>
                  <a:cs typeface="Montserrat"/>
                  <a:sym typeface="Montserrat"/>
                </a:rPr>
                <a:t>psychologiem</a:t>
              </a:r>
              <a:r>
                <a:rPr lang="en-US" sz="4299" dirty="0">
                  <a:solidFill>
                    <a:srgbClr val="000000"/>
                  </a:solidFill>
                  <a:latin typeface="Montserrat"/>
                  <a:ea typeface="Montserrat"/>
                  <a:cs typeface="Montserrat"/>
                  <a:sym typeface="Montserrat"/>
                </a:rPr>
                <a:t> </a:t>
              </a:r>
            </a:p>
            <a:p>
              <a:pPr marL="928358" lvl="1" indent="-464179" algn="l">
                <a:lnSpc>
                  <a:spcPts val="6019"/>
                </a:lnSpc>
                <a:buFont typeface="Arial"/>
                <a:buChar char="•"/>
              </a:pPr>
              <a:r>
                <a:rPr lang="en-US" sz="4299" b="1" dirty="0" err="1">
                  <a:solidFill>
                    <a:srgbClr val="000000"/>
                  </a:solidFill>
                  <a:latin typeface="Montserrat Bold"/>
                  <a:ea typeface="Montserrat Bold"/>
                  <a:cs typeface="Montserrat Bold"/>
                  <a:sym typeface="Montserrat Bold"/>
                </a:rPr>
                <a:t>Zajęcia</a:t>
              </a:r>
              <a:r>
                <a:rPr lang="en-US" sz="4299" b="1" dirty="0">
                  <a:solidFill>
                    <a:srgbClr val="000000"/>
                  </a:solidFill>
                  <a:latin typeface="Montserrat Bold"/>
                  <a:ea typeface="Montserrat Bold"/>
                  <a:cs typeface="Montserrat Bold"/>
                  <a:sym typeface="Montserrat Bold"/>
                </a:rPr>
                <a:t> </a:t>
              </a:r>
              <a:r>
                <a:rPr lang="en-US" sz="4299" b="1" dirty="0" err="1">
                  <a:solidFill>
                    <a:srgbClr val="000000"/>
                  </a:solidFill>
                  <a:latin typeface="Montserrat Bold"/>
                  <a:ea typeface="Montserrat Bold"/>
                  <a:cs typeface="Montserrat Bold"/>
                  <a:sym typeface="Montserrat Bold"/>
                </a:rPr>
                <a:t>relaksacyjne</a:t>
              </a:r>
              <a:r>
                <a:rPr lang="en-US" sz="4299" b="1" dirty="0">
                  <a:solidFill>
                    <a:srgbClr val="000000"/>
                  </a:solidFill>
                  <a:latin typeface="Montserrat Bold"/>
                  <a:ea typeface="Montserrat Bold"/>
                  <a:cs typeface="Montserrat Bold"/>
                  <a:sym typeface="Montserrat Bold"/>
                </a:rPr>
                <a:t> </a:t>
              </a:r>
              <a:r>
                <a:rPr lang="en-US" sz="4299" dirty="0">
                  <a:solidFill>
                    <a:srgbClr val="000000"/>
                  </a:solidFill>
                  <a:latin typeface="Montserrat"/>
                  <a:ea typeface="Montserrat"/>
                  <a:cs typeface="Montserrat"/>
                  <a:sym typeface="Montserrat"/>
                </a:rPr>
                <a:t>: </a:t>
              </a:r>
              <a:r>
                <a:rPr lang="en-US" sz="4299" dirty="0" err="1">
                  <a:solidFill>
                    <a:srgbClr val="000000"/>
                  </a:solidFill>
                  <a:latin typeface="Montserrat"/>
                  <a:ea typeface="Montserrat"/>
                  <a:cs typeface="Montserrat"/>
                  <a:sym typeface="Montserrat"/>
                </a:rPr>
                <a:t>joga</a:t>
              </a:r>
              <a:r>
                <a:rPr lang="en-US" sz="4299" dirty="0">
                  <a:solidFill>
                    <a:srgbClr val="000000"/>
                  </a:solidFill>
                  <a:latin typeface="Montserrat"/>
                  <a:ea typeface="Montserrat"/>
                  <a:cs typeface="Montserrat"/>
                  <a:sym typeface="Montserrat"/>
                </a:rPr>
                <a:t>, </a:t>
              </a:r>
              <a:r>
                <a:rPr lang="en-US" sz="4299" dirty="0" err="1">
                  <a:solidFill>
                    <a:srgbClr val="000000"/>
                  </a:solidFill>
                  <a:latin typeface="Montserrat"/>
                  <a:ea typeface="Montserrat"/>
                  <a:cs typeface="Montserrat"/>
                  <a:sym typeface="Montserrat"/>
                </a:rPr>
                <a:t>techniki</a:t>
              </a:r>
              <a:r>
                <a:rPr lang="en-US" sz="4299" dirty="0">
                  <a:solidFill>
                    <a:srgbClr val="000000"/>
                  </a:solidFill>
                  <a:latin typeface="Montserrat"/>
                  <a:ea typeface="Montserrat"/>
                  <a:cs typeface="Montserrat"/>
                  <a:sym typeface="Montserrat"/>
                </a:rPr>
                <a:t> </a:t>
              </a:r>
              <a:r>
                <a:rPr lang="en-US" sz="4299" dirty="0" err="1">
                  <a:solidFill>
                    <a:srgbClr val="000000"/>
                  </a:solidFill>
                  <a:latin typeface="Montserrat"/>
                  <a:ea typeface="Montserrat"/>
                  <a:cs typeface="Montserrat"/>
                  <a:sym typeface="Montserrat"/>
                </a:rPr>
                <a:t>oddechowe</a:t>
              </a:r>
              <a:r>
                <a:rPr lang="en-US" sz="4299" dirty="0">
                  <a:solidFill>
                    <a:srgbClr val="000000"/>
                  </a:solidFill>
                  <a:latin typeface="Montserrat"/>
                  <a:ea typeface="Montserrat"/>
                  <a:cs typeface="Montserrat"/>
                  <a:sym typeface="Montserrat"/>
                </a:rPr>
                <a:t>, mindfulness </a:t>
              </a:r>
            </a:p>
            <a:p>
              <a:pPr marL="928358" lvl="1" indent="-464179" algn="l">
                <a:lnSpc>
                  <a:spcPts val="6019"/>
                </a:lnSpc>
                <a:buFont typeface="Arial"/>
                <a:buChar char="•"/>
              </a:pPr>
              <a:r>
                <a:rPr lang="en-US" sz="4299" b="1" dirty="0" err="1">
                  <a:solidFill>
                    <a:srgbClr val="000000"/>
                  </a:solidFill>
                  <a:latin typeface="Montserrat Bold"/>
                  <a:ea typeface="Montserrat Bold"/>
                  <a:cs typeface="Montserrat Bold"/>
                  <a:sym typeface="Montserrat Bold"/>
                </a:rPr>
                <a:t>Edukacja</a:t>
              </a:r>
              <a:r>
                <a:rPr lang="en-US" sz="4299" b="1" dirty="0">
                  <a:solidFill>
                    <a:srgbClr val="000000"/>
                  </a:solidFill>
                  <a:latin typeface="Montserrat Bold"/>
                  <a:ea typeface="Montserrat Bold"/>
                  <a:cs typeface="Montserrat Bold"/>
                  <a:sym typeface="Montserrat Bold"/>
                </a:rPr>
                <a:t> </a:t>
              </a:r>
              <a:r>
                <a:rPr lang="en-US" sz="4299" b="1" dirty="0" err="1">
                  <a:solidFill>
                    <a:srgbClr val="000000"/>
                  </a:solidFill>
                  <a:latin typeface="Montserrat Bold"/>
                  <a:ea typeface="Montserrat Bold"/>
                  <a:cs typeface="Montserrat Bold"/>
                  <a:sym typeface="Montserrat Bold"/>
                </a:rPr>
                <a:t>dotyczą</a:t>
              </a:r>
              <a:r>
                <a:rPr lang="en-US" sz="4299" b="1" dirty="0">
                  <a:solidFill>
                    <a:srgbClr val="000000"/>
                  </a:solidFill>
                  <a:latin typeface="Montserrat Bold"/>
                  <a:ea typeface="Montserrat Bold"/>
                  <a:cs typeface="Montserrat Bold"/>
                  <a:sym typeface="Montserrat Bold"/>
                </a:rPr>
                <a:t>  </a:t>
              </a:r>
              <a:r>
                <a:rPr lang="en-US" sz="4299" b="1" dirty="0" err="1">
                  <a:solidFill>
                    <a:srgbClr val="000000"/>
                  </a:solidFill>
                  <a:latin typeface="Montserrat Bold"/>
                  <a:ea typeface="Montserrat Bold"/>
                  <a:cs typeface="Montserrat Bold"/>
                  <a:sym typeface="Montserrat Bold"/>
                </a:rPr>
                <a:t>zdrowia</a:t>
              </a:r>
              <a:r>
                <a:rPr lang="en-US" sz="4299" b="1" dirty="0">
                  <a:solidFill>
                    <a:srgbClr val="000000"/>
                  </a:solidFill>
                  <a:latin typeface="Montserrat Bold"/>
                  <a:ea typeface="Montserrat Bold"/>
                  <a:cs typeface="Montserrat Bold"/>
                  <a:sym typeface="Montserrat Bold"/>
                </a:rPr>
                <a:t> </a:t>
              </a:r>
              <a:r>
                <a:rPr lang="en-US" sz="4299" b="1" dirty="0" err="1">
                  <a:solidFill>
                    <a:srgbClr val="000000"/>
                  </a:solidFill>
                  <a:latin typeface="Montserrat Bold"/>
                  <a:ea typeface="Montserrat Bold"/>
                  <a:cs typeface="Montserrat Bold"/>
                  <a:sym typeface="Montserrat Bold"/>
                </a:rPr>
                <a:t>psychicznego</a:t>
              </a:r>
              <a:endParaRPr lang="en-US" sz="4299" b="1" dirty="0">
                <a:solidFill>
                  <a:srgbClr val="000000"/>
                </a:solidFill>
                <a:latin typeface="Montserrat Bold"/>
                <a:ea typeface="Montserrat Bold"/>
                <a:cs typeface="Montserrat Bold"/>
                <a:sym typeface="Montserrat Bold"/>
              </a:endParaRPr>
            </a:p>
            <a:p>
              <a:pPr marL="928358" lvl="1" indent="-464179" algn="l">
                <a:lnSpc>
                  <a:spcPts val="6019"/>
                </a:lnSpc>
                <a:buFont typeface="Arial"/>
                <a:buChar char="•"/>
              </a:pPr>
              <a:r>
                <a:rPr lang="en-US" sz="4299" b="1" dirty="0" err="1">
                  <a:solidFill>
                    <a:srgbClr val="000000"/>
                  </a:solidFill>
                  <a:latin typeface="Montserrat Bold"/>
                  <a:ea typeface="Montserrat Bold"/>
                  <a:cs typeface="Montserrat Bold"/>
                  <a:sym typeface="Montserrat Bold"/>
                </a:rPr>
                <a:t>Podejmowanie</a:t>
              </a:r>
              <a:r>
                <a:rPr lang="en-US" sz="4299" b="1" dirty="0">
                  <a:solidFill>
                    <a:srgbClr val="000000"/>
                  </a:solidFill>
                  <a:latin typeface="Montserrat Bold"/>
                  <a:ea typeface="Montserrat Bold"/>
                  <a:cs typeface="Montserrat Bold"/>
                  <a:sym typeface="Montserrat Bold"/>
                </a:rPr>
                <a:t> </a:t>
              </a:r>
              <a:r>
                <a:rPr lang="en-US" sz="4299" b="1" dirty="0" err="1">
                  <a:solidFill>
                    <a:srgbClr val="000000"/>
                  </a:solidFill>
                  <a:latin typeface="Montserrat Bold"/>
                  <a:ea typeface="Montserrat Bold"/>
                  <a:cs typeface="Montserrat Bold"/>
                  <a:sym typeface="Montserrat Bold"/>
                </a:rPr>
                <a:t>współpracy</a:t>
              </a:r>
              <a:r>
                <a:rPr lang="en-US" sz="4299" b="1" dirty="0">
                  <a:solidFill>
                    <a:srgbClr val="000000"/>
                  </a:solidFill>
                  <a:latin typeface="Montserrat Bold"/>
                  <a:ea typeface="Montserrat Bold"/>
                  <a:cs typeface="Montserrat Bold"/>
                  <a:sym typeface="Montserrat Bold"/>
                </a:rPr>
                <a:t> z </a:t>
              </a:r>
              <a:r>
                <a:rPr lang="en-US" sz="4299" b="1" dirty="0" err="1">
                  <a:solidFill>
                    <a:srgbClr val="000000"/>
                  </a:solidFill>
                  <a:latin typeface="Montserrat Bold"/>
                  <a:ea typeface="Montserrat Bold"/>
                  <a:cs typeface="Montserrat Bold"/>
                  <a:sym typeface="Montserrat Bold"/>
                </a:rPr>
                <a:t>rodzicami</a:t>
              </a:r>
              <a:r>
                <a:rPr lang="en-US" sz="4299" b="1" dirty="0">
                  <a:solidFill>
                    <a:srgbClr val="000000"/>
                  </a:solidFill>
                  <a:latin typeface="Montserrat Bold"/>
                  <a:ea typeface="Montserrat Bold"/>
                  <a:cs typeface="Montserrat Bold"/>
                  <a:sym typeface="Montserrat Bold"/>
                </a:rPr>
                <a:t> </a:t>
              </a:r>
            </a:p>
          </p:txBody>
        </p:sp>
      </p:grpSp>
      <p:sp>
        <p:nvSpPr>
          <p:cNvPr id="13" name="Freeform 13"/>
          <p:cNvSpPr/>
          <p:nvPr/>
        </p:nvSpPr>
        <p:spPr>
          <a:xfrm>
            <a:off x="13316551" y="1485740"/>
            <a:ext cx="1025366" cy="1025366"/>
          </a:xfrm>
          <a:custGeom>
            <a:avLst/>
            <a:gdLst/>
            <a:ahLst/>
            <a:cxnLst/>
            <a:rect l="l" t="t" r="r" b="b"/>
            <a:pathLst>
              <a:path w="1025366" h="1025366">
                <a:moveTo>
                  <a:pt x="0" y="0"/>
                </a:moveTo>
                <a:lnTo>
                  <a:pt x="1025367" y="0"/>
                </a:lnTo>
                <a:lnTo>
                  <a:pt x="1025367" y="1025366"/>
                </a:lnTo>
                <a:lnTo>
                  <a:pt x="0" y="1025366"/>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pl-PL"/>
          </a:p>
        </p:txBody>
      </p:sp>
      <p:sp>
        <p:nvSpPr>
          <p:cNvPr id="14" name="Freeform 14"/>
          <p:cNvSpPr/>
          <p:nvPr/>
        </p:nvSpPr>
        <p:spPr>
          <a:xfrm>
            <a:off x="2220574" y="5505627"/>
            <a:ext cx="2111179" cy="844472"/>
          </a:xfrm>
          <a:custGeom>
            <a:avLst/>
            <a:gdLst/>
            <a:ahLst/>
            <a:cxnLst/>
            <a:rect l="l" t="t" r="r" b="b"/>
            <a:pathLst>
              <a:path w="2111179" h="844472">
                <a:moveTo>
                  <a:pt x="0" y="0"/>
                </a:moveTo>
                <a:lnTo>
                  <a:pt x="2111179" y="0"/>
                </a:lnTo>
                <a:lnTo>
                  <a:pt x="2111179" y="844471"/>
                </a:lnTo>
                <a:lnTo>
                  <a:pt x="0" y="844471"/>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pl-PL"/>
          </a:p>
        </p:txBody>
      </p:sp>
      <p:sp>
        <p:nvSpPr>
          <p:cNvPr id="15" name="TextBox 15"/>
          <p:cNvSpPr txBox="1"/>
          <p:nvPr/>
        </p:nvSpPr>
        <p:spPr>
          <a:xfrm>
            <a:off x="2558296" y="201452"/>
            <a:ext cx="13956206" cy="2616101"/>
          </a:xfrm>
          <a:prstGeom prst="rect">
            <a:avLst/>
          </a:prstGeom>
        </p:spPr>
        <p:txBody>
          <a:bodyPr lIns="0" tIns="0" rIns="0" bIns="0" rtlCol="0" anchor="t">
            <a:spAutoFit/>
          </a:bodyPr>
          <a:lstStyle/>
          <a:p>
            <a:pPr marL="0" lvl="0" indent="0" algn="ctr">
              <a:lnSpc>
                <a:spcPts val="6780"/>
              </a:lnSpc>
            </a:pPr>
            <a:r>
              <a:rPr lang="en-US" sz="5650" b="1" i="1" dirty="0" err="1">
                <a:solidFill>
                  <a:srgbClr val="000000"/>
                </a:solidFill>
                <a:latin typeface="Baskerville Display PT Bold Italics"/>
                <a:ea typeface="Baskerville Display PT Bold Italics"/>
                <a:cs typeface="Baskerville Display PT Bold Italics"/>
                <a:sym typeface="Baskerville Display PT Bold Italics"/>
              </a:rPr>
              <a:t>Jakie</a:t>
            </a:r>
            <a:r>
              <a:rPr lang="en-US" sz="5650" b="1" i="1" dirty="0">
                <a:solidFill>
                  <a:srgbClr val="000000"/>
                </a:solidFill>
                <a:latin typeface="Baskerville Display PT Bold Italics"/>
                <a:ea typeface="Baskerville Display PT Bold Italics"/>
                <a:cs typeface="Baskerville Display PT Bold Italics"/>
                <a:sym typeface="Baskerville Display PT Bold Italics"/>
              </a:rPr>
              <a:t> </a:t>
            </a:r>
            <a:r>
              <a:rPr lang="en-US" sz="5650" b="1" i="1" dirty="0" err="1">
                <a:solidFill>
                  <a:srgbClr val="000000"/>
                </a:solidFill>
                <a:latin typeface="Baskerville Display PT Bold Italics"/>
                <a:ea typeface="Baskerville Display PT Bold Italics"/>
                <a:cs typeface="Baskerville Display PT Bold Italics"/>
                <a:sym typeface="Baskerville Display PT Bold Italics"/>
              </a:rPr>
              <a:t>działania</a:t>
            </a:r>
            <a:r>
              <a:rPr lang="en-US" sz="5650" b="1" i="1" dirty="0">
                <a:solidFill>
                  <a:srgbClr val="000000"/>
                </a:solidFill>
                <a:latin typeface="Baskerville Display PT Bold Italics"/>
                <a:ea typeface="Baskerville Display PT Bold Italics"/>
                <a:cs typeface="Baskerville Display PT Bold Italics"/>
                <a:sym typeface="Baskerville Display PT Bold Italics"/>
              </a:rPr>
              <a:t> </a:t>
            </a:r>
            <a:r>
              <a:rPr lang="en-US" sz="5650" b="1" i="1" dirty="0" err="1">
                <a:solidFill>
                  <a:srgbClr val="000000"/>
                </a:solidFill>
                <a:latin typeface="Baskerville Display PT Bold Italics"/>
                <a:ea typeface="Baskerville Display PT Bold Italics"/>
                <a:cs typeface="Baskerville Display PT Bold Italics"/>
                <a:sym typeface="Baskerville Display PT Bold Italics"/>
              </a:rPr>
              <a:t>podejmują</a:t>
            </a:r>
            <a:r>
              <a:rPr lang="en-US" sz="5650" b="1" i="1" dirty="0">
                <a:solidFill>
                  <a:srgbClr val="000000"/>
                </a:solidFill>
                <a:latin typeface="Baskerville Display PT Bold Italics"/>
                <a:ea typeface="Baskerville Display PT Bold Italics"/>
                <a:cs typeface="Baskerville Display PT Bold Italics"/>
                <a:sym typeface="Baskerville Display PT Bold Italics"/>
              </a:rPr>
              <a:t> </a:t>
            </a:r>
            <a:r>
              <a:rPr lang="en-US" sz="5650" b="1" i="1" dirty="0" err="1">
                <a:solidFill>
                  <a:srgbClr val="000000"/>
                </a:solidFill>
                <a:latin typeface="Baskerville Display PT Bold Italics"/>
                <a:ea typeface="Baskerville Display PT Bold Italics"/>
                <a:cs typeface="Baskerville Display PT Bold Italics"/>
                <a:sym typeface="Baskerville Display PT Bold Italics"/>
              </a:rPr>
              <a:t>przedszkola</a:t>
            </a:r>
            <a:r>
              <a:rPr lang="pl-PL" sz="5650" b="1" i="1" dirty="0">
                <a:solidFill>
                  <a:srgbClr val="000000"/>
                </a:solidFill>
                <a:latin typeface="Baskerville Display PT Bold Italics"/>
                <a:ea typeface="Baskerville Display PT Bold Italics"/>
                <a:cs typeface="Baskerville Display PT Bold Italics"/>
                <a:sym typeface="Baskerville Display PT Bold Italics"/>
              </a:rPr>
              <a:t>,</a:t>
            </a:r>
            <a:r>
              <a:rPr lang="en-US" sz="5650" b="1" i="1" dirty="0">
                <a:solidFill>
                  <a:srgbClr val="000000"/>
                </a:solidFill>
                <a:latin typeface="Baskerville Display PT Bold Italics"/>
                <a:ea typeface="Baskerville Display PT Bold Italics"/>
                <a:cs typeface="Baskerville Display PT Bold Italics"/>
                <a:sym typeface="Baskerville Display PT Bold Italics"/>
              </a:rPr>
              <a:t> aby </a:t>
            </a:r>
            <a:r>
              <a:rPr lang="en-US" sz="5650" b="1" i="1" dirty="0" err="1">
                <a:solidFill>
                  <a:srgbClr val="000000"/>
                </a:solidFill>
                <a:latin typeface="Baskerville Display PT Bold Italics"/>
                <a:ea typeface="Baskerville Display PT Bold Italics"/>
                <a:cs typeface="Baskerville Display PT Bold Italics"/>
                <a:sym typeface="Baskerville Display PT Bold Italics"/>
              </a:rPr>
              <a:t>wspierać</a:t>
            </a:r>
            <a:r>
              <a:rPr lang="en-US" sz="5650" b="1" i="1" dirty="0">
                <a:solidFill>
                  <a:srgbClr val="000000"/>
                </a:solidFill>
                <a:latin typeface="Baskerville Display PT Bold Italics"/>
                <a:ea typeface="Baskerville Display PT Bold Italics"/>
                <a:cs typeface="Baskerville Display PT Bold Italics"/>
                <a:sym typeface="Baskerville Display PT Bold Italics"/>
              </a:rPr>
              <a:t> </a:t>
            </a:r>
            <a:r>
              <a:rPr lang="en-US" sz="5650" b="1" i="1" dirty="0" err="1">
                <a:solidFill>
                  <a:srgbClr val="000000"/>
                </a:solidFill>
                <a:latin typeface="Baskerville Display PT Bold Italics"/>
                <a:ea typeface="Baskerville Display PT Bold Italics"/>
                <a:cs typeface="Baskerville Display PT Bold Italics"/>
                <a:sym typeface="Baskerville Display PT Bold Italics"/>
              </a:rPr>
              <a:t>zdrowie</a:t>
            </a:r>
            <a:r>
              <a:rPr lang="en-US" sz="5650" b="1" i="1" dirty="0">
                <a:solidFill>
                  <a:srgbClr val="000000"/>
                </a:solidFill>
                <a:latin typeface="Baskerville Display PT Bold Italics"/>
                <a:ea typeface="Baskerville Display PT Bold Italics"/>
                <a:cs typeface="Baskerville Display PT Bold Italics"/>
                <a:sym typeface="Baskerville Display PT Bold Italics"/>
              </a:rPr>
              <a:t> </a:t>
            </a:r>
            <a:r>
              <a:rPr lang="en-US" sz="5650" b="1" i="1" dirty="0" err="1">
                <a:solidFill>
                  <a:srgbClr val="000000"/>
                </a:solidFill>
                <a:latin typeface="Baskerville Display PT Bold Italics"/>
                <a:ea typeface="Baskerville Display PT Bold Italics"/>
                <a:cs typeface="Baskerville Display PT Bold Italics"/>
                <a:sym typeface="Baskerville Display PT Bold Italics"/>
              </a:rPr>
              <a:t>psychiczne</a:t>
            </a:r>
            <a:r>
              <a:rPr lang="en-US" sz="5650" b="1" i="1" dirty="0">
                <a:solidFill>
                  <a:srgbClr val="000000"/>
                </a:solidFill>
                <a:latin typeface="Baskerville Display PT Bold Italics"/>
                <a:ea typeface="Baskerville Display PT Bold Italics"/>
                <a:cs typeface="Baskerville Display PT Bold Italics"/>
                <a:sym typeface="Baskerville Display PT Bold Italics"/>
              </a:rPr>
              <a:t> </a:t>
            </a:r>
            <a:r>
              <a:rPr lang="en-US" sz="5650" b="1" i="1" dirty="0" err="1">
                <a:solidFill>
                  <a:srgbClr val="000000"/>
                </a:solidFill>
                <a:latin typeface="Baskerville Display PT Bold Italics"/>
                <a:ea typeface="Baskerville Display PT Bold Italics"/>
                <a:cs typeface="Baskerville Display PT Bold Italics"/>
                <a:sym typeface="Baskerville Display PT Bold Italics"/>
              </a:rPr>
              <a:t>swoich</a:t>
            </a:r>
            <a:r>
              <a:rPr lang="en-US" sz="5650" b="1" i="1" dirty="0">
                <a:solidFill>
                  <a:srgbClr val="000000"/>
                </a:solidFill>
                <a:latin typeface="Baskerville Display PT Bold Italics"/>
                <a:ea typeface="Baskerville Display PT Bold Italics"/>
                <a:cs typeface="Baskerville Display PT Bold Italics"/>
                <a:sym typeface="Baskerville Display PT Bold Italics"/>
              </a:rPr>
              <a:t> </a:t>
            </a:r>
            <a:r>
              <a:rPr lang="en-US" sz="5650" b="1" i="1" dirty="0" err="1">
                <a:solidFill>
                  <a:srgbClr val="000000"/>
                </a:solidFill>
                <a:latin typeface="Baskerville Display PT Bold Italics"/>
                <a:ea typeface="Baskerville Display PT Bold Italics"/>
                <a:cs typeface="Baskerville Display PT Bold Italics"/>
                <a:sym typeface="Baskerville Display PT Bold Italics"/>
              </a:rPr>
              <a:t>podopiecznych</a:t>
            </a:r>
            <a:r>
              <a:rPr lang="en-US" sz="5650" b="1" i="1" dirty="0">
                <a:solidFill>
                  <a:srgbClr val="000000"/>
                </a:solidFill>
                <a:latin typeface="Baskerville Display PT Bold Italics"/>
                <a:ea typeface="Baskerville Display PT Bold Italics"/>
                <a:cs typeface="Baskerville Display PT Bold Italics"/>
                <a:sym typeface="Baskerville Display PT Bold Italics"/>
              </a:rPr>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5E8DF"/>
        </a:solidFill>
        <a:effectLst/>
      </p:bgPr>
    </p:bg>
    <p:spTree>
      <p:nvGrpSpPr>
        <p:cNvPr id="1" name=""/>
        <p:cNvGrpSpPr/>
        <p:nvPr/>
      </p:nvGrpSpPr>
      <p:grpSpPr>
        <a:xfrm>
          <a:off x="0" y="0"/>
          <a:ext cx="0" cy="0"/>
          <a:chOff x="0" y="0"/>
          <a:chExt cx="0" cy="0"/>
        </a:xfrm>
      </p:grpSpPr>
      <p:sp>
        <p:nvSpPr>
          <p:cNvPr id="2" name="Freeform 2"/>
          <p:cNvSpPr/>
          <p:nvPr/>
        </p:nvSpPr>
        <p:spPr>
          <a:xfrm rot="-1612140">
            <a:off x="-2204903" y="5816607"/>
            <a:ext cx="5509558" cy="5861232"/>
          </a:xfrm>
          <a:custGeom>
            <a:avLst/>
            <a:gdLst/>
            <a:ahLst/>
            <a:cxnLst/>
            <a:rect l="l" t="t" r="r" b="b"/>
            <a:pathLst>
              <a:path w="5509558" h="5861232">
                <a:moveTo>
                  <a:pt x="0" y="0"/>
                </a:moveTo>
                <a:lnTo>
                  <a:pt x="5509558" y="0"/>
                </a:lnTo>
                <a:lnTo>
                  <a:pt x="5509558" y="5861232"/>
                </a:lnTo>
                <a:lnTo>
                  <a:pt x="0" y="5861232"/>
                </a:lnTo>
                <a:lnTo>
                  <a:pt x="0" y="0"/>
                </a:lnTo>
                <a:close/>
              </a:path>
            </a:pathLst>
          </a:custGeom>
          <a:blipFill>
            <a:blip r:embed="rId2">
              <a:alphaModFix amt="51000"/>
            </a:blip>
            <a:stretch>
              <a:fillRect/>
            </a:stretch>
          </a:blipFill>
        </p:spPr>
        <p:txBody>
          <a:bodyPr/>
          <a:lstStyle/>
          <a:p>
            <a:endParaRPr lang="pl-PL"/>
          </a:p>
        </p:txBody>
      </p:sp>
      <p:grpSp>
        <p:nvGrpSpPr>
          <p:cNvPr id="3" name="Group 3"/>
          <p:cNvGrpSpPr/>
          <p:nvPr/>
        </p:nvGrpSpPr>
        <p:grpSpPr>
          <a:xfrm>
            <a:off x="-206216" y="9672527"/>
            <a:ext cx="18700433" cy="743950"/>
            <a:chOff x="0" y="0"/>
            <a:chExt cx="4925217" cy="195937"/>
          </a:xfrm>
        </p:grpSpPr>
        <p:sp>
          <p:nvSpPr>
            <p:cNvPr id="4" name="Freeform 4"/>
            <p:cNvSpPr/>
            <p:nvPr/>
          </p:nvSpPr>
          <p:spPr>
            <a:xfrm>
              <a:off x="0" y="0"/>
              <a:ext cx="4925217" cy="195937"/>
            </a:xfrm>
            <a:custGeom>
              <a:avLst/>
              <a:gdLst/>
              <a:ahLst/>
              <a:cxnLst/>
              <a:rect l="l" t="t" r="r" b="b"/>
              <a:pathLst>
                <a:path w="4925217" h="195937">
                  <a:moveTo>
                    <a:pt x="0" y="0"/>
                  </a:moveTo>
                  <a:lnTo>
                    <a:pt x="4925217" y="0"/>
                  </a:lnTo>
                  <a:lnTo>
                    <a:pt x="4925217" y="195937"/>
                  </a:lnTo>
                  <a:lnTo>
                    <a:pt x="0" y="195937"/>
                  </a:lnTo>
                  <a:close/>
                </a:path>
              </a:pathLst>
            </a:custGeom>
            <a:solidFill>
              <a:srgbClr val="C7CFBA"/>
            </a:solidFill>
          </p:spPr>
          <p:txBody>
            <a:bodyPr/>
            <a:lstStyle/>
            <a:p>
              <a:endParaRPr lang="pl-PL"/>
            </a:p>
          </p:txBody>
        </p:sp>
        <p:sp>
          <p:nvSpPr>
            <p:cNvPr id="5" name="TextBox 5"/>
            <p:cNvSpPr txBox="1"/>
            <p:nvPr/>
          </p:nvSpPr>
          <p:spPr>
            <a:xfrm>
              <a:off x="0" y="-38100"/>
              <a:ext cx="4925217" cy="234037"/>
            </a:xfrm>
            <a:prstGeom prst="rect">
              <a:avLst/>
            </a:prstGeom>
          </p:spPr>
          <p:txBody>
            <a:bodyPr lIns="50800" tIns="50800" rIns="50800" bIns="50800" rtlCol="0" anchor="ctr"/>
            <a:lstStyle/>
            <a:p>
              <a:pPr algn="ctr">
                <a:lnSpc>
                  <a:spcPts val="3079"/>
                </a:lnSpc>
              </a:pPr>
              <a:endParaRPr/>
            </a:p>
          </p:txBody>
        </p:sp>
      </p:grpSp>
      <p:sp>
        <p:nvSpPr>
          <p:cNvPr id="6" name="Freeform 6"/>
          <p:cNvSpPr/>
          <p:nvPr/>
        </p:nvSpPr>
        <p:spPr>
          <a:xfrm rot="-1612140">
            <a:off x="14504521" y="-1901916"/>
            <a:ext cx="5509558" cy="5861232"/>
          </a:xfrm>
          <a:custGeom>
            <a:avLst/>
            <a:gdLst/>
            <a:ahLst/>
            <a:cxnLst/>
            <a:rect l="l" t="t" r="r" b="b"/>
            <a:pathLst>
              <a:path w="5509558" h="5861232">
                <a:moveTo>
                  <a:pt x="0" y="0"/>
                </a:moveTo>
                <a:lnTo>
                  <a:pt x="5509558" y="0"/>
                </a:lnTo>
                <a:lnTo>
                  <a:pt x="5509558" y="5861232"/>
                </a:lnTo>
                <a:lnTo>
                  <a:pt x="0" y="5861232"/>
                </a:lnTo>
                <a:lnTo>
                  <a:pt x="0" y="0"/>
                </a:lnTo>
                <a:close/>
              </a:path>
            </a:pathLst>
          </a:custGeom>
          <a:blipFill>
            <a:blip r:embed="rId2">
              <a:alphaModFix amt="51000"/>
            </a:blip>
            <a:stretch>
              <a:fillRect/>
            </a:stretch>
          </a:blipFill>
          <a:ln cap="sq">
            <a:noFill/>
            <a:prstDash val="solid"/>
            <a:miter/>
          </a:ln>
        </p:spPr>
        <p:txBody>
          <a:bodyPr/>
          <a:lstStyle/>
          <a:p>
            <a:endParaRPr lang="pl-PL"/>
          </a:p>
        </p:txBody>
      </p:sp>
      <p:grpSp>
        <p:nvGrpSpPr>
          <p:cNvPr id="7" name="Group 7"/>
          <p:cNvGrpSpPr/>
          <p:nvPr/>
        </p:nvGrpSpPr>
        <p:grpSpPr>
          <a:xfrm>
            <a:off x="1028700" y="2946740"/>
            <a:ext cx="16711503" cy="6290153"/>
            <a:chOff x="0" y="0"/>
            <a:chExt cx="4401384" cy="1656666"/>
          </a:xfrm>
        </p:grpSpPr>
        <p:sp>
          <p:nvSpPr>
            <p:cNvPr id="8" name="Freeform 8"/>
            <p:cNvSpPr/>
            <p:nvPr/>
          </p:nvSpPr>
          <p:spPr>
            <a:xfrm>
              <a:off x="0" y="0"/>
              <a:ext cx="4401384" cy="1656666"/>
            </a:xfrm>
            <a:custGeom>
              <a:avLst/>
              <a:gdLst/>
              <a:ahLst/>
              <a:cxnLst/>
              <a:rect l="l" t="t" r="r" b="b"/>
              <a:pathLst>
                <a:path w="4401384" h="1656666">
                  <a:moveTo>
                    <a:pt x="23627" y="0"/>
                  </a:moveTo>
                  <a:lnTo>
                    <a:pt x="4377757" y="0"/>
                  </a:lnTo>
                  <a:cubicBezTo>
                    <a:pt x="4384023" y="0"/>
                    <a:pt x="4390033" y="2489"/>
                    <a:pt x="4394464" y="6920"/>
                  </a:cubicBezTo>
                  <a:cubicBezTo>
                    <a:pt x="4398894" y="11351"/>
                    <a:pt x="4401384" y="17361"/>
                    <a:pt x="4401384" y="23627"/>
                  </a:cubicBezTo>
                  <a:lnTo>
                    <a:pt x="4401384" y="1633039"/>
                  </a:lnTo>
                  <a:cubicBezTo>
                    <a:pt x="4401384" y="1646088"/>
                    <a:pt x="4390806" y="1656666"/>
                    <a:pt x="4377757" y="1656666"/>
                  </a:cubicBezTo>
                  <a:lnTo>
                    <a:pt x="23627" y="1656666"/>
                  </a:lnTo>
                  <a:cubicBezTo>
                    <a:pt x="17361" y="1656666"/>
                    <a:pt x="11351" y="1654177"/>
                    <a:pt x="6920" y="1649746"/>
                  </a:cubicBezTo>
                  <a:cubicBezTo>
                    <a:pt x="2489" y="1645315"/>
                    <a:pt x="0" y="1639305"/>
                    <a:pt x="0" y="1633039"/>
                  </a:cubicBezTo>
                  <a:lnTo>
                    <a:pt x="0" y="23627"/>
                  </a:lnTo>
                  <a:cubicBezTo>
                    <a:pt x="0" y="17361"/>
                    <a:pt x="2489" y="11351"/>
                    <a:pt x="6920" y="6920"/>
                  </a:cubicBezTo>
                  <a:cubicBezTo>
                    <a:pt x="11351" y="2489"/>
                    <a:pt x="17361" y="0"/>
                    <a:pt x="23627" y="0"/>
                  </a:cubicBezTo>
                  <a:close/>
                </a:path>
              </a:pathLst>
            </a:custGeom>
            <a:solidFill>
              <a:srgbClr val="000000">
                <a:alpha val="0"/>
              </a:srgbClr>
            </a:solidFill>
            <a:ln w="19050" cap="rnd">
              <a:solidFill>
                <a:srgbClr val="FFFFFF"/>
              </a:solidFill>
              <a:prstDash val="solid"/>
              <a:round/>
            </a:ln>
          </p:spPr>
          <p:txBody>
            <a:bodyPr/>
            <a:lstStyle/>
            <a:p>
              <a:endParaRPr lang="pl-PL"/>
            </a:p>
          </p:txBody>
        </p:sp>
        <p:sp>
          <p:nvSpPr>
            <p:cNvPr id="9" name="TextBox 9"/>
            <p:cNvSpPr txBox="1"/>
            <p:nvPr/>
          </p:nvSpPr>
          <p:spPr>
            <a:xfrm>
              <a:off x="0" y="-38100"/>
              <a:ext cx="4401384" cy="1694766"/>
            </a:xfrm>
            <a:prstGeom prst="rect">
              <a:avLst/>
            </a:prstGeom>
          </p:spPr>
          <p:txBody>
            <a:bodyPr lIns="50800" tIns="50800" rIns="50800" bIns="50800" rtlCol="0" anchor="ctr"/>
            <a:lstStyle/>
            <a:p>
              <a:pPr algn="ctr">
                <a:lnSpc>
                  <a:spcPts val="3079"/>
                </a:lnSpc>
              </a:pPr>
              <a:endParaRPr/>
            </a:p>
          </p:txBody>
        </p:sp>
      </p:grpSp>
      <p:grpSp>
        <p:nvGrpSpPr>
          <p:cNvPr id="10" name="Group 10"/>
          <p:cNvGrpSpPr/>
          <p:nvPr/>
        </p:nvGrpSpPr>
        <p:grpSpPr>
          <a:xfrm>
            <a:off x="788248" y="1485740"/>
            <a:ext cx="16711503" cy="9399494"/>
            <a:chOff x="0" y="0"/>
            <a:chExt cx="4401384" cy="2475587"/>
          </a:xfrm>
        </p:grpSpPr>
        <p:sp>
          <p:nvSpPr>
            <p:cNvPr id="11" name="Freeform 11"/>
            <p:cNvSpPr/>
            <p:nvPr/>
          </p:nvSpPr>
          <p:spPr>
            <a:xfrm>
              <a:off x="0" y="0"/>
              <a:ext cx="4401384" cy="2475587"/>
            </a:xfrm>
            <a:custGeom>
              <a:avLst/>
              <a:gdLst/>
              <a:ahLst/>
              <a:cxnLst/>
              <a:rect l="l" t="t" r="r" b="b"/>
              <a:pathLst>
                <a:path w="4401384" h="2475587">
                  <a:moveTo>
                    <a:pt x="23627" y="0"/>
                  </a:moveTo>
                  <a:lnTo>
                    <a:pt x="4377757" y="0"/>
                  </a:lnTo>
                  <a:cubicBezTo>
                    <a:pt x="4384023" y="0"/>
                    <a:pt x="4390033" y="2489"/>
                    <a:pt x="4394464" y="6920"/>
                  </a:cubicBezTo>
                  <a:cubicBezTo>
                    <a:pt x="4398894" y="11351"/>
                    <a:pt x="4401384" y="17361"/>
                    <a:pt x="4401384" y="23627"/>
                  </a:cubicBezTo>
                  <a:lnTo>
                    <a:pt x="4401384" y="2451960"/>
                  </a:lnTo>
                  <a:cubicBezTo>
                    <a:pt x="4401384" y="2458226"/>
                    <a:pt x="4398894" y="2464236"/>
                    <a:pt x="4394464" y="2468667"/>
                  </a:cubicBezTo>
                  <a:cubicBezTo>
                    <a:pt x="4390033" y="2473098"/>
                    <a:pt x="4384023" y="2475587"/>
                    <a:pt x="4377757" y="2475587"/>
                  </a:cubicBezTo>
                  <a:lnTo>
                    <a:pt x="23627" y="2475587"/>
                  </a:lnTo>
                  <a:cubicBezTo>
                    <a:pt x="17361" y="2475587"/>
                    <a:pt x="11351" y="2473098"/>
                    <a:pt x="6920" y="2468667"/>
                  </a:cubicBezTo>
                  <a:cubicBezTo>
                    <a:pt x="2489" y="2464236"/>
                    <a:pt x="0" y="2458226"/>
                    <a:pt x="0" y="2451960"/>
                  </a:cubicBezTo>
                  <a:lnTo>
                    <a:pt x="0" y="23627"/>
                  </a:lnTo>
                  <a:cubicBezTo>
                    <a:pt x="0" y="17361"/>
                    <a:pt x="2489" y="11351"/>
                    <a:pt x="6920" y="6920"/>
                  </a:cubicBezTo>
                  <a:cubicBezTo>
                    <a:pt x="11351" y="2489"/>
                    <a:pt x="17361" y="0"/>
                    <a:pt x="23627" y="0"/>
                  </a:cubicBezTo>
                  <a:close/>
                </a:path>
              </a:pathLst>
            </a:custGeom>
            <a:solidFill>
              <a:srgbClr val="000000">
                <a:alpha val="0"/>
              </a:srgbClr>
            </a:solidFill>
            <a:ln w="19050" cap="rnd">
              <a:solidFill>
                <a:srgbClr val="FFFFFF"/>
              </a:solidFill>
              <a:prstDash val="solid"/>
              <a:round/>
            </a:ln>
          </p:spPr>
          <p:txBody>
            <a:bodyPr/>
            <a:lstStyle/>
            <a:p>
              <a:endParaRPr lang="pl-PL"/>
            </a:p>
          </p:txBody>
        </p:sp>
        <p:sp>
          <p:nvSpPr>
            <p:cNvPr id="12" name="TextBox 12"/>
            <p:cNvSpPr txBox="1"/>
            <p:nvPr/>
          </p:nvSpPr>
          <p:spPr>
            <a:xfrm>
              <a:off x="0" y="-85725"/>
              <a:ext cx="4401384" cy="2561312"/>
            </a:xfrm>
            <a:prstGeom prst="rect">
              <a:avLst/>
            </a:prstGeom>
          </p:spPr>
          <p:txBody>
            <a:bodyPr lIns="50800" tIns="50800" rIns="50800" bIns="50800" rtlCol="0" anchor="ctr"/>
            <a:lstStyle/>
            <a:p>
              <a:pPr marL="928358" lvl="1" indent="-464179" algn="l">
                <a:lnSpc>
                  <a:spcPts val="6019"/>
                </a:lnSpc>
                <a:buAutoNum type="arabicPeriod"/>
              </a:pPr>
              <a:r>
                <a:rPr lang="en-US" sz="4299" b="1" i="1">
                  <a:solidFill>
                    <a:srgbClr val="000000"/>
                  </a:solidFill>
                  <a:latin typeface="Montserrat Bold Italics"/>
                  <a:ea typeface="Montserrat Bold Italics"/>
                  <a:cs typeface="Montserrat Bold Italics"/>
                  <a:sym typeface="Montserrat Bold Italics"/>
                </a:rPr>
                <a:t>Zajęcia relaksacyjne : </a:t>
              </a:r>
            </a:p>
            <a:p>
              <a:pPr algn="l">
                <a:lnSpc>
                  <a:spcPts val="6019"/>
                </a:lnSpc>
              </a:pPr>
              <a:r>
                <a:rPr lang="en-US" sz="4299">
                  <a:solidFill>
                    <a:srgbClr val="000000"/>
                  </a:solidFill>
                  <a:latin typeface="Montserrat"/>
                  <a:ea typeface="Montserrat"/>
                  <a:cs typeface="Montserrat"/>
                  <a:sym typeface="Montserrat"/>
                </a:rPr>
                <a:t>- ćwiczenia oddechowe </a:t>
              </a:r>
            </a:p>
            <a:p>
              <a:pPr algn="l">
                <a:lnSpc>
                  <a:spcPts val="6019"/>
                </a:lnSpc>
              </a:pPr>
              <a:r>
                <a:rPr lang="en-US" sz="4299">
                  <a:solidFill>
                    <a:srgbClr val="000000"/>
                  </a:solidFill>
                  <a:latin typeface="Montserrat"/>
                  <a:ea typeface="Montserrat"/>
                  <a:cs typeface="Montserrat"/>
                  <a:sym typeface="Montserrat"/>
                </a:rPr>
                <a:t>- joga dla dzieci </a:t>
              </a:r>
            </a:p>
            <a:p>
              <a:pPr algn="l">
                <a:lnSpc>
                  <a:spcPts val="6019"/>
                </a:lnSpc>
              </a:pPr>
              <a:r>
                <a:rPr lang="en-US" sz="4299">
                  <a:solidFill>
                    <a:srgbClr val="000000"/>
                  </a:solidFill>
                  <a:latin typeface="Montserrat"/>
                  <a:ea typeface="Montserrat"/>
                  <a:cs typeface="Montserrat"/>
                  <a:sym typeface="Montserrat"/>
                </a:rPr>
                <a:t>- masaże relaksacyjne </a:t>
              </a:r>
            </a:p>
            <a:p>
              <a:pPr algn="l">
                <a:lnSpc>
                  <a:spcPts val="6019"/>
                </a:lnSpc>
              </a:pPr>
              <a:r>
                <a:rPr lang="en-US" sz="4299">
                  <a:solidFill>
                    <a:srgbClr val="000000"/>
                  </a:solidFill>
                  <a:latin typeface="Montserrat"/>
                  <a:ea typeface="Montserrat"/>
                  <a:cs typeface="Montserrat"/>
                  <a:sym typeface="Montserrat"/>
                </a:rPr>
                <a:t>- mindfulness</a:t>
              </a:r>
            </a:p>
            <a:p>
              <a:pPr algn="l">
                <a:lnSpc>
                  <a:spcPts val="6019"/>
                </a:lnSpc>
              </a:pPr>
              <a:r>
                <a:rPr lang="en-US" sz="4299">
                  <a:solidFill>
                    <a:srgbClr val="000000"/>
                  </a:solidFill>
                  <a:latin typeface="Montserrat"/>
                  <a:ea typeface="Montserrat"/>
                  <a:cs typeface="Montserrat"/>
                  <a:sym typeface="Montserrat"/>
                </a:rPr>
                <a:t>2. </a:t>
              </a:r>
              <a:r>
                <a:rPr lang="en-US" sz="4299" b="1" i="1">
                  <a:solidFill>
                    <a:srgbClr val="000000"/>
                  </a:solidFill>
                  <a:latin typeface="Montserrat Bold Italics"/>
                  <a:ea typeface="Montserrat Bold Italics"/>
                  <a:cs typeface="Montserrat Bold Italics"/>
                  <a:sym typeface="Montserrat Bold Italics"/>
                </a:rPr>
                <a:t>Terapia zabawą: </a:t>
              </a:r>
            </a:p>
            <a:p>
              <a:pPr algn="l">
                <a:lnSpc>
                  <a:spcPts val="6019"/>
                </a:lnSpc>
              </a:pPr>
              <a:r>
                <a:rPr lang="en-US" sz="4299">
                  <a:solidFill>
                    <a:srgbClr val="000000"/>
                  </a:solidFill>
                  <a:latin typeface="Montserrat"/>
                  <a:ea typeface="Montserrat"/>
                  <a:cs typeface="Montserrat"/>
                  <a:sym typeface="Montserrat"/>
                </a:rPr>
                <a:t>- gry edukacyjne wspierające rozwój emocjonalny </a:t>
              </a:r>
            </a:p>
            <a:p>
              <a:pPr algn="l">
                <a:lnSpc>
                  <a:spcPts val="6019"/>
                </a:lnSpc>
              </a:pPr>
              <a:r>
                <a:rPr lang="en-US" sz="4299">
                  <a:solidFill>
                    <a:srgbClr val="000000"/>
                  </a:solidFill>
                  <a:latin typeface="Montserrat"/>
                  <a:ea typeface="Montserrat"/>
                  <a:cs typeface="Montserrat"/>
                  <a:sym typeface="Montserrat"/>
                </a:rPr>
                <a:t>- kąciki sensoryczne </a:t>
              </a:r>
            </a:p>
            <a:p>
              <a:pPr algn="l">
                <a:lnSpc>
                  <a:spcPts val="6019"/>
                </a:lnSpc>
              </a:pPr>
              <a:r>
                <a:rPr lang="en-US" sz="4299">
                  <a:solidFill>
                    <a:srgbClr val="000000"/>
                  </a:solidFill>
                  <a:latin typeface="Montserrat"/>
                  <a:ea typeface="Montserrat"/>
                  <a:cs typeface="Montserrat"/>
                  <a:sym typeface="Montserrat"/>
                </a:rPr>
                <a:t>3. </a:t>
              </a:r>
              <a:r>
                <a:rPr lang="en-US" sz="4299" b="1">
                  <a:solidFill>
                    <a:srgbClr val="000000"/>
                  </a:solidFill>
                  <a:latin typeface="Montserrat Bold"/>
                  <a:ea typeface="Montserrat Bold"/>
                  <a:cs typeface="Montserrat Bold"/>
                  <a:sym typeface="Montserrat Bold"/>
                </a:rPr>
                <a:t>Aktywność fizyczna </a:t>
              </a:r>
            </a:p>
            <a:p>
              <a:pPr algn="l">
                <a:lnSpc>
                  <a:spcPts val="6019"/>
                </a:lnSpc>
              </a:pPr>
              <a:endParaRPr lang="en-US" sz="4299" b="1">
                <a:solidFill>
                  <a:srgbClr val="000000"/>
                </a:solidFill>
                <a:latin typeface="Montserrat Bold"/>
                <a:ea typeface="Montserrat Bold"/>
                <a:cs typeface="Montserrat Bold"/>
                <a:sym typeface="Montserrat Bold"/>
              </a:endParaRPr>
            </a:p>
            <a:p>
              <a:pPr algn="l">
                <a:lnSpc>
                  <a:spcPts val="6019"/>
                </a:lnSpc>
              </a:pPr>
              <a:endParaRPr lang="en-US" sz="4299" b="1">
                <a:solidFill>
                  <a:srgbClr val="000000"/>
                </a:solidFill>
                <a:latin typeface="Montserrat Bold"/>
                <a:ea typeface="Montserrat Bold"/>
                <a:cs typeface="Montserrat Bold"/>
                <a:sym typeface="Montserrat Bold"/>
              </a:endParaRPr>
            </a:p>
          </p:txBody>
        </p:sp>
      </p:grpSp>
      <p:sp>
        <p:nvSpPr>
          <p:cNvPr id="13" name="Freeform 13"/>
          <p:cNvSpPr/>
          <p:nvPr/>
        </p:nvSpPr>
        <p:spPr>
          <a:xfrm>
            <a:off x="13316551" y="1485740"/>
            <a:ext cx="1025366" cy="1025366"/>
          </a:xfrm>
          <a:custGeom>
            <a:avLst/>
            <a:gdLst/>
            <a:ahLst/>
            <a:cxnLst/>
            <a:rect l="l" t="t" r="r" b="b"/>
            <a:pathLst>
              <a:path w="1025366" h="1025366">
                <a:moveTo>
                  <a:pt x="0" y="0"/>
                </a:moveTo>
                <a:lnTo>
                  <a:pt x="1025367" y="0"/>
                </a:lnTo>
                <a:lnTo>
                  <a:pt x="1025367" y="1025366"/>
                </a:lnTo>
                <a:lnTo>
                  <a:pt x="0" y="1025366"/>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pl-PL"/>
          </a:p>
        </p:txBody>
      </p:sp>
      <p:sp>
        <p:nvSpPr>
          <p:cNvPr id="14" name="Freeform 14"/>
          <p:cNvSpPr/>
          <p:nvPr/>
        </p:nvSpPr>
        <p:spPr>
          <a:xfrm>
            <a:off x="2220574" y="5505627"/>
            <a:ext cx="2111179" cy="844472"/>
          </a:xfrm>
          <a:custGeom>
            <a:avLst/>
            <a:gdLst/>
            <a:ahLst/>
            <a:cxnLst/>
            <a:rect l="l" t="t" r="r" b="b"/>
            <a:pathLst>
              <a:path w="2111179" h="844472">
                <a:moveTo>
                  <a:pt x="0" y="0"/>
                </a:moveTo>
                <a:lnTo>
                  <a:pt x="2111179" y="0"/>
                </a:lnTo>
                <a:lnTo>
                  <a:pt x="2111179" y="844471"/>
                </a:lnTo>
                <a:lnTo>
                  <a:pt x="0" y="844471"/>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pl-PL"/>
          </a:p>
        </p:txBody>
      </p:sp>
      <p:sp>
        <p:nvSpPr>
          <p:cNvPr id="15" name="TextBox 15"/>
          <p:cNvSpPr txBox="1"/>
          <p:nvPr/>
        </p:nvSpPr>
        <p:spPr>
          <a:xfrm>
            <a:off x="2558296" y="201452"/>
            <a:ext cx="13956206" cy="856192"/>
          </a:xfrm>
          <a:prstGeom prst="rect">
            <a:avLst/>
          </a:prstGeom>
        </p:spPr>
        <p:txBody>
          <a:bodyPr lIns="0" tIns="0" rIns="0" bIns="0" rtlCol="0" anchor="t">
            <a:spAutoFit/>
          </a:bodyPr>
          <a:lstStyle/>
          <a:p>
            <a:pPr marL="0" lvl="0" indent="0" algn="ctr">
              <a:lnSpc>
                <a:spcPts val="6780"/>
              </a:lnSpc>
            </a:pPr>
            <a:r>
              <a:rPr lang="en-US" sz="5650" b="1" i="1">
                <a:solidFill>
                  <a:srgbClr val="000000"/>
                </a:solidFill>
                <a:latin typeface="Baskerville Display PT Bold Italics"/>
                <a:ea typeface="Baskerville Display PT Bold Italics"/>
                <a:cs typeface="Baskerville Display PT Bold Italics"/>
                <a:sym typeface="Baskerville Display PT Bold Italics"/>
              </a:rPr>
              <a:t>Metody radzenia sobie ze stresem u najmłodszych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5E8DF"/>
        </a:solidFill>
        <a:effectLst/>
      </p:bgPr>
    </p:bg>
    <p:spTree>
      <p:nvGrpSpPr>
        <p:cNvPr id="1" name=""/>
        <p:cNvGrpSpPr/>
        <p:nvPr/>
      </p:nvGrpSpPr>
      <p:grpSpPr>
        <a:xfrm>
          <a:off x="0" y="0"/>
          <a:ext cx="0" cy="0"/>
          <a:chOff x="0" y="0"/>
          <a:chExt cx="0" cy="0"/>
        </a:xfrm>
      </p:grpSpPr>
      <p:sp>
        <p:nvSpPr>
          <p:cNvPr id="2" name="Freeform 2"/>
          <p:cNvSpPr/>
          <p:nvPr/>
        </p:nvSpPr>
        <p:spPr>
          <a:xfrm rot="-1612140">
            <a:off x="-2204903" y="5816607"/>
            <a:ext cx="5509558" cy="5861232"/>
          </a:xfrm>
          <a:custGeom>
            <a:avLst/>
            <a:gdLst/>
            <a:ahLst/>
            <a:cxnLst/>
            <a:rect l="l" t="t" r="r" b="b"/>
            <a:pathLst>
              <a:path w="5509558" h="5861232">
                <a:moveTo>
                  <a:pt x="0" y="0"/>
                </a:moveTo>
                <a:lnTo>
                  <a:pt x="5509558" y="0"/>
                </a:lnTo>
                <a:lnTo>
                  <a:pt x="5509558" y="5861232"/>
                </a:lnTo>
                <a:lnTo>
                  <a:pt x="0" y="5861232"/>
                </a:lnTo>
                <a:lnTo>
                  <a:pt x="0" y="0"/>
                </a:lnTo>
                <a:close/>
              </a:path>
            </a:pathLst>
          </a:custGeom>
          <a:blipFill>
            <a:blip r:embed="rId2">
              <a:alphaModFix amt="51000"/>
            </a:blip>
            <a:stretch>
              <a:fillRect/>
            </a:stretch>
          </a:blipFill>
        </p:spPr>
        <p:txBody>
          <a:bodyPr/>
          <a:lstStyle/>
          <a:p>
            <a:endParaRPr lang="pl-PL"/>
          </a:p>
        </p:txBody>
      </p:sp>
      <p:grpSp>
        <p:nvGrpSpPr>
          <p:cNvPr id="3" name="Group 3"/>
          <p:cNvGrpSpPr/>
          <p:nvPr/>
        </p:nvGrpSpPr>
        <p:grpSpPr>
          <a:xfrm>
            <a:off x="-206216" y="9672527"/>
            <a:ext cx="18700433" cy="743950"/>
            <a:chOff x="0" y="0"/>
            <a:chExt cx="4925217" cy="195937"/>
          </a:xfrm>
        </p:grpSpPr>
        <p:sp>
          <p:nvSpPr>
            <p:cNvPr id="4" name="Freeform 4"/>
            <p:cNvSpPr/>
            <p:nvPr/>
          </p:nvSpPr>
          <p:spPr>
            <a:xfrm>
              <a:off x="0" y="0"/>
              <a:ext cx="4925217" cy="195937"/>
            </a:xfrm>
            <a:custGeom>
              <a:avLst/>
              <a:gdLst/>
              <a:ahLst/>
              <a:cxnLst/>
              <a:rect l="l" t="t" r="r" b="b"/>
              <a:pathLst>
                <a:path w="4925217" h="195937">
                  <a:moveTo>
                    <a:pt x="0" y="0"/>
                  </a:moveTo>
                  <a:lnTo>
                    <a:pt x="4925217" y="0"/>
                  </a:lnTo>
                  <a:lnTo>
                    <a:pt x="4925217" y="195937"/>
                  </a:lnTo>
                  <a:lnTo>
                    <a:pt x="0" y="195937"/>
                  </a:lnTo>
                  <a:close/>
                </a:path>
              </a:pathLst>
            </a:custGeom>
            <a:solidFill>
              <a:srgbClr val="C7CFBA"/>
            </a:solidFill>
          </p:spPr>
          <p:txBody>
            <a:bodyPr/>
            <a:lstStyle/>
            <a:p>
              <a:endParaRPr lang="pl-PL"/>
            </a:p>
          </p:txBody>
        </p:sp>
        <p:sp>
          <p:nvSpPr>
            <p:cNvPr id="5" name="TextBox 5"/>
            <p:cNvSpPr txBox="1"/>
            <p:nvPr/>
          </p:nvSpPr>
          <p:spPr>
            <a:xfrm>
              <a:off x="0" y="-38100"/>
              <a:ext cx="4925217" cy="234037"/>
            </a:xfrm>
            <a:prstGeom prst="rect">
              <a:avLst/>
            </a:prstGeom>
          </p:spPr>
          <p:txBody>
            <a:bodyPr lIns="50800" tIns="50800" rIns="50800" bIns="50800" rtlCol="0" anchor="ctr"/>
            <a:lstStyle/>
            <a:p>
              <a:pPr algn="ctr">
                <a:lnSpc>
                  <a:spcPts val="3079"/>
                </a:lnSpc>
              </a:pPr>
              <a:endParaRPr/>
            </a:p>
          </p:txBody>
        </p:sp>
      </p:grpSp>
      <p:sp>
        <p:nvSpPr>
          <p:cNvPr id="6" name="Freeform 6"/>
          <p:cNvSpPr/>
          <p:nvPr/>
        </p:nvSpPr>
        <p:spPr>
          <a:xfrm rot="-1612140">
            <a:off x="14504521" y="-1901916"/>
            <a:ext cx="5509558" cy="5861232"/>
          </a:xfrm>
          <a:custGeom>
            <a:avLst/>
            <a:gdLst/>
            <a:ahLst/>
            <a:cxnLst/>
            <a:rect l="l" t="t" r="r" b="b"/>
            <a:pathLst>
              <a:path w="5509558" h="5861232">
                <a:moveTo>
                  <a:pt x="0" y="0"/>
                </a:moveTo>
                <a:lnTo>
                  <a:pt x="5509558" y="0"/>
                </a:lnTo>
                <a:lnTo>
                  <a:pt x="5509558" y="5861232"/>
                </a:lnTo>
                <a:lnTo>
                  <a:pt x="0" y="5861232"/>
                </a:lnTo>
                <a:lnTo>
                  <a:pt x="0" y="0"/>
                </a:lnTo>
                <a:close/>
              </a:path>
            </a:pathLst>
          </a:custGeom>
          <a:blipFill>
            <a:blip r:embed="rId2">
              <a:alphaModFix amt="51000"/>
            </a:blip>
            <a:stretch>
              <a:fillRect/>
            </a:stretch>
          </a:blipFill>
          <a:ln cap="sq">
            <a:noFill/>
            <a:prstDash val="solid"/>
            <a:miter/>
          </a:ln>
        </p:spPr>
        <p:txBody>
          <a:bodyPr/>
          <a:lstStyle/>
          <a:p>
            <a:endParaRPr lang="pl-PL"/>
          </a:p>
        </p:txBody>
      </p:sp>
      <p:grpSp>
        <p:nvGrpSpPr>
          <p:cNvPr id="7" name="Group 7"/>
          <p:cNvGrpSpPr/>
          <p:nvPr/>
        </p:nvGrpSpPr>
        <p:grpSpPr>
          <a:xfrm>
            <a:off x="1028700" y="2946740"/>
            <a:ext cx="16711503" cy="6290153"/>
            <a:chOff x="0" y="0"/>
            <a:chExt cx="4401384" cy="1656666"/>
          </a:xfrm>
        </p:grpSpPr>
        <p:sp>
          <p:nvSpPr>
            <p:cNvPr id="8" name="Freeform 8"/>
            <p:cNvSpPr/>
            <p:nvPr/>
          </p:nvSpPr>
          <p:spPr>
            <a:xfrm>
              <a:off x="0" y="0"/>
              <a:ext cx="4401384" cy="1656666"/>
            </a:xfrm>
            <a:custGeom>
              <a:avLst/>
              <a:gdLst/>
              <a:ahLst/>
              <a:cxnLst/>
              <a:rect l="l" t="t" r="r" b="b"/>
              <a:pathLst>
                <a:path w="4401384" h="1656666">
                  <a:moveTo>
                    <a:pt x="23627" y="0"/>
                  </a:moveTo>
                  <a:lnTo>
                    <a:pt x="4377757" y="0"/>
                  </a:lnTo>
                  <a:cubicBezTo>
                    <a:pt x="4384023" y="0"/>
                    <a:pt x="4390033" y="2489"/>
                    <a:pt x="4394464" y="6920"/>
                  </a:cubicBezTo>
                  <a:cubicBezTo>
                    <a:pt x="4398894" y="11351"/>
                    <a:pt x="4401384" y="17361"/>
                    <a:pt x="4401384" y="23627"/>
                  </a:cubicBezTo>
                  <a:lnTo>
                    <a:pt x="4401384" y="1633039"/>
                  </a:lnTo>
                  <a:cubicBezTo>
                    <a:pt x="4401384" y="1646088"/>
                    <a:pt x="4390806" y="1656666"/>
                    <a:pt x="4377757" y="1656666"/>
                  </a:cubicBezTo>
                  <a:lnTo>
                    <a:pt x="23627" y="1656666"/>
                  </a:lnTo>
                  <a:cubicBezTo>
                    <a:pt x="17361" y="1656666"/>
                    <a:pt x="11351" y="1654177"/>
                    <a:pt x="6920" y="1649746"/>
                  </a:cubicBezTo>
                  <a:cubicBezTo>
                    <a:pt x="2489" y="1645315"/>
                    <a:pt x="0" y="1639305"/>
                    <a:pt x="0" y="1633039"/>
                  </a:cubicBezTo>
                  <a:lnTo>
                    <a:pt x="0" y="23627"/>
                  </a:lnTo>
                  <a:cubicBezTo>
                    <a:pt x="0" y="17361"/>
                    <a:pt x="2489" y="11351"/>
                    <a:pt x="6920" y="6920"/>
                  </a:cubicBezTo>
                  <a:cubicBezTo>
                    <a:pt x="11351" y="2489"/>
                    <a:pt x="17361" y="0"/>
                    <a:pt x="23627" y="0"/>
                  </a:cubicBezTo>
                  <a:close/>
                </a:path>
              </a:pathLst>
            </a:custGeom>
            <a:solidFill>
              <a:srgbClr val="000000">
                <a:alpha val="0"/>
              </a:srgbClr>
            </a:solidFill>
            <a:ln w="19050" cap="rnd">
              <a:solidFill>
                <a:srgbClr val="FFFFFF"/>
              </a:solidFill>
              <a:prstDash val="solid"/>
              <a:round/>
            </a:ln>
          </p:spPr>
          <p:txBody>
            <a:bodyPr/>
            <a:lstStyle/>
            <a:p>
              <a:endParaRPr lang="pl-PL"/>
            </a:p>
          </p:txBody>
        </p:sp>
        <p:sp>
          <p:nvSpPr>
            <p:cNvPr id="9" name="TextBox 9"/>
            <p:cNvSpPr txBox="1"/>
            <p:nvPr/>
          </p:nvSpPr>
          <p:spPr>
            <a:xfrm>
              <a:off x="0" y="-38100"/>
              <a:ext cx="4401384" cy="1694766"/>
            </a:xfrm>
            <a:prstGeom prst="rect">
              <a:avLst/>
            </a:prstGeom>
          </p:spPr>
          <p:txBody>
            <a:bodyPr lIns="50800" tIns="50800" rIns="50800" bIns="50800" rtlCol="0" anchor="ctr"/>
            <a:lstStyle/>
            <a:p>
              <a:pPr algn="ctr">
                <a:lnSpc>
                  <a:spcPts val="3079"/>
                </a:lnSpc>
              </a:pPr>
              <a:endParaRPr/>
            </a:p>
          </p:txBody>
        </p:sp>
      </p:grpSp>
      <p:sp>
        <p:nvSpPr>
          <p:cNvPr id="10" name="Freeform 10"/>
          <p:cNvSpPr/>
          <p:nvPr/>
        </p:nvSpPr>
        <p:spPr>
          <a:xfrm>
            <a:off x="13316551" y="1485740"/>
            <a:ext cx="1025366" cy="1025366"/>
          </a:xfrm>
          <a:custGeom>
            <a:avLst/>
            <a:gdLst/>
            <a:ahLst/>
            <a:cxnLst/>
            <a:rect l="l" t="t" r="r" b="b"/>
            <a:pathLst>
              <a:path w="1025366" h="1025366">
                <a:moveTo>
                  <a:pt x="0" y="0"/>
                </a:moveTo>
                <a:lnTo>
                  <a:pt x="1025367" y="0"/>
                </a:lnTo>
                <a:lnTo>
                  <a:pt x="1025367" y="1025366"/>
                </a:lnTo>
                <a:lnTo>
                  <a:pt x="0" y="1025366"/>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pl-PL"/>
          </a:p>
        </p:txBody>
      </p:sp>
      <p:sp>
        <p:nvSpPr>
          <p:cNvPr id="11" name="Freeform 11"/>
          <p:cNvSpPr/>
          <p:nvPr/>
        </p:nvSpPr>
        <p:spPr>
          <a:xfrm>
            <a:off x="2220574" y="5505627"/>
            <a:ext cx="2111179" cy="844472"/>
          </a:xfrm>
          <a:custGeom>
            <a:avLst/>
            <a:gdLst/>
            <a:ahLst/>
            <a:cxnLst/>
            <a:rect l="l" t="t" r="r" b="b"/>
            <a:pathLst>
              <a:path w="2111179" h="844472">
                <a:moveTo>
                  <a:pt x="0" y="0"/>
                </a:moveTo>
                <a:lnTo>
                  <a:pt x="2111179" y="0"/>
                </a:lnTo>
                <a:lnTo>
                  <a:pt x="2111179" y="844471"/>
                </a:lnTo>
                <a:lnTo>
                  <a:pt x="0" y="844471"/>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pl-PL"/>
          </a:p>
        </p:txBody>
      </p:sp>
      <p:sp>
        <p:nvSpPr>
          <p:cNvPr id="12" name="TextBox 12"/>
          <p:cNvSpPr txBox="1"/>
          <p:nvPr/>
        </p:nvSpPr>
        <p:spPr>
          <a:xfrm>
            <a:off x="2165897" y="2511106"/>
            <a:ext cx="13956206" cy="4743450"/>
          </a:xfrm>
          <a:prstGeom prst="rect">
            <a:avLst/>
          </a:prstGeom>
        </p:spPr>
        <p:txBody>
          <a:bodyPr lIns="0" tIns="0" rIns="0" bIns="0" rtlCol="0" anchor="t">
            <a:spAutoFit/>
          </a:bodyPr>
          <a:lstStyle/>
          <a:p>
            <a:pPr algn="ctr">
              <a:lnSpc>
                <a:spcPts val="6780"/>
              </a:lnSpc>
            </a:pPr>
            <a:r>
              <a:rPr lang="en-US" sz="5650" b="1" i="1">
                <a:solidFill>
                  <a:srgbClr val="000000"/>
                </a:solidFill>
                <a:latin typeface="Baskerville Display PT Bold Italics"/>
                <a:ea typeface="Baskerville Display PT Bold Italics"/>
                <a:cs typeface="Baskerville Display PT Bold Italics"/>
                <a:sym typeface="Baskerville Display PT Bold Italics"/>
              </a:rPr>
              <a:t>Uważność to z j. ang. mindfulness </a:t>
            </a:r>
          </a:p>
          <a:p>
            <a:pPr algn="ctr">
              <a:lnSpc>
                <a:spcPts val="6780"/>
              </a:lnSpc>
            </a:pPr>
            <a:r>
              <a:rPr lang="en-US" sz="5650" b="1" i="1">
                <a:solidFill>
                  <a:srgbClr val="000000"/>
                </a:solidFill>
                <a:latin typeface="Baskerville Display PT Bold Italics"/>
                <a:ea typeface="Baskerville Display PT Bold Italics"/>
                <a:cs typeface="Baskerville Display PT Bold Italics"/>
                <a:sym typeface="Baskerville Display PT Bold Italics"/>
              </a:rPr>
              <a:t>"Oznacza bycie skoncentrowanym w określony sposób:  świadomie , tu i teraz , bez wartościowania i osądzania"</a:t>
            </a:r>
          </a:p>
          <a:p>
            <a:pPr algn="l">
              <a:lnSpc>
                <a:spcPts val="6780"/>
              </a:lnSpc>
            </a:pPr>
            <a:endParaRPr lang="en-US" sz="5650" b="1" i="1">
              <a:solidFill>
                <a:srgbClr val="000000"/>
              </a:solidFill>
              <a:latin typeface="Baskerville Display PT Bold Italics"/>
              <a:ea typeface="Baskerville Display PT Bold Italics"/>
              <a:cs typeface="Baskerville Display PT Bold Italics"/>
              <a:sym typeface="Baskerville Display PT Bold Italics"/>
            </a:endParaRPr>
          </a:p>
          <a:p>
            <a:pPr marL="0" lvl="0" indent="0" algn="l">
              <a:lnSpc>
                <a:spcPts val="3660"/>
              </a:lnSpc>
            </a:pPr>
            <a:r>
              <a:rPr lang="en-US" sz="3050" b="1" i="1">
                <a:solidFill>
                  <a:srgbClr val="000000"/>
                </a:solidFill>
                <a:latin typeface="Baskerville Display PT Bold Italics"/>
                <a:ea typeface="Baskerville Display PT Bold Italics"/>
                <a:cs typeface="Baskerville Display PT Bold Italics"/>
                <a:sym typeface="Baskerville Display PT Bold Italics"/>
              </a:rPr>
              <a:t>Jon Kabat - Zinn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FEDDE"/>
        </a:solidFill>
        <a:effectLst/>
      </p:bgPr>
    </p:bg>
    <p:spTree>
      <p:nvGrpSpPr>
        <p:cNvPr id="1" name=""/>
        <p:cNvGrpSpPr/>
        <p:nvPr/>
      </p:nvGrpSpPr>
      <p:grpSpPr>
        <a:xfrm>
          <a:off x="0" y="0"/>
          <a:ext cx="0" cy="0"/>
          <a:chOff x="0" y="0"/>
          <a:chExt cx="0" cy="0"/>
        </a:xfrm>
      </p:grpSpPr>
      <p:sp>
        <p:nvSpPr>
          <p:cNvPr id="2" name="Freeform 2"/>
          <p:cNvSpPr/>
          <p:nvPr/>
        </p:nvSpPr>
        <p:spPr>
          <a:xfrm rot="-1612140">
            <a:off x="-3023769" y="-4031197"/>
            <a:ext cx="11405048" cy="12133030"/>
          </a:xfrm>
          <a:custGeom>
            <a:avLst/>
            <a:gdLst/>
            <a:ahLst/>
            <a:cxnLst/>
            <a:rect l="l" t="t" r="r" b="b"/>
            <a:pathLst>
              <a:path w="11405048" h="12133030">
                <a:moveTo>
                  <a:pt x="0" y="0"/>
                </a:moveTo>
                <a:lnTo>
                  <a:pt x="11405048" y="0"/>
                </a:lnTo>
                <a:lnTo>
                  <a:pt x="11405048" y="12133030"/>
                </a:lnTo>
                <a:lnTo>
                  <a:pt x="0" y="12133030"/>
                </a:lnTo>
                <a:lnTo>
                  <a:pt x="0" y="0"/>
                </a:lnTo>
                <a:close/>
              </a:path>
            </a:pathLst>
          </a:custGeom>
          <a:blipFill>
            <a:blip r:embed="rId2">
              <a:alphaModFix amt="51000"/>
            </a:blip>
            <a:stretch>
              <a:fillRect/>
            </a:stretch>
          </a:blipFill>
        </p:spPr>
        <p:txBody>
          <a:bodyPr/>
          <a:lstStyle/>
          <a:p>
            <a:endParaRPr lang="pl-PL" dirty="0"/>
          </a:p>
        </p:txBody>
      </p:sp>
      <p:grpSp>
        <p:nvGrpSpPr>
          <p:cNvPr id="3" name="Group 3"/>
          <p:cNvGrpSpPr/>
          <p:nvPr/>
        </p:nvGrpSpPr>
        <p:grpSpPr>
          <a:xfrm>
            <a:off x="-742885" y="6857363"/>
            <a:ext cx="17400267" cy="1672944"/>
            <a:chOff x="0" y="0"/>
            <a:chExt cx="4582786" cy="440611"/>
          </a:xfrm>
        </p:grpSpPr>
        <p:sp>
          <p:nvSpPr>
            <p:cNvPr id="4" name="Freeform 4"/>
            <p:cNvSpPr/>
            <p:nvPr/>
          </p:nvSpPr>
          <p:spPr>
            <a:xfrm>
              <a:off x="0" y="0"/>
              <a:ext cx="4582786" cy="440611"/>
            </a:xfrm>
            <a:custGeom>
              <a:avLst/>
              <a:gdLst/>
              <a:ahLst/>
              <a:cxnLst/>
              <a:rect l="l" t="t" r="r" b="b"/>
              <a:pathLst>
                <a:path w="4582786" h="440611">
                  <a:moveTo>
                    <a:pt x="22691" y="0"/>
                  </a:moveTo>
                  <a:lnTo>
                    <a:pt x="4560095" y="0"/>
                  </a:lnTo>
                  <a:cubicBezTo>
                    <a:pt x="4572627" y="0"/>
                    <a:pt x="4582786" y="10159"/>
                    <a:pt x="4582786" y="22691"/>
                  </a:cubicBezTo>
                  <a:lnTo>
                    <a:pt x="4582786" y="417919"/>
                  </a:lnTo>
                  <a:cubicBezTo>
                    <a:pt x="4582786" y="430451"/>
                    <a:pt x="4572627" y="440611"/>
                    <a:pt x="4560095" y="440611"/>
                  </a:cubicBezTo>
                  <a:lnTo>
                    <a:pt x="22691" y="440611"/>
                  </a:lnTo>
                  <a:cubicBezTo>
                    <a:pt x="10159" y="440611"/>
                    <a:pt x="0" y="430451"/>
                    <a:pt x="0" y="417919"/>
                  </a:cubicBezTo>
                  <a:lnTo>
                    <a:pt x="0" y="22691"/>
                  </a:lnTo>
                  <a:cubicBezTo>
                    <a:pt x="0" y="10159"/>
                    <a:pt x="10159" y="0"/>
                    <a:pt x="22691" y="0"/>
                  </a:cubicBezTo>
                  <a:close/>
                </a:path>
              </a:pathLst>
            </a:custGeom>
            <a:solidFill>
              <a:srgbClr val="000000">
                <a:alpha val="0"/>
              </a:srgbClr>
            </a:solidFill>
            <a:ln w="19050" cap="rnd">
              <a:solidFill>
                <a:srgbClr val="FFFFFF"/>
              </a:solidFill>
              <a:prstDash val="solid"/>
              <a:round/>
            </a:ln>
          </p:spPr>
          <p:txBody>
            <a:bodyPr/>
            <a:lstStyle/>
            <a:p>
              <a:endParaRPr lang="pl-PL"/>
            </a:p>
          </p:txBody>
        </p:sp>
        <p:sp>
          <p:nvSpPr>
            <p:cNvPr id="5" name="TextBox 5"/>
            <p:cNvSpPr txBox="1"/>
            <p:nvPr/>
          </p:nvSpPr>
          <p:spPr>
            <a:xfrm>
              <a:off x="0" y="-38100"/>
              <a:ext cx="4582786" cy="478711"/>
            </a:xfrm>
            <a:prstGeom prst="rect">
              <a:avLst/>
            </a:prstGeom>
          </p:spPr>
          <p:txBody>
            <a:bodyPr lIns="50800" tIns="50800" rIns="50800" bIns="50800" rtlCol="0" anchor="ctr"/>
            <a:lstStyle/>
            <a:p>
              <a:pPr algn="ctr">
                <a:lnSpc>
                  <a:spcPts val="3079"/>
                </a:lnSpc>
              </a:pPr>
              <a:endParaRPr/>
            </a:p>
          </p:txBody>
        </p:sp>
      </p:grpSp>
      <p:grpSp>
        <p:nvGrpSpPr>
          <p:cNvPr id="6" name="Group 6"/>
          <p:cNvGrpSpPr/>
          <p:nvPr/>
        </p:nvGrpSpPr>
        <p:grpSpPr>
          <a:xfrm>
            <a:off x="-206216" y="9672527"/>
            <a:ext cx="18700433" cy="743950"/>
            <a:chOff x="0" y="0"/>
            <a:chExt cx="4925217" cy="195937"/>
          </a:xfrm>
        </p:grpSpPr>
        <p:sp>
          <p:nvSpPr>
            <p:cNvPr id="7" name="Freeform 7"/>
            <p:cNvSpPr/>
            <p:nvPr/>
          </p:nvSpPr>
          <p:spPr>
            <a:xfrm>
              <a:off x="0" y="0"/>
              <a:ext cx="4925217" cy="195937"/>
            </a:xfrm>
            <a:custGeom>
              <a:avLst/>
              <a:gdLst/>
              <a:ahLst/>
              <a:cxnLst/>
              <a:rect l="l" t="t" r="r" b="b"/>
              <a:pathLst>
                <a:path w="4925217" h="195937">
                  <a:moveTo>
                    <a:pt x="0" y="0"/>
                  </a:moveTo>
                  <a:lnTo>
                    <a:pt x="4925217" y="0"/>
                  </a:lnTo>
                  <a:lnTo>
                    <a:pt x="4925217" y="195937"/>
                  </a:lnTo>
                  <a:lnTo>
                    <a:pt x="0" y="195937"/>
                  </a:lnTo>
                  <a:close/>
                </a:path>
              </a:pathLst>
            </a:custGeom>
            <a:solidFill>
              <a:srgbClr val="C7CFBA"/>
            </a:solidFill>
          </p:spPr>
          <p:txBody>
            <a:bodyPr/>
            <a:lstStyle/>
            <a:p>
              <a:endParaRPr lang="pl-PL"/>
            </a:p>
          </p:txBody>
        </p:sp>
        <p:sp>
          <p:nvSpPr>
            <p:cNvPr id="8" name="TextBox 8"/>
            <p:cNvSpPr txBox="1"/>
            <p:nvPr/>
          </p:nvSpPr>
          <p:spPr>
            <a:xfrm>
              <a:off x="0" y="-38100"/>
              <a:ext cx="4925217" cy="234037"/>
            </a:xfrm>
            <a:prstGeom prst="rect">
              <a:avLst/>
            </a:prstGeom>
          </p:spPr>
          <p:txBody>
            <a:bodyPr lIns="50800" tIns="50800" rIns="50800" bIns="50800" rtlCol="0" anchor="ctr"/>
            <a:lstStyle/>
            <a:p>
              <a:pPr algn="ctr">
                <a:lnSpc>
                  <a:spcPts val="3079"/>
                </a:lnSpc>
              </a:pPr>
              <a:endParaRPr/>
            </a:p>
          </p:txBody>
        </p:sp>
      </p:grpSp>
      <p:sp>
        <p:nvSpPr>
          <p:cNvPr id="9" name="Freeform 9"/>
          <p:cNvSpPr/>
          <p:nvPr/>
        </p:nvSpPr>
        <p:spPr>
          <a:xfrm>
            <a:off x="16488186" y="2573974"/>
            <a:ext cx="1175750" cy="1004732"/>
          </a:xfrm>
          <a:custGeom>
            <a:avLst/>
            <a:gdLst/>
            <a:ahLst/>
            <a:cxnLst/>
            <a:rect l="l" t="t" r="r" b="b"/>
            <a:pathLst>
              <a:path w="1175750" h="1004732">
                <a:moveTo>
                  <a:pt x="0" y="0"/>
                </a:moveTo>
                <a:lnTo>
                  <a:pt x="1175750" y="0"/>
                </a:lnTo>
                <a:lnTo>
                  <a:pt x="1175750" y="1004731"/>
                </a:lnTo>
                <a:lnTo>
                  <a:pt x="0" y="100473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pl-PL"/>
          </a:p>
        </p:txBody>
      </p:sp>
      <p:sp>
        <p:nvSpPr>
          <p:cNvPr id="10" name="Freeform 10"/>
          <p:cNvSpPr/>
          <p:nvPr/>
        </p:nvSpPr>
        <p:spPr>
          <a:xfrm>
            <a:off x="356240" y="6407632"/>
            <a:ext cx="1748068" cy="899460"/>
          </a:xfrm>
          <a:custGeom>
            <a:avLst/>
            <a:gdLst/>
            <a:ahLst/>
            <a:cxnLst/>
            <a:rect l="l" t="t" r="r" b="b"/>
            <a:pathLst>
              <a:path w="1748068" h="899460">
                <a:moveTo>
                  <a:pt x="0" y="0"/>
                </a:moveTo>
                <a:lnTo>
                  <a:pt x="1748068" y="0"/>
                </a:lnTo>
                <a:lnTo>
                  <a:pt x="1748068" y="899461"/>
                </a:lnTo>
                <a:lnTo>
                  <a:pt x="0" y="899461"/>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pl-PL"/>
          </a:p>
        </p:txBody>
      </p:sp>
      <p:sp>
        <p:nvSpPr>
          <p:cNvPr id="11" name="TextBox 11"/>
          <p:cNvSpPr txBox="1"/>
          <p:nvPr/>
        </p:nvSpPr>
        <p:spPr>
          <a:xfrm>
            <a:off x="5709286" y="3743010"/>
            <a:ext cx="7773884" cy="1457130"/>
          </a:xfrm>
          <a:prstGeom prst="rect">
            <a:avLst/>
          </a:prstGeom>
        </p:spPr>
        <p:txBody>
          <a:bodyPr wrap="square" lIns="0" tIns="0" rIns="0" bIns="0" rtlCol="0" anchor="t">
            <a:spAutoFit/>
          </a:bodyPr>
          <a:lstStyle/>
          <a:p>
            <a:pPr algn="ctr">
              <a:lnSpc>
                <a:spcPts val="5879"/>
              </a:lnSpc>
              <a:spcBef>
                <a:spcPct val="0"/>
              </a:spcBef>
            </a:pPr>
            <a:r>
              <a:rPr lang="en-US" sz="4199" b="1" u="sng" dirty="0">
                <a:solidFill>
                  <a:srgbClr val="000000"/>
                </a:solidFill>
                <a:latin typeface="Montserrat Bold"/>
                <a:ea typeface="Montserrat Bold"/>
                <a:cs typeface="Montserrat Bold"/>
                <a:sym typeface="Montserrat Bold"/>
              </a:rPr>
              <a:t> </a:t>
            </a:r>
            <a:r>
              <a:rPr lang="pl-PL" sz="4199" b="1" u="sng" dirty="0">
                <a:solidFill>
                  <a:srgbClr val="000000"/>
                </a:solidFill>
                <a:latin typeface="Montserrat Bold"/>
                <a:ea typeface="Montserrat Bold"/>
                <a:cs typeface="Montserrat Bold"/>
                <a:sym typeface="Montserrat Bold"/>
              </a:rPr>
              <a:t>Kiedy stosować  </a:t>
            </a:r>
            <a:r>
              <a:rPr lang="pl-PL" sz="4199" b="1" u="sng" dirty="0" err="1">
                <a:solidFill>
                  <a:srgbClr val="000000"/>
                </a:solidFill>
                <a:latin typeface="Montserrat Bold"/>
                <a:ea typeface="Montserrat Bold"/>
                <a:cs typeface="Montserrat Bold"/>
                <a:sym typeface="Montserrat Bold"/>
              </a:rPr>
              <a:t>mindfulness</a:t>
            </a:r>
            <a:r>
              <a:rPr lang="pl-PL" sz="4199" b="1" u="sng" dirty="0">
                <a:solidFill>
                  <a:srgbClr val="000000"/>
                </a:solidFill>
                <a:latin typeface="Montserrat Bold"/>
                <a:ea typeface="Montserrat Bold"/>
                <a:cs typeface="Montserrat Bold"/>
                <a:sym typeface="Montserrat Bold"/>
              </a:rPr>
              <a:t>?</a:t>
            </a:r>
            <a:endParaRPr lang="en-US" sz="4199" b="1" u="sng" dirty="0">
              <a:solidFill>
                <a:srgbClr val="000000"/>
              </a:solidFill>
              <a:latin typeface="Montserrat Bold"/>
              <a:ea typeface="Montserrat Bold"/>
              <a:cs typeface="Montserrat Bold"/>
              <a:sym typeface="Montserrat Bold"/>
            </a:endParaRPr>
          </a:p>
        </p:txBody>
      </p:sp>
      <p:sp>
        <p:nvSpPr>
          <p:cNvPr id="12" name="AutoShape 12"/>
          <p:cNvSpPr/>
          <p:nvPr/>
        </p:nvSpPr>
        <p:spPr>
          <a:xfrm flipH="1" flipV="1">
            <a:off x="4162312" y="2640691"/>
            <a:ext cx="1753372" cy="1143000"/>
          </a:xfrm>
          <a:prstGeom prst="line">
            <a:avLst/>
          </a:prstGeom>
          <a:ln w="38100" cap="flat">
            <a:solidFill>
              <a:srgbClr val="000000"/>
            </a:solidFill>
            <a:prstDash val="solid"/>
            <a:headEnd type="none" w="sm" len="sm"/>
            <a:tailEnd type="arrow" w="med" len="sm"/>
          </a:ln>
        </p:spPr>
        <p:txBody>
          <a:bodyPr/>
          <a:lstStyle/>
          <a:p>
            <a:endParaRPr lang="pl-PL"/>
          </a:p>
        </p:txBody>
      </p:sp>
      <p:sp>
        <p:nvSpPr>
          <p:cNvPr id="13" name="TextBox 13"/>
          <p:cNvSpPr txBox="1"/>
          <p:nvPr/>
        </p:nvSpPr>
        <p:spPr>
          <a:xfrm>
            <a:off x="152733" y="84095"/>
            <a:ext cx="5433915" cy="2556596"/>
          </a:xfrm>
          <a:prstGeom prst="rect">
            <a:avLst/>
          </a:prstGeom>
        </p:spPr>
        <p:txBody>
          <a:bodyPr lIns="0" tIns="0" rIns="0" bIns="0" rtlCol="0" anchor="t">
            <a:spAutoFit/>
          </a:bodyPr>
          <a:lstStyle/>
          <a:p>
            <a:pPr algn="ctr">
              <a:lnSpc>
                <a:spcPts val="5119"/>
              </a:lnSpc>
              <a:spcBef>
                <a:spcPct val="0"/>
              </a:spcBef>
            </a:pPr>
            <a:r>
              <a:rPr lang="en-US" sz="3657">
                <a:solidFill>
                  <a:srgbClr val="000000"/>
                </a:solidFill>
                <a:latin typeface="Montserrat"/>
                <a:ea typeface="Montserrat"/>
                <a:cs typeface="Montserrat"/>
                <a:sym typeface="Montserrat"/>
              </a:rPr>
              <a:t>Ciągłe przebodźcowanie , pobudzenie układu nerwowego </a:t>
            </a:r>
          </a:p>
        </p:txBody>
      </p:sp>
      <p:sp>
        <p:nvSpPr>
          <p:cNvPr id="14" name="AutoShape 14"/>
          <p:cNvSpPr/>
          <p:nvPr/>
        </p:nvSpPr>
        <p:spPr>
          <a:xfrm flipV="1">
            <a:off x="9458318" y="2640691"/>
            <a:ext cx="0" cy="1143000"/>
          </a:xfrm>
          <a:prstGeom prst="line">
            <a:avLst/>
          </a:prstGeom>
          <a:ln w="38100" cap="flat">
            <a:solidFill>
              <a:srgbClr val="000000"/>
            </a:solidFill>
            <a:prstDash val="solid"/>
            <a:headEnd type="none" w="sm" len="sm"/>
            <a:tailEnd type="arrow" w="med" len="sm"/>
          </a:ln>
        </p:spPr>
        <p:txBody>
          <a:bodyPr/>
          <a:lstStyle/>
          <a:p>
            <a:endParaRPr lang="pl-PL"/>
          </a:p>
        </p:txBody>
      </p:sp>
      <p:sp>
        <p:nvSpPr>
          <p:cNvPr id="15" name="TextBox 15"/>
          <p:cNvSpPr txBox="1"/>
          <p:nvPr/>
        </p:nvSpPr>
        <p:spPr>
          <a:xfrm>
            <a:off x="5213912" y="315904"/>
            <a:ext cx="8488812" cy="1349392"/>
          </a:xfrm>
          <a:prstGeom prst="rect">
            <a:avLst/>
          </a:prstGeom>
        </p:spPr>
        <p:txBody>
          <a:bodyPr lIns="0" tIns="0" rIns="0" bIns="0" rtlCol="0" anchor="t">
            <a:spAutoFit/>
          </a:bodyPr>
          <a:lstStyle/>
          <a:p>
            <a:pPr algn="ctr">
              <a:lnSpc>
                <a:spcPts val="5427"/>
              </a:lnSpc>
            </a:pPr>
            <a:r>
              <a:rPr lang="en-US" sz="3877">
                <a:solidFill>
                  <a:srgbClr val="000000"/>
                </a:solidFill>
                <a:latin typeface="Montserrat"/>
                <a:ea typeface="Montserrat"/>
                <a:cs typeface="Montserrat"/>
                <a:sym typeface="Montserrat"/>
              </a:rPr>
              <a:t>Napięcie, stres , brak umiejętności </a:t>
            </a:r>
          </a:p>
          <a:p>
            <a:pPr algn="ctr">
              <a:lnSpc>
                <a:spcPts val="5427"/>
              </a:lnSpc>
              <a:spcBef>
                <a:spcPct val="0"/>
              </a:spcBef>
            </a:pPr>
            <a:r>
              <a:rPr lang="en-US" sz="3877">
                <a:solidFill>
                  <a:srgbClr val="000000"/>
                </a:solidFill>
                <a:latin typeface="Montserrat"/>
                <a:ea typeface="Montserrat"/>
                <a:cs typeface="Montserrat"/>
                <a:sym typeface="Montserrat"/>
              </a:rPr>
              <a:t>odreagowania </a:t>
            </a:r>
          </a:p>
        </p:txBody>
      </p:sp>
      <p:sp>
        <p:nvSpPr>
          <p:cNvPr id="16" name="AutoShape 16"/>
          <p:cNvSpPr/>
          <p:nvPr/>
        </p:nvSpPr>
        <p:spPr>
          <a:xfrm flipV="1">
            <a:off x="12823598" y="3578705"/>
            <a:ext cx="879127" cy="523121"/>
          </a:xfrm>
          <a:prstGeom prst="line">
            <a:avLst/>
          </a:prstGeom>
          <a:ln w="38100" cap="flat">
            <a:solidFill>
              <a:srgbClr val="000000"/>
            </a:solidFill>
            <a:prstDash val="solid"/>
            <a:headEnd type="none" w="sm" len="sm"/>
            <a:tailEnd type="arrow" w="med" len="sm"/>
          </a:ln>
        </p:spPr>
        <p:txBody>
          <a:bodyPr/>
          <a:lstStyle/>
          <a:p>
            <a:endParaRPr lang="pl-PL"/>
          </a:p>
        </p:txBody>
      </p:sp>
      <p:sp>
        <p:nvSpPr>
          <p:cNvPr id="17" name="TextBox 17"/>
          <p:cNvSpPr txBox="1"/>
          <p:nvPr/>
        </p:nvSpPr>
        <p:spPr>
          <a:xfrm>
            <a:off x="14155263" y="2488249"/>
            <a:ext cx="3508673" cy="738506"/>
          </a:xfrm>
          <a:prstGeom prst="rect">
            <a:avLst/>
          </a:prstGeom>
        </p:spPr>
        <p:txBody>
          <a:bodyPr lIns="0" tIns="0" rIns="0" bIns="0" rtlCol="0" anchor="t">
            <a:spAutoFit/>
          </a:bodyPr>
          <a:lstStyle/>
          <a:p>
            <a:pPr algn="ctr">
              <a:lnSpc>
                <a:spcPts val="6019"/>
              </a:lnSpc>
              <a:spcBef>
                <a:spcPct val="0"/>
              </a:spcBef>
            </a:pPr>
            <a:r>
              <a:rPr lang="en-US" sz="4299">
                <a:solidFill>
                  <a:srgbClr val="000000"/>
                </a:solidFill>
                <a:latin typeface="Montserrat"/>
                <a:ea typeface="Montserrat"/>
                <a:cs typeface="Montserrat"/>
                <a:sym typeface="Montserrat"/>
              </a:rPr>
              <a:t>Presja czasu </a:t>
            </a:r>
          </a:p>
        </p:txBody>
      </p:sp>
      <p:sp>
        <p:nvSpPr>
          <p:cNvPr id="18" name="AutoShape 18"/>
          <p:cNvSpPr/>
          <p:nvPr/>
        </p:nvSpPr>
        <p:spPr>
          <a:xfrm flipH="1">
            <a:off x="4879099" y="4419962"/>
            <a:ext cx="1211176" cy="373201"/>
          </a:xfrm>
          <a:prstGeom prst="line">
            <a:avLst/>
          </a:prstGeom>
          <a:ln w="38100" cap="flat">
            <a:solidFill>
              <a:srgbClr val="000000"/>
            </a:solidFill>
            <a:prstDash val="solid"/>
            <a:headEnd type="none" w="sm" len="sm"/>
            <a:tailEnd type="arrow" w="med" len="sm"/>
          </a:ln>
        </p:spPr>
        <p:txBody>
          <a:bodyPr/>
          <a:lstStyle/>
          <a:p>
            <a:endParaRPr lang="pl-PL"/>
          </a:p>
        </p:txBody>
      </p:sp>
      <p:sp>
        <p:nvSpPr>
          <p:cNvPr id="19" name="TextBox 19"/>
          <p:cNvSpPr txBox="1"/>
          <p:nvPr/>
        </p:nvSpPr>
        <p:spPr>
          <a:xfrm>
            <a:off x="-350893" y="3707491"/>
            <a:ext cx="5937542" cy="2198370"/>
          </a:xfrm>
          <a:prstGeom prst="rect">
            <a:avLst/>
          </a:prstGeom>
        </p:spPr>
        <p:txBody>
          <a:bodyPr lIns="0" tIns="0" rIns="0" bIns="0" rtlCol="0" anchor="t">
            <a:spAutoFit/>
          </a:bodyPr>
          <a:lstStyle/>
          <a:p>
            <a:pPr algn="ctr">
              <a:lnSpc>
                <a:spcPts val="5880"/>
              </a:lnSpc>
              <a:spcBef>
                <a:spcPct val="0"/>
              </a:spcBef>
            </a:pPr>
            <a:r>
              <a:rPr lang="en-US" sz="4200">
                <a:solidFill>
                  <a:srgbClr val="000000"/>
                </a:solidFill>
                <a:latin typeface="Montserrat"/>
                <a:ea typeface="Montserrat"/>
                <a:cs typeface="Montserrat"/>
                <a:sym typeface="Montserrat"/>
              </a:rPr>
              <a:t>Przeciążenie obowiązkami, nadmiarem pracy </a:t>
            </a:r>
          </a:p>
        </p:txBody>
      </p:sp>
      <p:sp>
        <p:nvSpPr>
          <p:cNvPr id="20" name="AutoShape 20"/>
          <p:cNvSpPr/>
          <p:nvPr/>
        </p:nvSpPr>
        <p:spPr>
          <a:xfrm flipH="1">
            <a:off x="6090275" y="5162912"/>
            <a:ext cx="1866973" cy="1694451"/>
          </a:xfrm>
          <a:prstGeom prst="line">
            <a:avLst/>
          </a:prstGeom>
          <a:ln w="38100" cap="flat">
            <a:solidFill>
              <a:srgbClr val="000000"/>
            </a:solidFill>
            <a:prstDash val="solid"/>
            <a:headEnd type="none" w="sm" len="sm"/>
            <a:tailEnd type="arrow" w="med" len="sm"/>
          </a:ln>
        </p:spPr>
        <p:txBody>
          <a:bodyPr/>
          <a:lstStyle/>
          <a:p>
            <a:endParaRPr lang="pl-PL"/>
          </a:p>
        </p:txBody>
      </p:sp>
      <p:sp>
        <p:nvSpPr>
          <p:cNvPr id="21" name="TextBox 21"/>
          <p:cNvSpPr txBox="1"/>
          <p:nvPr/>
        </p:nvSpPr>
        <p:spPr>
          <a:xfrm>
            <a:off x="1670540" y="6681224"/>
            <a:ext cx="5609006" cy="2991304"/>
          </a:xfrm>
          <a:prstGeom prst="rect">
            <a:avLst/>
          </a:prstGeom>
        </p:spPr>
        <p:txBody>
          <a:bodyPr lIns="0" tIns="0" rIns="0" bIns="0" rtlCol="0" anchor="t">
            <a:spAutoFit/>
          </a:bodyPr>
          <a:lstStyle/>
          <a:p>
            <a:pPr algn="ctr">
              <a:lnSpc>
                <a:spcPts val="5982"/>
              </a:lnSpc>
              <a:spcBef>
                <a:spcPct val="0"/>
              </a:spcBef>
            </a:pPr>
            <a:r>
              <a:rPr lang="en-US" sz="4273">
                <a:solidFill>
                  <a:srgbClr val="000000"/>
                </a:solidFill>
                <a:latin typeface="Montserrat"/>
                <a:ea typeface="Montserrat"/>
                <a:cs typeface="Montserrat"/>
                <a:sym typeface="Montserrat"/>
              </a:rPr>
              <a:t>Brak radości z sukcesów , odsuwanie pozytywnych emocji </a:t>
            </a:r>
          </a:p>
        </p:txBody>
      </p:sp>
      <p:sp>
        <p:nvSpPr>
          <p:cNvPr id="22" name="AutoShape 22"/>
          <p:cNvSpPr/>
          <p:nvPr/>
        </p:nvSpPr>
        <p:spPr>
          <a:xfrm>
            <a:off x="10507422" y="5143500"/>
            <a:ext cx="2316175" cy="1613924"/>
          </a:xfrm>
          <a:prstGeom prst="line">
            <a:avLst/>
          </a:prstGeom>
          <a:ln w="38100" cap="flat">
            <a:solidFill>
              <a:srgbClr val="000000"/>
            </a:solidFill>
            <a:prstDash val="solid"/>
            <a:headEnd type="none" w="sm" len="sm"/>
            <a:tailEnd type="arrow" w="med" len="sm"/>
          </a:ln>
        </p:spPr>
        <p:txBody>
          <a:bodyPr/>
          <a:lstStyle/>
          <a:p>
            <a:endParaRPr lang="pl-PL"/>
          </a:p>
        </p:txBody>
      </p:sp>
      <p:sp>
        <p:nvSpPr>
          <p:cNvPr id="23" name="TextBox 23"/>
          <p:cNvSpPr txBox="1"/>
          <p:nvPr/>
        </p:nvSpPr>
        <p:spPr>
          <a:xfrm>
            <a:off x="9944517" y="7299499"/>
            <a:ext cx="7516416" cy="712471"/>
          </a:xfrm>
          <a:prstGeom prst="rect">
            <a:avLst/>
          </a:prstGeom>
        </p:spPr>
        <p:txBody>
          <a:bodyPr lIns="0" tIns="0" rIns="0" bIns="0" rtlCol="0" anchor="t">
            <a:spAutoFit/>
          </a:bodyPr>
          <a:lstStyle/>
          <a:p>
            <a:pPr algn="ctr">
              <a:lnSpc>
                <a:spcPts val="5879"/>
              </a:lnSpc>
              <a:spcBef>
                <a:spcPct val="0"/>
              </a:spcBef>
            </a:pPr>
            <a:r>
              <a:rPr lang="en-US" sz="4199">
                <a:solidFill>
                  <a:srgbClr val="000000"/>
                </a:solidFill>
                <a:latin typeface="Montserrat"/>
                <a:ea typeface="Montserrat"/>
                <a:cs typeface="Montserrat"/>
                <a:sym typeface="Montserrat"/>
              </a:rPr>
              <a:t>Robienie wielu rzeczy naraz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7CFBA"/>
        </a:solidFill>
        <a:effectLst/>
      </p:bgPr>
    </p:bg>
    <p:spTree>
      <p:nvGrpSpPr>
        <p:cNvPr id="1" name=""/>
        <p:cNvGrpSpPr/>
        <p:nvPr/>
      </p:nvGrpSpPr>
      <p:grpSpPr>
        <a:xfrm>
          <a:off x="0" y="0"/>
          <a:ext cx="0" cy="0"/>
          <a:chOff x="0" y="0"/>
          <a:chExt cx="0" cy="0"/>
        </a:xfrm>
      </p:grpSpPr>
      <p:sp>
        <p:nvSpPr>
          <p:cNvPr id="4" name="TextBox 4"/>
          <p:cNvSpPr txBox="1"/>
          <p:nvPr/>
        </p:nvSpPr>
        <p:spPr>
          <a:xfrm>
            <a:off x="1064172" y="2813069"/>
            <a:ext cx="17892800" cy="3029169"/>
          </a:xfrm>
          <a:prstGeom prst="rect">
            <a:avLst/>
          </a:prstGeom>
        </p:spPr>
        <p:txBody>
          <a:bodyPr lIns="50800" tIns="50800" rIns="50800" bIns="50800" rtlCol="0" anchor="ctr"/>
          <a:lstStyle/>
          <a:p>
            <a:pPr algn="ctr">
              <a:lnSpc>
                <a:spcPts val="3079"/>
              </a:lnSpc>
            </a:pPr>
            <a:endParaRPr dirty="0"/>
          </a:p>
        </p:txBody>
      </p:sp>
      <p:sp>
        <p:nvSpPr>
          <p:cNvPr id="5" name="Freeform 5"/>
          <p:cNvSpPr/>
          <p:nvPr/>
        </p:nvSpPr>
        <p:spPr>
          <a:xfrm>
            <a:off x="5714993" y="1999433"/>
            <a:ext cx="1076002" cy="993834"/>
          </a:xfrm>
          <a:custGeom>
            <a:avLst/>
            <a:gdLst/>
            <a:ahLst/>
            <a:cxnLst/>
            <a:rect l="l" t="t" r="r" b="b"/>
            <a:pathLst>
              <a:path w="1076002" h="993834">
                <a:moveTo>
                  <a:pt x="0" y="0"/>
                </a:moveTo>
                <a:lnTo>
                  <a:pt x="1076001" y="0"/>
                </a:lnTo>
                <a:lnTo>
                  <a:pt x="1076001" y="993835"/>
                </a:lnTo>
                <a:lnTo>
                  <a:pt x="0" y="9938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pl-PL"/>
          </a:p>
        </p:txBody>
      </p:sp>
      <p:sp>
        <p:nvSpPr>
          <p:cNvPr id="6" name="TextBox 6"/>
          <p:cNvSpPr txBox="1"/>
          <p:nvPr/>
        </p:nvSpPr>
        <p:spPr>
          <a:xfrm>
            <a:off x="1653663" y="770605"/>
            <a:ext cx="13860506" cy="1739130"/>
          </a:xfrm>
          <a:prstGeom prst="rect">
            <a:avLst/>
          </a:prstGeom>
        </p:spPr>
        <p:txBody>
          <a:bodyPr lIns="0" tIns="0" rIns="0" bIns="0" rtlCol="0" anchor="t">
            <a:spAutoFit/>
          </a:bodyPr>
          <a:lstStyle/>
          <a:p>
            <a:pPr algn="ctr">
              <a:lnSpc>
                <a:spcPts val="6638"/>
              </a:lnSpc>
            </a:pPr>
            <a:r>
              <a:rPr lang="en-US" sz="6705" dirty="0">
                <a:solidFill>
                  <a:srgbClr val="000000"/>
                </a:solidFill>
                <a:latin typeface="Baskerville Display PT"/>
                <a:ea typeface="Baskerville Display PT"/>
                <a:cs typeface="Baskerville Display PT"/>
                <a:sym typeface="Baskerville Display PT"/>
              </a:rPr>
              <a:t> </a:t>
            </a:r>
            <a:r>
              <a:rPr lang="pl-PL" sz="6705" dirty="0" err="1">
                <a:solidFill>
                  <a:srgbClr val="000000"/>
                </a:solidFill>
                <a:latin typeface="Baskerville Display PT"/>
                <a:ea typeface="Baskerville Display PT"/>
                <a:cs typeface="Baskerville Display PT"/>
                <a:sym typeface="Baskerville Display PT"/>
              </a:rPr>
              <a:t>Mindfulness</a:t>
            </a:r>
            <a:r>
              <a:rPr lang="pl-PL" sz="6705" dirty="0">
                <a:solidFill>
                  <a:srgbClr val="000000"/>
                </a:solidFill>
                <a:latin typeface="Baskerville Display PT"/>
                <a:ea typeface="Baskerville Display PT"/>
                <a:cs typeface="Baskerville Display PT"/>
                <a:sym typeface="Baskerville Display PT"/>
              </a:rPr>
              <a:t> w życiu dziecka – dlaczego warto ?</a:t>
            </a:r>
            <a:r>
              <a:rPr lang="en-US" sz="6705" dirty="0">
                <a:solidFill>
                  <a:srgbClr val="000000"/>
                </a:solidFill>
                <a:latin typeface="Baskerville Display PT"/>
                <a:ea typeface="Baskerville Display PT"/>
                <a:cs typeface="Baskerville Display PT"/>
                <a:sym typeface="Baskerville Display PT"/>
              </a:rPr>
              <a:t> </a:t>
            </a:r>
          </a:p>
        </p:txBody>
      </p:sp>
      <p:sp>
        <p:nvSpPr>
          <p:cNvPr id="7" name="TextBox 7"/>
          <p:cNvSpPr txBox="1"/>
          <p:nvPr/>
        </p:nvSpPr>
        <p:spPr>
          <a:xfrm>
            <a:off x="1899223" y="3453043"/>
            <a:ext cx="15539985" cy="3730573"/>
          </a:xfrm>
          <a:prstGeom prst="rect">
            <a:avLst/>
          </a:prstGeom>
        </p:spPr>
        <p:txBody>
          <a:bodyPr lIns="0" tIns="0" rIns="0" bIns="0" rtlCol="0" anchor="t">
            <a:spAutoFit/>
          </a:bodyPr>
          <a:lstStyle/>
          <a:p>
            <a:pPr marL="647041" lvl="1" indent="-323520" algn="just">
              <a:lnSpc>
                <a:spcPts val="4195"/>
              </a:lnSpc>
              <a:buFont typeface="Arial"/>
              <a:buChar char="•"/>
            </a:pPr>
            <a:r>
              <a:rPr lang="pl-PL" sz="2996" dirty="0">
                <a:solidFill>
                  <a:srgbClr val="000000"/>
                </a:solidFill>
                <a:latin typeface="Montserrat"/>
                <a:ea typeface="Montserrat"/>
                <a:cs typeface="Montserrat"/>
                <a:sym typeface="Montserrat"/>
              </a:rPr>
              <a:t> Wyciszenie </a:t>
            </a:r>
          </a:p>
          <a:p>
            <a:pPr marL="647041" lvl="1" indent="-323520" algn="just">
              <a:lnSpc>
                <a:spcPts val="4195"/>
              </a:lnSpc>
              <a:buFont typeface="Arial"/>
              <a:buChar char="•"/>
            </a:pPr>
            <a:r>
              <a:rPr lang="pl-PL" sz="2996" dirty="0">
                <a:solidFill>
                  <a:srgbClr val="000000"/>
                </a:solidFill>
                <a:latin typeface="Montserrat"/>
                <a:ea typeface="Montserrat"/>
                <a:cs typeface="Montserrat"/>
                <a:sym typeface="Montserrat"/>
              </a:rPr>
              <a:t>Lepsza koncentracja </a:t>
            </a:r>
          </a:p>
          <a:p>
            <a:pPr marL="647041" lvl="1" indent="-323520" algn="just">
              <a:lnSpc>
                <a:spcPts val="4195"/>
              </a:lnSpc>
              <a:buFont typeface="Arial"/>
              <a:buChar char="•"/>
            </a:pPr>
            <a:r>
              <a:rPr lang="pl-PL" sz="2996" dirty="0">
                <a:solidFill>
                  <a:srgbClr val="000000"/>
                </a:solidFill>
                <a:latin typeface="Montserrat"/>
                <a:ea typeface="Montserrat"/>
                <a:cs typeface="Montserrat"/>
                <a:sym typeface="Montserrat"/>
              </a:rPr>
              <a:t>Umiejętne zarządzanie emocjami </a:t>
            </a:r>
          </a:p>
          <a:p>
            <a:pPr marL="647041" lvl="1" indent="-323520" algn="just">
              <a:lnSpc>
                <a:spcPts val="4195"/>
              </a:lnSpc>
              <a:buFont typeface="Arial"/>
              <a:buChar char="•"/>
            </a:pPr>
            <a:r>
              <a:rPr lang="pl-PL" sz="2996" dirty="0">
                <a:solidFill>
                  <a:srgbClr val="000000"/>
                </a:solidFill>
                <a:latin typeface="Montserrat"/>
                <a:ea typeface="Montserrat"/>
                <a:cs typeface="Montserrat"/>
                <a:sym typeface="Montserrat"/>
              </a:rPr>
              <a:t>Pomaga rozwiązywać konflikty </a:t>
            </a:r>
          </a:p>
          <a:p>
            <a:pPr marL="647041" lvl="1" indent="-323520" algn="just">
              <a:lnSpc>
                <a:spcPts val="4195"/>
              </a:lnSpc>
              <a:buFont typeface="Arial"/>
              <a:buChar char="•"/>
            </a:pPr>
            <a:r>
              <a:rPr lang="pl-PL" sz="2996" dirty="0">
                <a:solidFill>
                  <a:srgbClr val="000000"/>
                </a:solidFill>
                <a:latin typeface="Montserrat"/>
                <a:ea typeface="Montserrat"/>
                <a:cs typeface="Montserrat"/>
                <a:sym typeface="Montserrat"/>
              </a:rPr>
              <a:t>Szacunek dla samego siebie </a:t>
            </a:r>
          </a:p>
          <a:p>
            <a:pPr marL="647041" lvl="1" indent="-323520" algn="just">
              <a:lnSpc>
                <a:spcPts val="4195"/>
              </a:lnSpc>
              <a:buFont typeface="Arial"/>
              <a:buChar char="•"/>
            </a:pPr>
            <a:r>
              <a:rPr lang="pl-PL" sz="2996" dirty="0">
                <a:solidFill>
                  <a:srgbClr val="000000"/>
                </a:solidFill>
                <a:latin typeface="Montserrat"/>
                <a:ea typeface="Montserrat"/>
                <a:cs typeface="Montserrat"/>
                <a:sym typeface="Montserrat"/>
              </a:rPr>
              <a:t>Poprawa funkcjonowania sfery psychicznej jak i poznawczej </a:t>
            </a:r>
            <a:endParaRPr lang="en-US" sz="2996" dirty="0">
              <a:solidFill>
                <a:srgbClr val="000000"/>
              </a:solidFill>
              <a:latin typeface="Montserrat"/>
              <a:ea typeface="Montserrat"/>
              <a:cs typeface="Montserrat"/>
              <a:sym typeface="Montserrat"/>
            </a:endParaRPr>
          </a:p>
          <a:p>
            <a:pPr marL="647041" lvl="1" indent="-323520" algn="just">
              <a:lnSpc>
                <a:spcPts val="4195"/>
              </a:lnSpc>
              <a:buFont typeface="Arial"/>
              <a:buChar char="•"/>
            </a:pPr>
            <a:endParaRPr lang="en-US" sz="2996" dirty="0">
              <a:solidFill>
                <a:srgbClr val="000000"/>
              </a:solidFill>
              <a:latin typeface="Montserrat"/>
              <a:ea typeface="Montserrat"/>
              <a:cs typeface="Montserrat"/>
              <a:sym typeface="Montserrat"/>
            </a:endParaRPr>
          </a:p>
        </p:txBody>
      </p:sp>
      <p:sp>
        <p:nvSpPr>
          <p:cNvPr id="8" name="Freeform 8"/>
          <p:cNvSpPr/>
          <p:nvPr/>
        </p:nvSpPr>
        <p:spPr>
          <a:xfrm rot="-1612140">
            <a:off x="15533221" y="5848092"/>
            <a:ext cx="5509558" cy="5861232"/>
          </a:xfrm>
          <a:custGeom>
            <a:avLst/>
            <a:gdLst/>
            <a:ahLst/>
            <a:cxnLst/>
            <a:rect l="l" t="t" r="r" b="b"/>
            <a:pathLst>
              <a:path w="5509558" h="5861232">
                <a:moveTo>
                  <a:pt x="0" y="0"/>
                </a:moveTo>
                <a:lnTo>
                  <a:pt x="5509558" y="0"/>
                </a:lnTo>
                <a:lnTo>
                  <a:pt x="5509558" y="5861232"/>
                </a:lnTo>
                <a:lnTo>
                  <a:pt x="0" y="5861232"/>
                </a:lnTo>
                <a:lnTo>
                  <a:pt x="0" y="0"/>
                </a:lnTo>
                <a:close/>
              </a:path>
            </a:pathLst>
          </a:custGeom>
          <a:blipFill>
            <a:blip r:embed="rId4">
              <a:alphaModFix amt="51000"/>
            </a:blip>
            <a:stretch>
              <a:fillRect/>
            </a:stretch>
          </a:blipFill>
        </p:spPr>
        <p:txBody>
          <a:bodyPr/>
          <a:lstStyle/>
          <a:p>
            <a:endParaRPr lang="pl-PL"/>
          </a:p>
        </p:txBody>
      </p:sp>
      <p:sp>
        <p:nvSpPr>
          <p:cNvPr id="9" name="Freeform 9"/>
          <p:cNvSpPr/>
          <p:nvPr/>
        </p:nvSpPr>
        <p:spPr>
          <a:xfrm rot="-1612140">
            <a:off x="-2754779" y="-3543122"/>
            <a:ext cx="5509558" cy="5861232"/>
          </a:xfrm>
          <a:custGeom>
            <a:avLst/>
            <a:gdLst/>
            <a:ahLst/>
            <a:cxnLst/>
            <a:rect l="l" t="t" r="r" b="b"/>
            <a:pathLst>
              <a:path w="5509558" h="5861232">
                <a:moveTo>
                  <a:pt x="0" y="0"/>
                </a:moveTo>
                <a:lnTo>
                  <a:pt x="5509558" y="0"/>
                </a:lnTo>
                <a:lnTo>
                  <a:pt x="5509558" y="5861231"/>
                </a:lnTo>
                <a:lnTo>
                  <a:pt x="0" y="5861231"/>
                </a:lnTo>
                <a:lnTo>
                  <a:pt x="0" y="0"/>
                </a:lnTo>
                <a:close/>
              </a:path>
            </a:pathLst>
          </a:custGeom>
          <a:blipFill>
            <a:blip r:embed="rId4">
              <a:alphaModFix amt="51000"/>
            </a:blip>
            <a:stretch>
              <a:fillRect/>
            </a:stretch>
          </a:blipFill>
        </p:spPr>
        <p:txBody>
          <a:bodyPr/>
          <a:lstStyle/>
          <a:p>
            <a:endParaRPr lang="pl-PL"/>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7CFBA"/>
        </a:solidFill>
        <a:effectLst/>
      </p:bgPr>
    </p:bg>
    <p:spTree>
      <p:nvGrpSpPr>
        <p:cNvPr id="1" name=""/>
        <p:cNvGrpSpPr/>
        <p:nvPr/>
      </p:nvGrpSpPr>
      <p:grpSpPr>
        <a:xfrm>
          <a:off x="0" y="0"/>
          <a:ext cx="0" cy="0"/>
          <a:chOff x="0" y="0"/>
          <a:chExt cx="0" cy="0"/>
        </a:xfrm>
      </p:grpSpPr>
      <p:sp>
        <p:nvSpPr>
          <p:cNvPr id="4" name="TextBox 4"/>
          <p:cNvSpPr txBox="1"/>
          <p:nvPr/>
        </p:nvSpPr>
        <p:spPr>
          <a:xfrm>
            <a:off x="1293477" y="1835315"/>
            <a:ext cx="17892800" cy="3029169"/>
          </a:xfrm>
          <a:prstGeom prst="rect">
            <a:avLst/>
          </a:prstGeom>
        </p:spPr>
        <p:txBody>
          <a:bodyPr lIns="50800" tIns="50800" rIns="50800" bIns="50800" rtlCol="0" anchor="ctr"/>
          <a:lstStyle/>
          <a:p>
            <a:pPr algn="ctr">
              <a:lnSpc>
                <a:spcPts val="3079"/>
              </a:lnSpc>
            </a:pPr>
            <a:endParaRPr dirty="0"/>
          </a:p>
        </p:txBody>
      </p:sp>
      <p:sp>
        <p:nvSpPr>
          <p:cNvPr id="5" name="Freeform 5"/>
          <p:cNvSpPr/>
          <p:nvPr/>
        </p:nvSpPr>
        <p:spPr>
          <a:xfrm>
            <a:off x="5714993" y="1999433"/>
            <a:ext cx="1076002" cy="993834"/>
          </a:xfrm>
          <a:custGeom>
            <a:avLst/>
            <a:gdLst/>
            <a:ahLst/>
            <a:cxnLst/>
            <a:rect l="l" t="t" r="r" b="b"/>
            <a:pathLst>
              <a:path w="1076002" h="993834">
                <a:moveTo>
                  <a:pt x="0" y="0"/>
                </a:moveTo>
                <a:lnTo>
                  <a:pt x="1076001" y="0"/>
                </a:lnTo>
                <a:lnTo>
                  <a:pt x="1076001" y="993835"/>
                </a:lnTo>
                <a:lnTo>
                  <a:pt x="0" y="9938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pl-PL" dirty="0"/>
          </a:p>
        </p:txBody>
      </p:sp>
      <p:sp>
        <p:nvSpPr>
          <p:cNvPr id="7" name="TextBox 7"/>
          <p:cNvSpPr txBox="1"/>
          <p:nvPr/>
        </p:nvSpPr>
        <p:spPr>
          <a:xfrm>
            <a:off x="528492" y="574507"/>
            <a:ext cx="16657482" cy="6962227"/>
          </a:xfrm>
          <a:prstGeom prst="rect">
            <a:avLst/>
          </a:prstGeom>
        </p:spPr>
        <p:txBody>
          <a:bodyPr wrap="square" lIns="0" tIns="0" rIns="0" bIns="0" rtlCol="0" anchor="t">
            <a:spAutoFit/>
          </a:bodyPr>
          <a:lstStyle/>
          <a:p>
            <a:pPr marL="647041" lvl="1" indent="-323520" algn="just">
              <a:lnSpc>
                <a:spcPts val="4195"/>
              </a:lnSpc>
              <a:buFont typeface="Arial"/>
              <a:buChar char="•"/>
            </a:pPr>
            <a:r>
              <a:rPr lang="pl-PL" sz="2996" dirty="0">
                <a:solidFill>
                  <a:srgbClr val="000000"/>
                </a:solidFill>
                <a:latin typeface="Montserrat"/>
                <a:ea typeface="Montserrat"/>
                <a:cs typeface="Montserrat"/>
                <a:sym typeface="Montserrat"/>
              </a:rPr>
              <a:t>  </a:t>
            </a:r>
            <a:r>
              <a:rPr lang="pl-PL" sz="4800" dirty="0">
                <a:solidFill>
                  <a:srgbClr val="000000"/>
                </a:solidFill>
                <a:latin typeface="+mj-lt"/>
                <a:ea typeface="Baskerville Old Face" panose="02000000000000000000" pitchFamily="2" charset="0"/>
                <a:cs typeface="Montserrat"/>
                <a:sym typeface="Montserrat"/>
              </a:rPr>
              <a:t>Współczesna cywilizacja i złożone technologie to mnóstwo nowych możliwości rozwojowych dla dzieci, ale i wiele wyzwań, którym nieodłącznie towarzyszy stres i napięcie. Wygoda i łatwy dostęp do wielu informacji to bez wątpienia zalety dzisiejszego świata, ale z drugiej strony to właśnie „gotowe produkty” tłumią w nas ciekawość, kreatywność, motywację do samodzielnego działania i odkrywania. To dzięki aktywnościom ruchowym, działaniu w zespole najmłodsi czerpią największą radość z bycia „tu i teraz” i odkrywają piękno otaczającego świata.</a:t>
            </a:r>
          </a:p>
          <a:p>
            <a:pPr marL="323521" lvl="1" algn="just">
              <a:lnSpc>
                <a:spcPts val="4195"/>
              </a:lnSpc>
            </a:pPr>
            <a:endParaRPr lang="en-US" sz="2996" dirty="0">
              <a:solidFill>
                <a:srgbClr val="000000"/>
              </a:solidFill>
              <a:latin typeface="Montserrat"/>
              <a:ea typeface="Montserrat"/>
              <a:cs typeface="Montserrat"/>
              <a:sym typeface="Montserrat"/>
            </a:endParaRPr>
          </a:p>
          <a:p>
            <a:pPr marL="647041" lvl="1" indent="-323520" algn="just">
              <a:lnSpc>
                <a:spcPts val="4195"/>
              </a:lnSpc>
              <a:buFont typeface="Arial"/>
              <a:buChar char="•"/>
            </a:pPr>
            <a:endParaRPr lang="en-US" sz="2996" dirty="0">
              <a:solidFill>
                <a:srgbClr val="000000"/>
              </a:solidFill>
              <a:latin typeface="Montserrat"/>
              <a:ea typeface="Montserrat"/>
              <a:cs typeface="Montserrat"/>
              <a:sym typeface="Montserrat"/>
            </a:endParaRPr>
          </a:p>
        </p:txBody>
      </p:sp>
      <p:sp>
        <p:nvSpPr>
          <p:cNvPr id="8" name="Freeform 8"/>
          <p:cNvSpPr/>
          <p:nvPr/>
        </p:nvSpPr>
        <p:spPr>
          <a:xfrm rot="-1612140">
            <a:off x="15533221" y="5848092"/>
            <a:ext cx="5509558" cy="5861232"/>
          </a:xfrm>
          <a:custGeom>
            <a:avLst/>
            <a:gdLst/>
            <a:ahLst/>
            <a:cxnLst/>
            <a:rect l="l" t="t" r="r" b="b"/>
            <a:pathLst>
              <a:path w="5509558" h="5861232">
                <a:moveTo>
                  <a:pt x="0" y="0"/>
                </a:moveTo>
                <a:lnTo>
                  <a:pt x="5509558" y="0"/>
                </a:lnTo>
                <a:lnTo>
                  <a:pt x="5509558" y="5861232"/>
                </a:lnTo>
                <a:lnTo>
                  <a:pt x="0" y="5861232"/>
                </a:lnTo>
                <a:lnTo>
                  <a:pt x="0" y="0"/>
                </a:lnTo>
                <a:close/>
              </a:path>
            </a:pathLst>
          </a:custGeom>
          <a:blipFill>
            <a:blip r:embed="rId4">
              <a:alphaModFix amt="51000"/>
            </a:blip>
            <a:stretch>
              <a:fillRect/>
            </a:stretch>
          </a:blipFill>
        </p:spPr>
        <p:txBody>
          <a:bodyPr/>
          <a:lstStyle/>
          <a:p>
            <a:endParaRPr lang="pl-PL"/>
          </a:p>
        </p:txBody>
      </p:sp>
      <p:sp>
        <p:nvSpPr>
          <p:cNvPr id="9" name="Freeform 9"/>
          <p:cNvSpPr/>
          <p:nvPr/>
        </p:nvSpPr>
        <p:spPr>
          <a:xfrm rot="-1612140">
            <a:off x="-2754779" y="-3543122"/>
            <a:ext cx="5509558" cy="5861232"/>
          </a:xfrm>
          <a:custGeom>
            <a:avLst/>
            <a:gdLst/>
            <a:ahLst/>
            <a:cxnLst/>
            <a:rect l="l" t="t" r="r" b="b"/>
            <a:pathLst>
              <a:path w="5509558" h="5861232">
                <a:moveTo>
                  <a:pt x="0" y="0"/>
                </a:moveTo>
                <a:lnTo>
                  <a:pt x="5509558" y="0"/>
                </a:lnTo>
                <a:lnTo>
                  <a:pt x="5509558" y="5861231"/>
                </a:lnTo>
                <a:lnTo>
                  <a:pt x="0" y="5861231"/>
                </a:lnTo>
                <a:lnTo>
                  <a:pt x="0" y="0"/>
                </a:lnTo>
                <a:close/>
              </a:path>
            </a:pathLst>
          </a:custGeom>
          <a:blipFill>
            <a:blip r:embed="rId4">
              <a:alphaModFix amt="51000"/>
            </a:blip>
            <a:stretch>
              <a:fillRect/>
            </a:stretch>
          </a:blipFill>
        </p:spPr>
        <p:txBody>
          <a:bodyPr/>
          <a:lstStyle/>
          <a:p>
            <a:endParaRPr lang="pl-PL"/>
          </a:p>
        </p:txBody>
      </p:sp>
      <p:pic>
        <p:nvPicPr>
          <p:cNvPr id="2" name="Obraz 1">
            <a:extLst>
              <a:ext uri="{FF2B5EF4-FFF2-40B4-BE49-F238E27FC236}">
                <a16:creationId xmlns:a16="http://schemas.microsoft.com/office/drawing/2014/main" xmlns="" id="{C395D581-81EF-F6C3-EBED-99A89E73BD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63326" y="6233738"/>
            <a:ext cx="6997088" cy="3853613"/>
          </a:xfrm>
          <a:prstGeom prst="rect">
            <a:avLst/>
          </a:prstGeom>
        </p:spPr>
      </p:pic>
    </p:spTree>
    <p:extLst>
      <p:ext uri="{BB962C8B-B14F-4D97-AF65-F5344CB8AC3E}">
        <p14:creationId xmlns:p14="http://schemas.microsoft.com/office/powerpoint/2010/main" val="10859665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FEDDE"/>
        </a:solidFill>
        <a:effectLst/>
      </p:bgPr>
    </p:bg>
    <p:spTree>
      <p:nvGrpSpPr>
        <p:cNvPr id="1" name=""/>
        <p:cNvGrpSpPr/>
        <p:nvPr/>
      </p:nvGrpSpPr>
      <p:grpSpPr>
        <a:xfrm>
          <a:off x="0" y="0"/>
          <a:ext cx="0" cy="0"/>
          <a:chOff x="0" y="0"/>
          <a:chExt cx="0" cy="0"/>
        </a:xfrm>
      </p:grpSpPr>
      <p:sp>
        <p:nvSpPr>
          <p:cNvPr id="2" name="Freeform 2"/>
          <p:cNvSpPr/>
          <p:nvPr/>
        </p:nvSpPr>
        <p:spPr>
          <a:xfrm rot="-1612140">
            <a:off x="-3023769" y="-4031197"/>
            <a:ext cx="11405048" cy="12133030"/>
          </a:xfrm>
          <a:custGeom>
            <a:avLst/>
            <a:gdLst/>
            <a:ahLst/>
            <a:cxnLst/>
            <a:rect l="l" t="t" r="r" b="b"/>
            <a:pathLst>
              <a:path w="11405048" h="12133030">
                <a:moveTo>
                  <a:pt x="0" y="0"/>
                </a:moveTo>
                <a:lnTo>
                  <a:pt x="11405048" y="0"/>
                </a:lnTo>
                <a:lnTo>
                  <a:pt x="11405048" y="12133030"/>
                </a:lnTo>
                <a:lnTo>
                  <a:pt x="0" y="12133030"/>
                </a:lnTo>
                <a:lnTo>
                  <a:pt x="0" y="0"/>
                </a:lnTo>
                <a:close/>
              </a:path>
            </a:pathLst>
          </a:custGeom>
          <a:blipFill>
            <a:blip r:embed="rId2">
              <a:alphaModFix amt="51000"/>
            </a:blip>
            <a:stretch>
              <a:fillRect/>
            </a:stretch>
          </a:blipFill>
        </p:spPr>
        <p:txBody>
          <a:bodyPr/>
          <a:lstStyle/>
          <a:p>
            <a:endParaRPr lang="pl-PL"/>
          </a:p>
        </p:txBody>
      </p:sp>
      <p:grpSp>
        <p:nvGrpSpPr>
          <p:cNvPr id="6" name="Group 6"/>
          <p:cNvGrpSpPr/>
          <p:nvPr/>
        </p:nvGrpSpPr>
        <p:grpSpPr>
          <a:xfrm>
            <a:off x="-206216" y="9672527"/>
            <a:ext cx="18700433" cy="743950"/>
            <a:chOff x="0" y="0"/>
            <a:chExt cx="4925217" cy="195937"/>
          </a:xfrm>
        </p:grpSpPr>
        <p:sp>
          <p:nvSpPr>
            <p:cNvPr id="7" name="Freeform 7"/>
            <p:cNvSpPr/>
            <p:nvPr/>
          </p:nvSpPr>
          <p:spPr>
            <a:xfrm>
              <a:off x="0" y="0"/>
              <a:ext cx="4925217" cy="195937"/>
            </a:xfrm>
            <a:custGeom>
              <a:avLst/>
              <a:gdLst/>
              <a:ahLst/>
              <a:cxnLst/>
              <a:rect l="l" t="t" r="r" b="b"/>
              <a:pathLst>
                <a:path w="4925217" h="195937">
                  <a:moveTo>
                    <a:pt x="0" y="0"/>
                  </a:moveTo>
                  <a:lnTo>
                    <a:pt x="4925217" y="0"/>
                  </a:lnTo>
                  <a:lnTo>
                    <a:pt x="4925217" y="195937"/>
                  </a:lnTo>
                  <a:lnTo>
                    <a:pt x="0" y="195937"/>
                  </a:lnTo>
                  <a:close/>
                </a:path>
              </a:pathLst>
            </a:custGeom>
            <a:solidFill>
              <a:srgbClr val="C7CFBA"/>
            </a:solidFill>
          </p:spPr>
          <p:txBody>
            <a:bodyPr/>
            <a:lstStyle/>
            <a:p>
              <a:endParaRPr lang="pl-PL"/>
            </a:p>
          </p:txBody>
        </p:sp>
        <p:sp>
          <p:nvSpPr>
            <p:cNvPr id="8" name="TextBox 8"/>
            <p:cNvSpPr txBox="1"/>
            <p:nvPr/>
          </p:nvSpPr>
          <p:spPr>
            <a:xfrm>
              <a:off x="0" y="-38100"/>
              <a:ext cx="4925217" cy="234037"/>
            </a:xfrm>
            <a:prstGeom prst="rect">
              <a:avLst/>
            </a:prstGeom>
          </p:spPr>
          <p:txBody>
            <a:bodyPr lIns="50800" tIns="50800" rIns="50800" bIns="50800" rtlCol="0" anchor="ctr"/>
            <a:lstStyle/>
            <a:p>
              <a:pPr algn="ctr">
                <a:lnSpc>
                  <a:spcPts val="3079"/>
                </a:lnSpc>
              </a:pPr>
              <a:endParaRPr/>
            </a:p>
          </p:txBody>
        </p:sp>
      </p:grpSp>
      <p:sp>
        <p:nvSpPr>
          <p:cNvPr id="9" name="Freeform 9"/>
          <p:cNvSpPr/>
          <p:nvPr/>
        </p:nvSpPr>
        <p:spPr>
          <a:xfrm>
            <a:off x="16488186" y="2573974"/>
            <a:ext cx="1175750" cy="1004732"/>
          </a:xfrm>
          <a:custGeom>
            <a:avLst/>
            <a:gdLst/>
            <a:ahLst/>
            <a:cxnLst/>
            <a:rect l="l" t="t" r="r" b="b"/>
            <a:pathLst>
              <a:path w="1175750" h="1004732">
                <a:moveTo>
                  <a:pt x="0" y="0"/>
                </a:moveTo>
                <a:lnTo>
                  <a:pt x="1175750" y="0"/>
                </a:lnTo>
                <a:lnTo>
                  <a:pt x="1175750" y="1004731"/>
                </a:lnTo>
                <a:lnTo>
                  <a:pt x="0" y="100473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pl-PL"/>
          </a:p>
        </p:txBody>
      </p:sp>
      <p:sp>
        <p:nvSpPr>
          <p:cNvPr id="10" name="Freeform 10"/>
          <p:cNvSpPr/>
          <p:nvPr/>
        </p:nvSpPr>
        <p:spPr>
          <a:xfrm>
            <a:off x="356240" y="6407632"/>
            <a:ext cx="1748068" cy="899460"/>
          </a:xfrm>
          <a:custGeom>
            <a:avLst/>
            <a:gdLst/>
            <a:ahLst/>
            <a:cxnLst/>
            <a:rect l="l" t="t" r="r" b="b"/>
            <a:pathLst>
              <a:path w="1748068" h="899460">
                <a:moveTo>
                  <a:pt x="0" y="0"/>
                </a:moveTo>
                <a:lnTo>
                  <a:pt x="1748068" y="0"/>
                </a:lnTo>
                <a:lnTo>
                  <a:pt x="1748068" y="899461"/>
                </a:lnTo>
                <a:lnTo>
                  <a:pt x="0" y="899461"/>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pl-PL"/>
          </a:p>
        </p:txBody>
      </p:sp>
      <p:pic>
        <p:nvPicPr>
          <p:cNvPr id="24" name="Obraz 23">
            <a:extLst>
              <a:ext uri="{FF2B5EF4-FFF2-40B4-BE49-F238E27FC236}">
                <a16:creationId xmlns:a16="http://schemas.microsoft.com/office/drawing/2014/main" xmlns="" id="{8EC37E1C-974A-C533-4CC4-D7F74770E76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84846" y="863758"/>
            <a:ext cx="6424938" cy="7856646"/>
          </a:xfrm>
          <a:prstGeom prst="rect">
            <a:avLst/>
          </a:prstGeom>
        </p:spPr>
      </p:pic>
    </p:spTree>
    <p:extLst>
      <p:ext uri="{BB962C8B-B14F-4D97-AF65-F5344CB8AC3E}">
        <p14:creationId xmlns:p14="http://schemas.microsoft.com/office/powerpoint/2010/main" val="31394119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FEDDE"/>
        </a:solidFill>
        <a:effectLst/>
      </p:bgPr>
    </p:bg>
    <p:spTree>
      <p:nvGrpSpPr>
        <p:cNvPr id="1" name=""/>
        <p:cNvGrpSpPr/>
        <p:nvPr/>
      </p:nvGrpSpPr>
      <p:grpSpPr>
        <a:xfrm>
          <a:off x="0" y="0"/>
          <a:ext cx="0" cy="0"/>
          <a:chOff x="0" y="0"/>
          <a:chExt cx="0" cy="0"/>
        </a:xfrm>
      </p:grpSpPr>
      <p:sp>
        <p:nvSpPr>
          <p:cNvPr id="2" name="Freeform 2"/>
          <p:cNvSpPr/>
          <p:nvPr/>
        </p:nvSpPr>
        <p:spPr>
          <a:xfrm rot="-1612140">
            <a:off x="-3023769" y="-4031197"/>
            <a:ext cx="11405048" cy="12133030"/>
          </a:xfrm>
          <a:custGeom>
            <a:avLst/>
            <a:gdLst/>
            <a:ahLst/>
            <a:cxnLst/>
            <a:rect l="l" t="t" r="r" b="b"/>
            <a:pathLst>
              <a:path w="11405048" h="12133030">
                <a:moveTo>
                  <a:pt x="0" y="0"/>
                </a:moveTo>
                <a:lnTo>
                  <a:pt x="11405048" y="0"/>
                </a:lnTo>
                <a:lnTo>
                  <a:pt x="11405048" y="12133030"/>
                </a:lnTo>
                <a:lnTo>
                  <a:pt x="0" y="12133030"/>
                </a:lnTo>
                <a:lnTo>
                  <a:pt x="0" y="0"/>
                </a:lnTo>
                <a:close/>
              </a:path>
            </a:pathLst>
          </a:custGeom>
          <a:blipFill>
            <a:blip r:embed="rId2">
              <a:alphaModFix amt="51000"/>
            </a:blip>
            <a:stretch>
              <a:fillRect/>
            </a:stretch>
          </a:blipFill>
        </p:spPr>
        <p:txBody>
          <a:bodyPr/>
          <a:lstStyle/>
          <a:p>
            <a:endParaRPr lang="pl-PL"/>
          </a:p>
        </p:txBody>
      </p:sp>
      <p:grpSp>
        <p:nvGrpSpPr>
          <p:cNvPr id="3" name="Group 3"/>
          <p:cNvGrpSpPr/>
          <p:nvPr/>
        </p:nvGrpSpPr>
        <p:grpSpPr>
          <a:xfrm>
            <a:off x="-742885" y="6857363"/>
            <a:ext cx="17400267" cy="1672944"/>
            <a:chOff x="0" y="0"/>
            <a:chExt cx="4582786" cy="440611"/>
          </a:xfrm>
        </p:grpSpPr>
        <p:sp>
          <p:nvSpPr>
            <p:cNvPr id="4" name="Freeform 4"/>
            <p:cNvSpPr/>
            <p:nvPr/>
          </p:nvSpPr>
          <p:spPr>
            <a:xfrm>
              <a:off x="0" y="0"/>
              <a:ext cx="4582786" cy="440611"/>
            </a:xfrm>
            <a:custGeom>
              <a:avLst/>
              <a:gdLst/>
              <a:ahLst/>
              <a:cxnLst/>
              <a:rect l="l" t="t" r="r" b="b"/>
              <a:pathLst>
                <a:path w="4582786" h="440611">
                  <a:moveTo>
                    <a:pt x="22691" y="0"/>
                  </a:moveTo>
                  <a:lnTo>
                    <a:pt x="4560095" y="0"/>
                  </a:lnTo>
                  <a:cubicBezTo>
                    <a:pt x="4572627" y="0"/>
                    <a:pt x="4582786" y="10159"/>
                    <a:pt x="4582786" y="22691"/>
                  </a:cubicBezTo>
                  <a:lnTo>
                    <a:pt x="4582786" y="417919"/>
                  </a:lnTo>
                  <a:cubicBezTo>
                    <a:pt x="4582786" y="430451"/>
                    <a:pt x="4572627" y="440611"/>
                    <a:pt x="4560095" y="440611"/>
                  </a:cubicBezTo>
                  <a:lnTo>
                    <a:pt x="22691" y="440611"/>
                  </a:lnTo>
                  <a:cubicBezTo>
                    <a:pt x="10159" y="440611"/>
                    <a:pt x="0" y="430451"/>
                    <a:pt x="0" y="417919"/>
                  </a:cubicBezTo>
                  <a:lnTo>
                    <a:pt x="0" y="22691"/>
                  </a:lnTo>
                  <a:cubicBezTo>
                    <a:pt x="0" y="10159"/>
                    <a:pt x="10159" y="0"/>
                    <a:pt x="22691" y="0"/>
                  </a:cubicBezTo>
                  <a:close/>
                </a:path>
              </a:pathLst>
            </a:custGeom>
            <a:solidFill>
              <a:srgbClr val="000000">
                <a:alpha val="0"/>
              </a:srgbClr>
            </a:solidFill>
            <a:ln w="19050" cap="rnd">
              <a:solidFill>
                <a:srgbClr val="FFFFFF"/>
              </a:solidFill>
              <a:prstDash val="solid"/>
              <a:round/>
            </a:ln>
          </p:spPr>
          <p:txBody>
            <a:bodyPr/>
            <a:lstStyle/>
            <a:p>
              <a:endParaRPr lang="pl-PL"/>
            </a:p>
          </p:txBody>
        </p:sp>
        <p:sp>
          <p:nvSpPr>
            <p:cNvPr id="5" name="TextBox 5"/>
            <p:cNvSpPr txBox="1"/>
            <p:nvPr/>
          </p:nvSpPr>
          <p:spPr>
            <a:xfrm>
              <a:off x="0" y="-38100"/>
              <a:ext cx="4582786" cy="478711"/>
            </a:xfrm>
            <a:prstGeom prst="rect">
              <a:avLst/>
            </a:prstGeom>
          </p:spPr>
          <p:txBody>
            <a:bodyPr lIns="50800" tIns="50800" rIns="50800" bIns="50800" rtlCol="0" anchor="ctr"/>
            <a:lstStyle/>
            <a:p>
              <a:pPr algn="ctr">
                <a:lnSpc>
                  <a:spcPts val="3079"/>
                </a:lnSpc>
              </a:pPr>
              <a:endParaRPr/>
            </a:p>
          </p:txBody>
        </p:sp>
      </p:grpSp>
      <p:grpSp>
        <p:nvGrpSpPr>
          <p:cNvPr id="6" name="Group 6"/>
          <p:cNvGrpSpPr/>
          <p:nvPr/>
        </p:nvGrpSpPr>
        <p:grpSpPr>
          <a:xfrm>
            <a:off x="-206216" y="9672527"/>
            <a:ext cx="18700433" cy="743950"/>
            <a:chOff x="0" y="0"/>
            <a:chExt cx="4925217" cy="195937"/>
          </a:xfrm>
        </p:grpSpPr>
        <p:sp>
          <p:nvSpPr>
            <p:cNvPr id="7" name="Freeform 7"/>
            <p:cNvSpPr/>
            <p:nvPr/>
          </p:nvSpPr>
          <p:spPr>
            <a:xfrm>
              <a:off x="0" y="0"/>
              <a:ext cx="4925217" cy="195937"/>
            </a:xfrm>
            <a:custGeom>
              <a:avLst/>
              <a:gdLst/>
              <a:ahLst/>
              <a:cxnLst/>
              <a:rect l="l" t="t" r="r" b="b"/>
              <a:pathLst>
                <a:path w="4925217" h="195937">
                  <a:moveTo>
                    <a:pt x="0" y="0"/>
                  </a:moveTo>
                  <a:lnTo>
                    <a:pt x="4925217" y="0"/>
                  </a:lnTo>
                  <a:lnTo>
                    <a:pt x="4925217" y="195937"/>
                  </a:lnTo>
                  <a:lnTo>
                    <a:pt x="0" y="195937"/>
                  </a:lnTo>
                  <a:close/>
                </a:path>
              </a:pathLst>
            </a:custGeom>
            <a:solidFill>
              <a:srgbClr val="C7CFBA"/>
            </a:solidFill>
          </p:spPr>
          <p:txBody>
            <a:bodyPr/>
            <a:lstStyle/>
            <a:p>
              <a:endParaRPr lang="pl-PL"/>
            </a:p>
          </p:txBody>
        </p:sp>
        <p:sp>
          <p:nvSpPr>
            <p:cNvPr id="8" name="TextBox 8"/>
            <p:cNvSpPr txBox="1"/>
            <p:nvPr/>
          </p:nvSpPr>
          <p:spPr>
            <a:xfrm>
              <a:off x="0" y="-38100"/>
              <a:ext cx="4925217" cy="234037"/>
            </a:xfrm>
            <a:prstGeom prst="rect">
              <a:avLst/>
            </a:prstGeom>
          </p:spPr>
          <p:txBody>
            <a:bodyPr lIns="50800" tIns="50800" rIns="50800" bIns="50800" rtlCol="0" anchor="ctr"/>
            <a:lstStyle/>
            <a:p>
              <a:pPr algn="ctr">
                <a:lnSpc>
                  <a:spcPts val="3079"/>
                </a:lnSpc>
              </a:pPr>
              <a:endParaRPr/>
            </a:p>
          </p:txBody>
        </p:sp>
      </p:grpSp>
      <p:sp>
        <p:nvSpPr>
          <p:cNvPr id="9" name="Freeform 9"/>
          <p:cNvSpPr/>
          <p:nvPr/>
        </p:nvSpPr>
        <p:spPr>
          <a:xfrm>
            <a:off x="16488186" y="2573974"/>
            <a:ext cx="1175750" cy="1004732"/>
          </a:xfrm>
          <a:custGeom>
            <a:avLst/>
            <a:gdLst/>
            <a:ahLst/>
            <a:cxnLst/>
            <a:rect l="l" t="t" r="r" b="b"/>
            <a:pathLst>
              <a:path w="1175750" h="1004732">
                <a:moveTo>
                  <a:pt x="0" y="0"/>
                </a:moveTo>
                <a:lnTo>
                  <a:pt x="1175750" y="0"/>
                </a:lnTo>
                <a:lnTo>
                  <a:pt x="1175750" y="1004731"/>
                </a:lnTo>
                <a:lnTo>
                  <a:pt x="0" y="100473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pl-PL"/>
          </a:p>
        </p:txBody>
      </p:sp>
      <p:sp>
        <p:nvSpPr>
          <p:cNvPr id="10" name="Freeform 10"/>
          <p:cNvSpPr/>
          <p:nvPr/>
        </p:nvSpPr>
        <p:spPr>
          <a:xfrm>
            <a:off x="356240" y="6407632"/>
            <a:ext cx="1748068" cy="899460"/>
          </a:xfrm>
          <a:custGeom>
            <a:avLst/>
            <a:gdLst/>
            <a:ahLst/>
            <a:cxnLst/>
            <a:rect l="l" t="t" r="r" b="b"/>
            <a:pathLst>
              <a:path w="1748068" h="899460">
                <a:moveTo>
                  <a:pt x="0" y="0"/>
                </a:moveTo>
                <a:lnTo>
                  <a:pt x="1748068" y="0"/>
                </a:lnTo>
                <a:lnTo>
                  <a:pt x="1748068" y="899461"/>
                </a:lnTo>
                <a:lnTo>
                  <a:pt x="0" y="899461"/>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pl-PL"/>
          </a:p>
        </p:txBody>
      </p:sp>
      <p:graphicFrame>
        <p:nvGraphicFramePr>
          <p:cNvPr id="26" name="Tabela 25">
            <a:extLst>
              <a:ext uri="{FF2B5EF4-FFF2-40B4-BE49-F238E27FC236}">
                <a16:creationId xmlns:a16="http://schemas.microsoft.com/office/drawing/2014/main" xmlns="" id="{F1C87100-E08F-42FC-5D24-DDB751D6EDD4}"/>
              </a:ext>
            </a:extLst>
          </p:cNvPr>
          <p:cNvGraphicFramePr>
            <a:graphicFrameLocks noGrp="1"/>
          </p:cNvGraphicFramePr>
          <p:nvPr>
            <p:extLst>
              <p:ext uri="{D42A27DB-BD31-4B8C-83A1-F6EECF244321}">
                <p14:modId xmlns:p14="http://schemas.microsoft.com/office/powerpoint/2010/main" val="1885330724"/>
              </p:ext>
            </p:extLst>
          </p:nvPr>
        </p:nvGraphicFramePr>
        <p:xfrm>
          <a:off x="3055633" y="1713434"/>
          <a:ext cx="11653346" cy="5528880"/>
        </p:xfrm>
        <a:graphic>
          <a:graphicData uri="http://schemas.openxmlformats.org/drawingml/2006/table">
            <a:tbl>
              <a:tblPr firstRow="1" bandRow="1">
                <a:tableStyleId>{5C22544A-7EE6-4342-B048-85BDC9FD1C3A}</a:tableStyleId>
              </a:tblPr>
              <a:tblGrid>
                <a:gridCol w="5826673">
                  <a:extLst>
                    <a:ext uri="{9D8B030D-6E8A-4147-A177-3AD203B41FA5}">
                      <a16:colId xmlns:a16="http://schemas.microsoft.com/office/drawing/2014/main" xmlns="" val="164388331"/>
                    </a:ext>
                  </a:extLst>
                </a:gridCol>
                <a:gridCol w="5826673">
                  <a:extLst>
                    <a:ext uri="{9D8B030D-6E8A-4147-A177-3AD203B41FA5}">
                      <a16:colId xmlns:a16="http://schemas.microsoft.com/office/drawing/2014/main" xmlns="" val="1181136716"/>
                    </a:ext>
                  </a:extLst>
                </a:gridCol>
              </a:tblGrid>
              <a:tr h="1382220">
                <a:tc>
                  <a:txBody>
                    <a:bodyPr/>
                    <a:lstStyle/>
                    <a:p>
                      <a:r>
                        <a:rPr lang="pl-PL" dirty="0"/>
                        <a:t>Podeprzyj </a:t>
                      </a:r>
                    </a:p>
                  </a:txBody>
                  <a:tcPr/>
                </a:tc>
                <a:tc>
                  <a:txBody>
                    <a:bodyPr/>
                    <a:lstStyle/>
                    <a:p>
                      <a:r>
                        <a:rPr lang="pl-PL" dirty="0"/>
                        <a:t>Uwagę ( umysł ) na kotwicy</a:t>
                      </a:r>
                    </a:p>
                  </a:txBody>
                  <a:tcPr/>
                </a:tc>
                <a:extLst>
                  <a:ext uri="{0D108BD9-81ED-4DB2-BD59-A6C34878D82A}">
                    <a16:rowId xmlns:a16="http://schemas.microsoft.com/office/drawing/2014/main" xmlns="" val="3627326399"/>
                  </a:ext>
                </a:extLst>
              </a:tr>
              <a:tr h="1382220">
                <a:tc>
                  <a:txBody>
                    <a:bodyPr/>
                    <a:lstStyle/>
                    <a:p>
                      <a:r>
                        <a:rPr lang="pl-PL" dirty="0"/>
                        <a:t>Poznaj moment </a:t>
                      </a:r>
                    </a:p>
                  </a:txBody>
                  <a:tcPr/>
                </a:tc>
                <a:tc>
                  <a:txBody>
                    <a:bodyPr/>
                    <a:lstStyle/>
                    <a:p>
                      <a:r>
                        <a:rPr lang="pl-PL" dirty="0"/>
                        <a:t>Kiedy się rozpraszasz</a:t>
                      </a:r>
                    </a:p>
                  </a:txBody>
                  <a:tcPr/>
                </a:tc>
                <a:extLst>
                  <a:ext uri="{0D108BD9-81ED-4DB2-BD59-A6C34878D82A}">
                    <a16:rowId xmlns:a16="http://schemas.microsoft.com/office/drawing/2014/main" xmlns="" val="487130459"/>
                  </a:ext>
                </a:extLst>
              </a:tr>
              <a:tr h="1382220">
                <a:tc>
                  <a:txBody>
                    <a:bodyPr/>
                    <a:lstStyle/>
                    <a:p>
                      <a:r>
                        <a:rPr lang="pl-PL" dirty="0"/>
                        <a:t>Powróć</a:t>
                      </a:r>
                    </a:p>
                  </a:txBody>
                  <a:tcPr/>
                </a:tc>
                <a:tc>
                  <a:txBody>
                    <a:bodyPr/>
                    <a:lstStyle/>
                    <a:p>
                      <a:r>
                        <a:rPr lang="pl-PL" dirty="0"/>
                        <a:t>Delikatnie do kotwicy </a:t>
                      </a:r>
                    </a:p>
                  </a:txBody>
                  <a:tcPr/>
                </a:tc>
                <a:extLst>
                  <a:ext uri="{0D108BD9-81ED-4DB2-BD59-A6C34878D82A}">
                    <a16:rowId xmlns:a16="http://schemas.microsoft.com/office/drawing/2014/main" xmlns="" val="260567805"/>
                  </a:ext>
                </a:extLst>
              </a:tr>
              <a:tr h="1382220">
                <a:tc>
                  <a:txBody>
                    <a:bodyPr/>
                    <a:lstStyle/>
                    <a:p>
                      <a:r>
                        <a:rPr lang="pl-PL" dirty="0"/>
                        <a:t>Powtórz </a:t>
                      </a:r>
                    </a:p>
                  </a:txBody>
                  <a:tcPr/>
                </a:tc>
                <a:tc>
                  <a:txBody>
                    <a:bodyPr/>
                    <a:lstStyle/>
                    <a:p>
                      <a:r>
                        <a:rPr lang="pl-PL" dirty="0"/>
                        <a:t>Od punktu pierwszego</a:t>
                      </a:r>
                    </a:p>
                  </a:txBody>
                  <a:tcPr/>
                </a:tc>
                <a:extLst>
                  <a:ext uri="{0D108BD9-81ED-4DB2-BD59-A6C34878D82A}">
                    <a16:rowId xmlns:a16="http://schemas.microsoft.com/office/drawing/2014/main" xmlns="" val="693326653"/>
                  </a:ext>
                </a:extLst>
              </a:tr>
            </a:tbl>
          </a:graphicData>
        </a:graphic>
      </p:graphicFrame>
      <p:sp>
        <p:nvSpPr>
          <p:cNvPr id="27" name="pole tekstowe 26">
            <a:extLst>
              <a:ext uri="{FF2B5EF4-FFF2-40B4-BE49-F238E27FC236}">
                <a16:creationId xmlns:a16="http://schemas.microsoft.com/office/drawing/2014/main" xmlns="" id="{247F6FD1-CE70-5DE6-8E94-D5D91CB37231}"/>
              </a:ext>
            </a:extLst>
          </p:cNvPr>
          <p:cNvSpPr txBox="1"/>
          <p:nvPr/>
        </p:nvSpPr>
        <p:spPr>
          <a:xfrm>
            <a:off x="3565566" y="635992"/>
            <a:ext cx="9879724" cy="707886"/>
          </a:xfrm>
          <a:prstGeom prst="rect">
            <a:avLst/>
          </a:prstGeom>
          <a:noFill/>
        </p:spPr>
        <p:txBody>
          <a:bodyPr wrap="square" rtlCol="0">
            <a:spAutoFit/>
          </a:bodyPr>
          <a:lstStyle/>
          <a:p>
            <a:pPr algn="ctr"/>
            <a:r>
              <a:rPr lang="pl-PL" sz="4000" b="1" dirty="0"/>
              <a:t>Praktyka uważności = 4 P</a:t>
            </a:r>
          </a:p>
        </p:txBody>
      </p:sp>
    </p:spTree>
    <p:extLst>
      <p:ext uri="{BB962C8B-B14F-4D97-AF65-F5344CB8AC3E}">
        <p14:creationId xmlns:p14="http://schemas.microsoft.com/office/powerpoint/2010/main" val="1661723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295400" y="723901"/>
            <a:ext cx="15163800" cy="8894743"/>
          </a:xfrm>
          <a:prstGeom prst="rect">
            <a:avLst/>
          </a:prstGeom>
        </p:spPr>
        <p:txBody>
          <a:bodyPr wrap="square">
            <a:spAutoFit/>
          </a:bodyPr>
          <a:lstStyle/>
          <a:p>
            <a:pPr algn="just"/>
            <a:r>
              <a:rPr lang="pl-PL" sz="4400" dirty="0">
                <a:latin typeface="Baskerville Display PT" panose="020B0604020202020204" charset="-18"/>
                <a:ea typeface="Baskerville Display PT" panose="020B0604020202020204" charset="-18"/>
              </a:rPr>
              <a:t>Zaburzenia zdrowia psychicznego u dzieci i młodzieży są w dzisiejszych czasach bardzo niepokojące. Zdaniem psychoterapeutów i ekspertów z zakresu zdrowia psychicznego dzieciństwo ma duży wpływ na funkcjonowanie na każdym późniejszym etapie życia. Zdarza się, że rodzice nie do końca chcą przyjąć do wiadomości fakty, że ich dziecko przeżywa kryzys, ma problemy psychiczne – często słyszymy: „To dziecko wszystko ma, zadbałam/zadbałem, żeby niczego mu/jej nie brakowało”, „Za moich czasów nie było takich udogodnień” i wiele innych. Dobrze mówić o tym, że nie jest to konstruktywne zachowanie, a takie informacje i teksty wypowiadane przez najbliższych mogą mieć negatywne konsekwencje lub zostać z dzieckiem na kolejne lata.</a:t>
            </a:r>
          </a:p>
        </p:txBody>
      </p:sp>
    </p:spTree>
    <p:extLst>
      <p:ext uri="{BB962C8B-B14F-4D97-AF65-F5344CB8AC3E}">
        <p14:creationId xmlns:p14="http://schemas.microsoft.com/office/powerpoint/2010/main" val="5444289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5E8DF"/>
        </a:solidFill>
        <a:effectLst/>
      </p:bgPr>
    </p:bg>
    <p:spTree>
      <p:nvGrpSpPr>
        <p:cNvPr id="1" name=""/>
        <p:cNvGrpSpPr/>
        <p:nvPr/>
      </p:nvGrpSpPr>
      <p:grpSpPr>
        <a:xfrm>
          <a:off x="0" y="0"/>
          <a:ext cx="0" cy="0"/>
          <a:chOff x="0" y="0"/>
          <a:chExt cx="0" cy="0"/>
        </a:xfrm>
      </p:grpSpPr>
      <p:grpSp>
        <p:nvGrpSpPr>
          <p:cNvPr id="2" name="Group 2"/>
          <p:cNvGrpSpPr/>
          <p:nvPr/>
        </p:nvGrpSpPr>
        <p:grpSpPr>
          <a:xfrm>
            <a:off x="-742885" y="1028700"/>
            <a:ext cx="4995385" cy="6498662"/>
            <a:chOff x="0" y="0"/>
            <a:chExt cx="1315657" cy="1711582"/>
          </a:xfrm>
        </p:grpSpPr>
        <p:sp>
          <p:nvSpPr>
            <p:cNvPr id="3" name="Freeform 3"/>
            <p:cNvSpPr/>
            <p:nvPr/>
          </p:nvSpPr>
          <p:spPr>
            <a:xfrm>
              <a:off x="0" y="0"/>
              <a:ext cx="1315657" cy="1711582"/>
            </a:xfrm>
            <a:custGeom>
              <a:avLst/>
              <a:gdLst/>
              <a:ahLst/>
              <a:cxnLst/>
              <a:rect l="l" t="t" r="r" b="b"/>
              <a:pathLst>
                <a:path w="1315657" h="1711582">
                  <a:moveTo>
                    <a:pt x="79041" y="0"/>
                  </a:moveTo>
                  <a:lnTo>
                    <a:pt x="1236616" y="0"/>
                  </a:lnTo>
                  <a:cubicBezTo>
                    <a:pt x="1257579" y="0"/>
                    <a:pt x="1277684" y="8327"/>
                    <a:pt x="1292507" y="23150"/>
                  </a:cubicBezTo>
                  <a:cubicBezTo>
                    <a:pt x="1307330" y="37973"/>
                    <a:pt x="1315657" y="58078"/>
                    <a:pt x="1315657" y="79041"/>
                  </a:cubicBezTo>
                  <a:lnTo>
                    <a:pt x="1315657" y="1632541"/>
                  </a:lnTo>
                  <a:cubicBezTo>
                    <a:pt x="1315657" y="1676194"/>
                    <a:pt x="1280269" y="1711582"/>
                    <a:pt x="1236616" y="1711582"/>
                  </a:cubicBezTo>
                  <a:lnTo>
                    <a:pt x="79041" y="1711582"/>
                  </a:lnTo>
                  <a:cubicBezTo>
                    <a:pt x="35388" y="1711582"/>
                    <a:pt x="0" y="1676194"/>
                    <a:pt x="0" y="1632541"/>
                  </a:cubicBezTo>
                  <a:lnTo>
                    <a:pt x="0" y="79041"/>
                  </a:lnTo>
                  <a:cubicBezTo>
                    <a:pt x="0" y="35388"/>
                    <a:pt x="35388" y="0"/>
                    <a:pt x="79041" y="0"/>
                  </a:cubicBezTo>
                  <a:close/>
                </a:path>
              </a:pathLst>
            </a:custGeom>
            <a:solidFill>
              <a:srgbClr val="000000">
                <a:alpha val="0"/>
              </a:srgbClr>
            </a:solidFill>
            <a:ln w="19050" cap="rnd">
              <a:solidFill>
                <a:srgbClr val="FFFFFF"/>
              </a:solidFill>
              <a:prstDash val="solid"/>
              <a:round/>
            </a:ln>
          </p:spPr>
          <p:txBody>
            <a:bodyPr/>
            <a:lstStyle/>
            <a:p>
              <a:endParaRPr lang="pl-PL"/>
            </a:p>
          </p:txBody>
        </p:sp>
        <p:sp>
          <p:nvSpPr>
            <p:cNvPr id="4" name="TextBox 4"/>
            <p:cNvSpPr txBox="1"/>
            <p:nvPr/>
          </p:nvSpPr>
          <p:spPr>
            <a:xfrm>
              <a:off x="0" y="-38100"/>
              <a:ext cx="1315657" cy="1749682"/>
            </a:xfrm>
            <a:prstGeom prst="rect">
              <a:avLst/>
            </a:prstGeom>
          </p:spPr>
          <p:txBody>
            <a:bodyPr lIns="50800" tIns="50800" rIns="50800" bIns="50800" rtlCol="0" anchor="ctr"/>
            <a:lstStyle/>
            <a:p>
              <a:pPr algn="ctr">
                <a:lnSpc>
                  <a:spcPts val="3079"/>
                </a:lnSpc>
              </a:pPr>
              <a:endParaRPr/>
            </a:p>
          </p:txBody>
        </p:sp>
      </p:grpSp>
      <p:grpSp>
        <p:nvGrpSpPr>
          <p:cNvPr id="5" name="Group 5"/>
          <p:cNvGrpSpPr/>
          <p:nvPr/>
        </p:nvGrpSpPr>
        <p:grpSpPr>
          <a:xfrm>
            <a:off x="626951" y="2014487"/>
            <a:ext cx="4876809" cy="6068271"/>
            <a:chOff x="0" y="0"/>
            <a:chExt cx="812800" cy="1011377"/>
          </a:xfrm>
        </p:grpSpPr>
        <p:sp>
          <p:nvSpPr>
            <p:cNvPr id="6" name="Freeform 6"/>
            <p:cNvSpPr/>
            <p:nvPr/>
          </p:nvSpPr>
          <p:spPr>
            <a:xfrm>
              <a:off x="0" y="0"/>
              <a:ext cx="812800" cy="1011377"/>
            </a:xfrm>
            <a:custGeom>
              <a:avLst/>
              <a:gdLst/>
              <a:ahLst/>
              <a:cxnLst/>
              <a:rect l="l" t="t" r="r" b="b"/>
              <a:pathLst>
                <a:path w="812800" h="1011377">
                  <a:moveTo>
                    <a:pt x="36512" y="0"/>
                  </a:moveTo>
                  <a:lnTo>
                    <a:pt x="776288" y="0"/>
                  </a:lnTo>
                  <a:cubicBezTo>
                    <a:pt x="796453" y="0"/>
                    <a:pt x="812800" y="16347"/>
                    <a:pt x="812800" y="36512"/>
                  </a:cubicBezTo>
                  <a:lnTo>
                    <a:pt x="812800" y="974864"/>
                  </a:lnTo>
                  <a:cubicBezTo>
                    <a:pt x="812800" y="995029"/>
                    <a:pt x="796453" y="1011377"/>
                    <a:pt x="776288" y="1011377"/>
                  </a:cubicBezTo>
                  <a:lnTo>
                    <a:pt x="36512" y="1011377"/>
                  </a:lnTo>
                  <a:cubicBezTo>
                    <a:pt x="16347" y="1011377"/>
                    <a:pt x="0" y="995029"/>
                    <a:pt x="0" y="974864"/>
                  </a:cubicBezTo>
                  <a:lnTo>
                    <a:pt x="0" y="36512"/>
                  </a:lnTo>
                  <a:cubicBezTo>
                    <a:pt x="0" y="16347"/>
                    <a:pt x="16347" y="0"/>
                    <a:pt x="36512" y="0"/>
                  </a:cubicBezTo>
                  <a:close/>
                </a:path>
              </a:pathLst>
            </a:custGeom>
            <a:blipFill>
              <a:blip r:embed="rId2"/>
              <a:stretch>
                <a:fillRect l="-43323" r="-43323"/>
              </a:stretch>
            </a:blipFill>
          </p:spPr>
          <p:txBody>
            <a:bodyPr/>
            <a:lstStyle/>
            <a:p>
              <a:endParaRPr lang="pl-PL"/>
            </a:p>
          </p:txBody>
        </p:sp>
      </p:grpSp>
      <p:sp>
        <p:nvSpPr>
          <p:cNvPr id="7" name="Freeform 7"/>
          <p:cNvSpPr/>
          <p:nvPr/>
        </p:nvSpPr>
        <p:spPr>
          <a:xfrm rot="-1612140">
            <a:off x="9610459" y="512474"/>
            <a:ext cx="11405048" cy="12133030"/>
          </a:xfrm>
          <a:custGeom>
            <a:avLst/>
            <a:gdLst/>
            <a:ahLst/>
            <a:cxnLst/>
            <a:rect l="l" t="t" r="r" b="b"/>
            <a:pathLst>
              <a:path w="11405048" h="12133030">
                <a:moveTo>
                  <a:pt x="0" y="0"/>
                </a:moveTo>
                <a:lnTo>
                  <a:pt x="11405049" y="0"/>
                </a:lnTo>
                <a:lnTo>
                  <a:pt x="11405049" y="12133030"/>
                </a:lnTo>
                <a:lnTo>
                  <a:pt x="0" y="12133030"/>
                </a:lnTo>
                <a:lnTo>
                  <a:pt x="0" y="0"/>
                </a:lnTo>
                <a:close/>
              </a:path>
            </a:pathLst>
          </a:custGeom>
          <a:blipFill>
            <a:blip r:embed="rId3">
              <a:alphaModFix amt="51000"/>
            </a:blip>
            <a:stretch>
              <a:fillRect/>
            </a:stretch>
          </a:blipFill>
        </p:spPr>
        <p:txBody>
          <a:bodyPr/>
          <a:lstStyle/>
          <a:p>
            <a:endParaRPr lang="pl-PL" dirty="0"/>
          </a:p>
        </p:txBody>
      </p:sp>
      <p:grpSp>
        <p:nvGrpSpPr>
          <p:cNvPr id="8" name="Group 8"/>
          <p:cNvGrpSpPr/>
          <p:nvPr/>
        </p:nvGrpSpPr>
        <p:grpSpPr>
          <a:xfrm>
            <a:off x="5772399" y="1702669"/>
            <a:ext cx="11991857" cy="6691908"/>
            <a:chOff x="0" y="0"/>
            <a:chExt cx="3158349" cy="1762478"/>
          </a:xfrm>
        </p:grpSpPr>
        <p:sp>
          <p:nvSpPr>
            <p:cNvPr id="9" name="Freeform 9"/>
            <p:cNvSpPr/>
            <p:nvPr/>
          </p:nvSpPr>
          <p:spPr>
            <a:xfrm>
              <a:off x="0" y="0"/>
              <a:ext cx="3158349" cy="1762478"/>
            </a:xfrm>
            <a:custGeom>
              <a:avLst/>
              <a:gdLst/>
              <a:ahLst/>
              <a:cxnLst/>
              <a:rect l="l" t="t" r="r" b="b"/>
              <a:pathLst>
                <a:path w="3158349" h="1762478">
                  <a:moveTo>
                    <a:pt x="32926" y="0"/>
                  </a:moveTo>
                  <a:lnTo>
                    <a:pt x="3125424" y="0"/>
                  </a:lnTo>
                  <a:cubicBezTo>
                    <a:pt x="3134156" y="0"/>
                    <a:pt x="3142531" y="3469"/>
                    <a:pt x="3148705" y="9644"/>
                  </a:cubicBezTo>
                  <a:cubicBezTo>
                    <a:pt x="3154880" y="15818"/>
                    <a:pt x="3158349" y="24193"/>
                    <a:pt x="3158349" y="32926"/>
                  </a:cubicBezTo>
                  <a:lnTo>
                    <a:pt x="3158349" y="1729552"/>
                  </a:lnTo>
                  <a:cubicBezTo>
                    <a:pt x="3158349" y="1738285"/>
                    <a:pt x="3154880" y="1746659"/>
                    <a:pt x="3148705" y="1752834"/>
                  </a:cubicBezTo>
                  <a:cubicBezTo>
                    <a:pt x="3142531" y="1759009"/>
                    <a:pt x="3134156" y="1762478"/>
                    <a:pt x="3125424" y="1762478"/>
                  </a:cubicBezTo>
                  <a:lnTo>
                    <a:pt x="32926" y="1762478"/>
                  </a:lnTo>
                  <a:cubicBezTo>
                    <a:pt x="24193" y="1762478"/>
                    <a:pt x="15818" y="1759009"/>
                    <a:pt x="9644" y="1752834"/>
                  </a:cubicBezTo>
                  <a:cubicBezTo>
                    <a:pt x="3469" y="1746659"/>
                    <a:pt x="0" y="1738285"/>
                    <a:pt x="0" y="1729552"/>
                  </a:cubicBezTo>
                  <a:lnTo>
                    <a:pt x="0" y="32926"/>
                  </a:lnTo>
                  <a:cubicBezTo>
                    <a:pt x="0" y="24193"/>
                    <a:pt x="3469" y="15818"/>
                    <a:pt x="9644" y="9644"/>
                  </a:cubicBezTo>
                  <a:cubicBezTo>
                    <a:pt x="15818" y="3469"/>
                    <a:pt x="24193" y="0"/>
                    <a:pt x="32926" y="0"/>
                  </a:cubicBezTo>
                  <a:close/>
                </a:path>
              </a:pathLst>
            </a:custGeom>
            <a:solidFill>
              <a:srgbClr val="000000">
                <a:alpha val="0"/>
              </a:srgbClr>
            </a:solidFill>
            <a:ln w="19050" cap="rnd">
              <a:solidFill>
                <a:srgbClr val="FFFFFF"/>
              </a:solidFill>
              <a:prstDash val="solid"/>
              <a:round/>
            </a:ln>
          </p:spPr>
          <p:txBody>
            <a:bodyPr/>
            <a:lstStyle/>
            <a:p>
              <a:endParaRPr lang="pl-PL"/>
            </a:p>
          </p:txBody>
        </p:sp>
        <p:sp>
          <p:nvSpPr>
            <p:cNvPr id="10" name="TextBox 10"/>
            <p:cNvSpPr txBox="1"/>
            <p:nvPr/>
          </p:nvSpPr>
          <p:spPr>
            <a:xfrm>
              <a:off x="0" y="-76200"/>
              <a:ext cx="3158349" cy="1838678"/>
            </a:xfrm>
            <a:prstGeom prst="rect">
              <a:avLst/>
            </a:prstGeom>
          </p:spPr>
          <p:txBody>
            <a:bodyPr lIns="50800" tIns="50800" rIns="50800" bIns="50800" rtlCol="0" anchor="ctr"/>
            <a:lstStyle/>
            <a:p>
              <a:pPr marL="906769" lvl="1" indent="-453384" algn="ctr">
                <a:lnSpc>
                  <a:spcPts val="5879"/>
                </a:lnSpc>
                <a:buFont typeface="Arial"/>
                <a:buChar char="•"/>
              </a:pPr>
              <a:r>
                <a:rPr lang="en-US" sz="4199">
                  <a:solidFill>
                    <a:srgbClr val="000000"/>
                  </a:solidFill>
                  <a:latin typeface="Montserrat"/>
                  <a:ea typeface="Montserrat"/>
                  <a:cs typeface="Montserrat"/>
                  <a:sym typeface="Montserrat"/>
                </a:rPr>
                <a:t>Pozwala stworzyć przestrzeń między bodźcem a reakcją </a:t>
              </a:r>
            </a:p>
            <a:p>
              <a:pPr marL="906769" lvl="1" indent="-453384" algn="ctr">
                <a:lnSpc>
                  <a:spcPts val="5879"/>
                </a:lnSpc>
                <a:buFont typeface="Arial"/>
                <a:buChar char="•"/>
              </a:pPr>
              <a:r>
                <a:rPr lang="en-US" sz="4199">
                  <a:solidFill>
                    <a:srgbClr val="000000"/>
                  </a:solidFill>
                  <a:latin typeface="Montserrat"/>
                  <a:ea typeface="Montserrat"/>
                  <a:cs typeface="Montserrat"/>
                  <a:sym typeface="Montserrat"/>
                </a:rPr>
                <a:t>zastępuje impulsywne reakcje , intencjonalnym działaniem</a:t>
              </a:r>
            </a:p>
            <a:p>
              <a:pPr marL="906769" lvl="1" indent="-453384" algn="ctr">
                <a:lnSpc>
                  <a:spcPts val="5879"/>
                </a:lnSpc>
                <a:buFont typeface="Arial"/>
                <a:buChar char="•"/>
              </a:pPr>
              <a:r>
                <a:rPr lang="en-US" sz="4199">
                  <a:solidFill>
                    <a:srgbClr val="000000"/>
                  </a:solidFill>
                  <a:latin typeface="Montserrat"/>
                  <a:ea typeface="Montserrat"/>
                  <a:cs typeface="Montserrat"/>
                  <a:sym typeface="Montserrat"/>
                </a:rPr>
                <a:t>Pozwala odreagować nadmiar napięcia</a:t>
              </a:r>
            </a:p>
            <a:p>
              <a:pPr marL="906769" lvl="1" indent="-453384" algn="ctr">
                <a:lnSpc>
                  <a:spcPts val="5879"/>
                </a:lnSpc>
                <a:buFont typeface="Arial"/>
                <a:buChar char="•"/>
              </a:pPr>
              <a:r>
                <a:rPr lang="en-US" sz="4199">
                  <a:solidFill>
                    <a:srgbClr val="000000"/>
                  </a:solidFill>
                  <a:latin typeface="Montserrat"/>
                  <a:ea typeface="Montserrat"/>
                  <a:cs typeface="Montserrat"/>
                  <a:sym typeface="Montserrat"/>
                </a:rPr>
                <a:t>pozwala na zauważanie i intencjonalne wzmacnianie pozytywnych stanów umysłu - życzliwości, wdzięczności.</a:t>
              </a:r>
            </a:p>
          </p:txBody>
        </p:sp>
      </p:grpSp>
      <p:grpSp>
        <p:nvGrpSpPr>
          <p:cNvPr id="11" name="Group 11"/>
          <p:cNvGrpSpPr/>
          <p:nvPr/>
        </p:nvGrpSpPr>
        <p:grpSpPr>
          <a:xfrm>
            <a:off x="-206216" y="9672527"/>
            <a:ext cx="18700433" cy="743950"/>
            <a:chOff x="0" y="0"/>
            <a:chExt cx="4925217" cy="195937"/>
          </a:xfrm>
        </p:grpSpPr>
        <p:sp>
          <p:nvSpPr>
            <p:cNvPr id="12" name="Freeform 12"/>
            <p:cNvSpPr/>
            <p:nvPr/>
          </p:nvSpPr>
          <p:spPr>
            <a:xfrm>
              <a:off x="0" y="0"/>
              <a:ext cx="4925217" cy="195937"/>
            </a:xfrm>
            <a:custGeom>
              <a:avLst/>
              <a:gdLst/>
              <a:ahLst/>
              <a:cxnLst/>
              <a:rect l="l" t="t" r="r" b="b"/>
              <a:pathLst>
                <a:path w="4925217" h="195937">
                  <a:moveTo>
                    <a:pt x="0" y="0"/>
                  </a:moveTo>
                  <a:lnTo>
                    <a:pt x="4925217" y="0"/>
                  </a:lnTo>
                  <a:lnTo>
                    <a:pt x="4925217" y="195937"/>
                  </a:lnTo>
                  <a:lnTo>
                    <a:pt x="0" y="195937"/>
                  </a:lnTo>
                  <a:close/>
                </a:path>
              </a:pathLst>
            </a:custGeom>
            <a:solidFill>
              <a:srgbClr val="EFEDDE"/>
            </a:solidFill>
          </p:spPr>
          <p:txBody>
            <a:bodyPr/>
            <a:lstStyle/>
            <a:p>
              <a:endParaRPr lang="pl-PL"/>
            </a:p>
          </p:txBody>
        </p:sp>
        <p:sp>
          <p:nvSpPr>
            <p:cNvPr id="13" name="TextBox 13"/>
            <p:cNvSpPr txBox="1"/>
            <p:nvPr/>
          </p:nvSpPr>
          <p:spPr>
            <a:xfrm>
              <a:off x="0" y="-38100"/>
              <a:ext cx="4925217" cy="234037"/>
            </a:xfrm>
            <a:prstGeom prst="rect">
              <a:avLst/>
            </a:prstGeom>
          </p:spPr>
          <p:txBody>
            <a:bodyPr lIns="50800" tIns="50800" rIns="50800" bIns="50800" rtlCol="0" anchor="ctr"/>
            <a:lstStyle/>
            <a:p>
              <a:pPr algn="ctr">
                <a:lnSpc>
                  <a:spcPts val="3079"/>
                </a:lnSpc>
              </a:pPr>
              <a:endParaRPr/>
            </a:p>
          </p:txBody>
        </p:sp>
      </p:grpSp>
      <p:sp>
        <p:nvSpPr>
          <p:cNvPr id="14" name="Freeform 14"/>
          <p:cNvSpPr/>
          <p:nvPr/>
        </p:nvSpPr>
        <p:spPr>
          <a:xfrm>
            <a:off x="14980471" y="3502584"/>
            <a:ext cx="1748068" cy="899460"/>
          </a:xfrm>
          <a:custGeom>
            <a:avLst/>
            <a:gdLst/>
            <a:ahLst/>
            <a:cxnLst/>
            <a:rect l="l" t="t" r="r" b="b"/>
            <a:pathLst>
              <a:path w="1748068" h="899460">
                <a:moveTo>
                  <a:pt x="0" y="0"/>
                </a:moveTo>
                <a:lnTo>
                  <a:pt x="1748068" y="0"/>
                </a:lnTo>
                <a:lnTo>
                  <a:pt x="1748068" y="899460"/>
                </a:lnTo>
                <a:lnTo>
                  <a:pt x="0" y="89946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pl-PL"/>
          </a:p>
        </p:txBody>
      </p:sp>
      <p:sp>
        <p:nvSpPr>
          <p:cNvPr id="15" name="Freeform 15"/>
          <p:cNvSpPr/>
          <p:nvPr/>
        </p:nvSpPr>
        <p:spPr>
          <a:xfrm>
            <a:off x="351431" y="606464"/>
            <a:ext cx="2111179" cy="844472"/>
          </a:xfrm>
          <a:custGeom>
            <a:avLst/>
            <a:gdLst/>
            <a:ahLst/>
            <a:cxnLst/>
            <a:rect l="l" t="t" r="r" b="b"/>
            <a:pathLst>
              <a:path w="2111179" h="844472">
                <a:moveTo>
                  <a:pt x="0" y="0"/>
                </a:moveTo>
                <a:lnTo>
                  <a:pt x="2111179" y="0"/>
                </a:lnTo>
                <a:lnTo>
                  <a:pt x="2111179" y="844472"/>
                </a:lnTo>
                <a:lnTo>
                  <a:pt x="0" y="84447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pl-PL"/>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7CFBA"/>
        </a:solidFill>
        <a:effectLst/>
      </p:bgPr>
    </p:bg>
    <p:spTree>
      <p:nvGrpSpPr>
        <p:cNvPr id="1" name=""/>
        <p:cNvGrpSpPr/>
        <p:nvPr/>
      </p:nvGrpSpPr>
      <p:grpSpPr>
        <a:xfrm>
          <a:off x="0" y="0"/>
          <a:ext cx="0" cy="0"/>
          <a:chOff x="0" y="0"/>
          <a:chExt cx="0" cy="0"/>
        </a:xfrm>
      </p:grpSpPr>
      <p:sp>
        <p:nvSpPr>
          <p:cNvPr id="2" name="Freeform 2"/>
          <p:cNvSpPr/>
          <p:nvPr/>
        </p:nvSpPr>
        <p:spPr>
          <a:xfrm rot="-5400000">
            <a:off x="7040138" y="6439026"/>
            <a:ext cx="6778295" cy="7210953"/>
          </a:xfrm>
          <a:custGeom>
            <a:avLst/>
            <a:gdLst/>
            <a:ahLst/>
            <a:cxnLst/>
            <a:rect l="l" t="t" r="r" b="b"/>
            <a:pathLst>
              <a:path w="6778295" h="7210953">
                <a:moveTo>
                  <a:pt x="0" y="0"/>
                </a:moveTo>
                <a:lnTo>
                  <a:pt x="6778296" y="0"/>
                </a:lnTo>
                <a:lnTo>
                  <a:pt x="6778296" y="7210953"/>
                </a:lnTo>
                <a:lnTo>
                  <a:pt x="0" y="7210953"/>
                </a:lnTo>
                <a:lnTo>
                  <a:pt x="0" y="0"/>
                </a:lnTo>
                <a:close/>
              </a:path>
            </a:pathLst>
          </a:custGeom>
          <a:blipFill>
            <a:blip r:embed="rId2">
              <a:alphaModFix amt="51000"/>
            </a:blip>
            <a:stretch>
              <a:fillRect/>
            </a:stretch>
          </a:blipFill>
        </p:spPr>
        <p:txBody>
          <a:bodyPr/>
          <a:lstStyle/>
          <a:p>
            <a:endParaRPr lang="pl-PL"/>
          </a:p>
        </p:txBody>
      </p:sp>
      <p:grpSp>
        <p:nvGrpSpPr>
          <p:cNvPr id="3" name="Group 3"/>
          <p:cNvGrpSpPr/>
          <p:nvPr/>
        </p:nvGrpSpPr>
        <p:grpSpPr>
          <a:xfrm>
            <a:off x="12283168" y="-420786"/>
            <a:ext cx="6597412" cy="4117271"/>
            <a:chOff x="0" y="0"/>
            <a:chExt cx="1737590" cy="1084384"/>
          </a:xfrm>
        </p:grpSpPr>
        <p:sp>
          <p:nvSpPr>
            <p:cNvPr id="4" name="Freeform 4"/>
            <p:cNvSpPr/>
            <p:nvPr/>
          </p:nvSpPr>
          <p:spPr>
            <a:xfrm>
              <a:off x="0" y="0"/>
              <a:ext cx="1737590" cy="1084384"/>
            </a:xfrm>
            <a:custGeom>
              <a:avLst/>
              <a:gdLst/>
              <a:ahLst/>
              <a:cxnLst/>
              <a:rect l="l" t="t" r="r" b="b"/>
              <a:pathLst>
                <a:path w="1737590" h="1084384">
                  <a:moveTo>
                    <a:pt x="59847" y="0"/>
                  </a:moveTo>
                  <a:lnTo>
                    <a:pt x="1677743" y="0"/>
                  </a:lnTo>
                  <a:cubicBezTo>
                    <a:pt x="1710795" y="0"/>
                    <a:pt x="1737590" y="26795"/>
                    <a:pt x="1737590" y="59847"/>
                  </a:cubicBezTo>
                  <a:lnTo>
                    <a:pt x="1737590" y="1024537"/>
                  </a:lnTo>
                  <a:cubicBezTo>
                    <a:pt x="1737590" y="1057589"/>
                    <a:pt x="1710795" y="1084384"/>
                    <a:pt x="1677743" y="1084384"/>
                  </a:cubicBezTo>
                  <a:lnTo>
                    <a:pt x="59847" y="1084384"/>
                  </a:lnTo>
                  <a:cubicBezTo>
                    <a:pt x="26795" y="1084384"/>
                    <a:pt x="0" y="1057589"/>
                    <a:pt x="0" y="1024537"/>
                  </a:cubicBezTo>
                  <a:lnTo>
                    <a:pt x="0" y="59847"/>
                  </a:lnTo>
                  <a:cubicBezTo>
                    <a:pt x="0" y="26795"/>
                    <a:pt x="26795" y="0"/>
                    <a:pt x="59847" y="0"/>
                  </a:cubicBezTo>
                  <a:close/>
                </a:path>
              </a:pathLst>
            </a:custGeom>
            <a:solidFill>
              <a:srgbClr val="000000">
                <a:alpha val="0"/>
              </a:srgbClr>
            </a:solidFill>
            <a:ln w="19050" cap="rnd">
              <a:solidFill>
                <a:srgbClr val="FFFFFF"/>
              </a:solidFill>
              <a:prstDash val="solid"/>
              <a:round/>
            </a:ln>
          </p:spPr>
          <p:txBody>
            <a:bodyPr/>
            <a:lstStyle/>
            <a:p>
              <a:endParaRPr lang="pl-PL"/>
            </a:p>
          </p:txBody>
        </p:sp>
        <p:sp>
          <p:nvSpPr>
            <p:cNvPr id="5" name="TextBox 5"/>
            <p:cNvSpPr txBox="1"/>
            <p:nvPr/>
          </p:nvSpPr>
          <p:spPr>
            <a:xfrm>
              <a:off x="0" y="-38100"/>
              <a:ext cx="1737590" cy="1122484"/>
            </a:xfrm>
            <a:prstGeom prst="rect">
              <a:avLst/>
            </a:prstGeom>
          </p:spPr>
          <p:txBody>
            <a:bodyPr lIns="50800" tIns="50800" rIns="50800" bIns="50800" rtlCol="0" anchor="ctr"/>
            <a:lstStyle/>
            <a:p>
              <a:pPr algn="ctr">
                <a:lnSpc>
                  <a:spcPts val="3079"/>
                </a:lnSpc>
              </a:pPr>
              <a:endParaRPr/>
            </a:p>
          </p:txBody>
        </p:sp>
      </p:grpSp>
      <p:grpSp>
        <p:nvGrpSpPr>
          <p:cNvPr id="6" name="Group 6"/>
          <p:cNvGrpSpPr/>
          <p:nvPr/>
        </p:nvGrpSpPr>
        <p:grpSpPr>
          <a:xfrm>
            <a:off x="-206216" y="9672527"/>
            <a:ext cx="18700433" cy="743950"/>
            <a:chOff x="0" y="0"/>
            <a:chExt cx="4925217" cy="195937"/>
          </a:xfrm>
        </p:grpSpPr>
        <p:sp>
          <p:nvSpPr>
            <p:cNvPr id="7" name="Freeform 7"/>
            <p:cNvSpPr/>
            <p:nvPr/>
          </p:nvSpPr>
          <p:spPr>
            <a:xfrm>
              <a:off x="0" y="0"/>
              <a:ext cx="4925217" cy="195937"/>
            </a:xfrm>
            <a:custGeom>
              <a:avLst/>
              <a:gdLst/>
              <a:ahLst/>
              <a:cxnLst/>
              <a:rect l="l" t="t" r="r" b="b"/>
              <a:pathLst>
                <a:path w="4925217" h="195937">
                  <a:moveTo>
                    <a:pt x="0" y="0"/>
                  </a:moveTo>
                  <a:lnTo>
                    <a:pt x="4925217" y="0"/>
                  </a:lnTo>
                  <a:lnTo>
                    <a:pt x="4925217" y="195937"/>
                  </a:lnTo>
                  <a:lnTo>
                    <a:pt x="0" y="195937"/>
                  </a:lnTo>
                  <a:close/>
                </a:path>
              </a:pathLst>
            </a:custGeom>
            <a:solidFill>
              <a:srgbClr val="EFEDDE"/>
            </a:solidFill>
          </p:spPr>
          <p:txBody>
            <a:bodyPr/>
            <a:lstStyle/>
            <a:p>
              <a:endParaRPr lang="pl-PL"/>
            </a:p>
          </p:txBody>
        </p:sp>
        <p:sp>
          <p:nvSpPr>
            <p:cNvPr id="8" name="TextBox 8"/>
            <p:cNvSpPr txBox="1"/>
            <p:nvPr/>
          </p:nvSpPr>
          <p:spPr>
            <a:xfrm>
              <a:off x="0" y="-38100"/>
              <a:ext cx="4925217" cy="234037"/>
            </a:xfrm>
            <a:prstGeom prst="rect">
              <a:avLst/>
            </a:prstGeom>
          </p:spPr>
          <p:txBody>
            <a:bodyPr lIns="50800" tIns="50800" rIns="50800" bIns="50800" rtlCol="0" anchor="ctr"/>
            <a:lstStyle/>
            <a:p>
              <a:pPr algn="ctr">
                <a:lnSpc>
                  <a:spcPts val="3079"/>
                </a:lnSpc>
              </a:pPr>
              <a:endParaRPr/>
            </a:p>
          </p:txBody>
        </p:sp>
      </p:grpSp>
      <p:sp>
        <p:nvSpPr>
          <p:cNvPr id="9" name="Freeform 9"/>
          <p:cNvSpPr/>
          <p:nvPr/>
        </p:nvSpPr>
        <p:spPr>
          <a:xfrm>
            <a:off x="597102" y="7267605"/>
            <a:ext cx="1748068" cy="899460"/>
          </a:xfrm>
          <a:custGeom>
            <a:avLst/>
            <a:gdLst/>
            <a:ahLst/>
            <a:cxnLst/>
            <a:rect l="l" t="t" r="r" b="b"/>
            <a:pathLst>
              <a:path w="1748068" h="899460">
                <a:moveTo>
                  <a:pt x="0" y="0"/>
                </a:moveTo>
                <a:lnTo>
                  <a:pt x="1748068" y="0"/>
                </a:lnTo>
                <a:lnTo>
                  <a:pt x="1748068" y="899461"/>
                </a:lnTo>
                <a:lnTo>
                  <a:pt x="0" y="89946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pl-PL"/>
          </a:p>
        </p:txBody>
      </p:sp>
      <p:sp>
        <p:nvSpPr>
          <p:cNvPr id="10" name="Freeform 10"/>
          <p:cNvSpPr/>
          <p:nvPr/>
        </p:nvSpPr>
        <p:spPr>
          <a:xfrm>
            <a:off x="8496771" y="2886657"/>
            <a:ext cx="1076002" cy="993834"/>
          </a:xfrm>
          <a:custGeom>
            <a:avLst/>
            <a:gdLst/>
            <a:ahLst/>
            <a:cxnLst/>
            <a:rect l="l" t="t" r="r" b="b"/>
            <a:pathLst>
              <a:path w="1076002" h="993834">
                <a:moveTo>
                  <a:pt x="0" y="0"/>
                </a:moveTo>
                <a:lnTo>
                  <a:pt x="1076002" y="0"/>
                </a:lnTo>
                <a:lnTo>
                  <a:pt x="1076002" y="993835"/>
                </a:lnTo>
                <a:lnTo>
                  <a:pt x="0" y="993835"/>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pl-PL"/>
          </a:p>
        </p:txBody>
      </p:sp>
      <p:sp>
        <p:nvSpPr>
          <p:cNvPr id="11" name="Freeform 11"/>
          <p:cNvSpPr/>
          <p:nvPr/>
        </p:nvSpPr>
        <p:spPr>
          <a:xfrm rot="-5400000">
            <a:off x="-3389148" y="-4026262"/>
            <a:ext cx="6778295" cy="7210953"/>
          </a:xfrm>
          <a:custGeom>
            <a:avLst/>
            <a:gdLst/>
            <a:ahLst/>
            <a:cxnLst/>
            <a:rect l="l" t="t" r="r" b="b"/>
            <a:pathLst>
              <a:path w="6778295" h="7210953">
                <a:moveTo>
                  <a:pt x="0" y="0"/>
                </a:moveTo>
                <a:lnTo>
                  <a:pt x="6778296" y="0"/>
                </a:lnTo>
                <a:lnTo>
                  <a:pt x="6778296" y="7210952"/>
                </a:lnTo>
                <a:lnTo>
                  <a:pt x="0" y="7210952"/>
                </a:lnTo>
                <a:lnTo>
                  <a:pt x="0" y="0"/>
                </a:lnTo>
                <a:close/>
              </a:path>
            </a:pathLst>
          </a:custGeom>
          <a:blipFill>
            <a:blip r:embed="rId2">
              <a:alphaModFix amt="51000"/>
            </a:blip>
            <a:stretch>
              <a:fillRect/>
            </a:stretch>
          </a:blipFill>
        </p:spPr>
        <p:txBody>
          <a:bodyPr/>
          <a:lstStyle/>
          <a:p>
            <a:endParaRPr lang="pl-PL"/>
          </a:p>
        </p:txBody>
      </p:sp>
      <p:sp>
        <p:nvSpPr>
          <p:cNvPr id="12" name="TextBox 12"/>
          <p:cNvSpPr txBox="1"/>
          <p:nvPr/>
        </p:nvSpPr>
        <p:spPr>
          <a:xfrm>
            <a:off x="3281305" y="1409700"/>
            <a:ext cx="10761663" cy="712471"/>
          </a:xfrm>
          <a:prstGeom prst="rect">
            <a:avLst/>
          </a:prstGeom>
        </p:spPr>
        <p:txBody>
          <a:bodyPr lIns="0" tIns="0" rIns="0" bIns="0" rtlCol="0" anchor="t">
            <a:spAutoFit/>
          </a:bodyPr>
          <a:lstStyle/>
          <a:p>
            <a:pPr algn="ctr">
              <a:lnSpc>
                <a:spcPts val="5879"/>
              </a:lnSpc>
              <a:spcBef>
                <a:spcPct val="0"/>
              </a:spcBef>
            </a:pPr>
            <a:r>
              <a:rPr lang="en-US" sz="4199" dirty="0" err="1">
                <a:solidFill>
                  <a:srgbClr val="5E17EB"/>
                </a:solidFill>
                <a:latin typeface="Montserrat"/>
                <a:ea typeface="Montserrat"/>
                <a:cs typeface="Montserrat"/>
                <a:sym typeface="Montserrat"/>
              </a:rPr>
              <a:t>Dobroczynny</a:t>
            </a:r>
            <a:r>
              <a:rPr lang="en-US" sz="4199" dirty="0">
                <a:solidFill>
                  <a:srgbClr val="5E17EB"/>
                </a:solidFill>
                <a:latin typeface="Montserrat"/>
                <a:ea typeface="Montserrat"/>
                <a:cs typeface="Montserrat"/>
                <a:sym typeface="Montserrat"/>
              </a:rPr>
              <a:t>  </a:t>
            </a:r>
            <a:r>
              <a:rPr lang="en-US" sz="4199" dirty="0" err="1">
                <a:solidFill>
                  <a:srgbClr val="5E17EB"/>
                </a:solidFill>
                <a:latin typeface="Montserrat"/>
                <a:ea typeface="Montserrat"/>
                <a:cs typeface="Montserrat"/>
                <a:sym typeface="Montserrat"/>
              </a:rPr>
              <a:t>wpływ</a:t>
            </a:r>
            <a:r>
              <a:rPr lang="en-US" sz="4199" dirty="0">
                <a:solidFill>
                  <a:srgbClr val="5E17EB"/>
                </a:solidFill>
                <a:latin typeface="Montserrat"/>
                <a:ea typeface="Montserrat"/>
                <a:cs typeface="Montserrat"/>
                <a:sym typeface="Montserrat"/>
              </a:rPr>
              <a:t> </a:t>
            </a:r>
            <a:r>
              <a:rPr lang="en-US" sz="4199" dirty="0" err="1">
                <a:solidFill>
                  <a:srgbClr val="5E17EB"/>
                </a:solidFill>
                <a:latin typeface="Montserrat"/>
                <a:ea typeface="Montserrat"/>
                <a:cs typeface="Montserrat"/>
                <a:sym typeface="Montserrat"/>
              </a:rPr>
              <a:t>na</a:t>
            </a:r>
            <a:r>
              <a:rPr lang="en-US" sz="4199" dirty="0">
                <a:solidFill>
                  <a:srgbClr val="5E17EB"/>
                </a:solidFill>
                <a:latin typeface="Montserrat"/>
                <a:ea typeface="Montserrat"/>
                <a:cs typeface="Montserrat"/>
                <a:sym typeface="Montserrat"/>
              </a:rPr>
              <a:t> </a:t>
            </a:r>
            <a:r>
              <a:rPr lang="en-US" sz="4199" dirty="0" err="1">
                <a:solidFill>
                  <a:srgbClr val="5E17EB"/>
                </a:solidFill>
                <a:latin typeface="Montserrat"/>
                <a:ea typeface="Montserrat"/>
                <a:cs typeface="Montserrat"/>
                <a:sym typeface="Montserrat"/>
              </a:rPr>
              <a:t>życie</a:t>
            </a:r>
            <a:r>
              <a:rPr lang="en-US" sz="4199" dirty="0">
                <a:solidFill>
                  <a:srgbClr val="5E17EB"/>
                </a:solidFill>
                <a:latin typeface="Montserrat"/>
                <a:ea typeface="Montserrat"/>
                <a:cs typeface="Montserrat"/>
                <a:sym typeface="Montserrat"/>
              </a:rPr>
              <a:t> </a:t>
            </a:r>
            <a:r>
              <a:rPr lang="en-US" sz="4199" dirty="0" err="1">
                <a:solidFill>
                  <a:srgbClr val="5E17EB"/>
                </a:solidFill>
                <a:latin typeface="Montserrat"/>
                <a:ea typeface="Montserrat"/>
                <a:cs typeface="Montserrat"/>
                <a:sym typeface="Montserrat"/>
              </a:rPr>
              <a:t>człowieka</a:t>
            </a:r>
            <a:r>
              <a:rPr lang="en-US" sz="4199" dirty="0">
                <a:solidFill>
                  <a:srgbClr val="000000"/>
                </a:solidFill>
                <a:latin typeface="Montserrat"/>
                <a:ea typeface="Montserrat"/>
                <a:cs typeface="Montserrat"/>
                <a:sym typeface="Montserrat"/>
              </a:rPr>
              <a:t> </a:t>
            </a:r>
          </a:p>
        </p:txBody>
      </p:sp>
      <p:sp>
        <p:nvSpPr>
          <p:cNvPr id="13" name="TextBox 13"/>
          <p:cNvSpPr txBox="1"/>
          <p:nvPr/>
        </p:nvSpPr>
        <p:spPr>
          <a:xfrm>
            <a:off x="1279376" y="2528554"/>
            <a:ext cx="15729248" cy="5996834"/>
          </a:xfrm>
          <a:prstGeom prst="rect">
            <a:avLst/>
          </a:prstGeom>
        </p:spPr>
        <p:txBody>
          <a:bodyPr lIns="0" tIns="0" rIns="0" bIns="0" rtlCol="0" anchor="t">
            <a:spAutoFit/>
          </a:bodyPr>
          <a:lstStyle/>
          <a:p>
            <a:pPr algn="ctr">
              <a:lnSpc>
                <a:spcPts val="5879"/>
              </a:lnSpc>
            </a:pPr>
            <a:r>
              <a:rPr lang="en-US" sz="4199" dirty="0">
                <a:solidFill>
                  <a:srgbClr val="000000"/>
                </a:solidFill>
                <a:latin typeface="Montserrat"/>
                <a:ea typeface="Montserrat"/>
                <a:cs typeface="Montserrat"/>
                <a:sym typeface="Montserrat"/>
              </a:rPr>
              <a:t>1. </a:t>
            </a:r>
            <a:r>
              <a:rPr lang="en-US" sz="4199" dirty="0" err="1">
                <a:solidFill>
                  <a:srgbClr val="000000"/>
                </a:solidFill>
                <a:latin typeface="Montserrat"/>
                <a:ea typeface="Montserrat"/>
                <a:cs typeface="Montserrat"/>
                <a:sym typeface="Montserrat"/>
              </a:rPr>
              <a:t>Podwyższa</a:t>
            </a:r>
            <a:r>
              <a:rPr lang="en-US" sz="4199" dirty="0">
                <a:solidFill>
                  <a:srgbClr val="000000"/>
                </a:solidFill>
                <a:latin typeface="Montserrat"/>
                <a:ea typeface="Montserrat"/>
                <a:cs typeface="Montserrat"/>
                <a:sym typeface="Montserrat"/>
              </a:rPr>
              <a:t> </a:t>
            </a:r>
            <a:r>
              <a:rPr lang="en-US" sz="4199" dirty="0" err="1">
                <a:solidFill>
                  <a:srgbClr val="000000"/>
                </a:solidFill>
                <a:latin typeface="Montserrat"/>
                <a:ea typeface="Montserrat"/>
                <a:cs typeface="Montserrat"/>
                <a:sym typeface="Montserrat"/>
              </a:rPr>
              <a:t>efektywność</a:t>
            </a:r>
            <a:r>
              <a:rPr lang="en-US" sz="4199" dirty="0">
                <a:solidFill>
                  <a:srgbClr val="000000"/>
                </a:solidFill>
                <a:latin typeface="Montserrat"/>
                <a:ea typeface="Montserrat"/>
                <a:cs typeface="Montserrat"/>
                <a:sym typeface="Montserrat"/>
              </a:rPr>
              <a:t> </a:t>
            </a:r>
            <a:r>
              <a:rPr lang="en-US" sz="4199" dirty="0" err="1">
                <a:solidFill>
                  <a:srgbClr val="000000"/>
                </a:solidFill>
                <a:latin typeface="Montserrat"/>
                <a:ea typeface="Montserrat"/>
                <a:cs typeface="Montserrat"/>
                <a:sym typeface="Montserrat"/>
              </a:rPr>
              <a:t>systemu</a:t>
            </a:r>
            <a:r>
              <a:rPr lang="en-US" sz="4199" dirty="0">
                <a:solidFill>
                  <a:srgbClr val="000000"/>
                </a:solidFill>
                <a:latin typeface="Montserrat"/>
                <a:ea typeface="Montserrat"/>
                <a:cs typeface="Montserrat"/>
                <a:sym typeface="Montserrat"/>
              </a:rPr>
              <a:t> </a:t>
            </a:r>
            <a:r>
              <a:rPr lang="en-US" sz="4199" dirty="0" err="1">
                <a:solidFill>
                  <a:srgbClr val="000000"/>
                </a:solidFill>
                <a:latin typeface="Montserrat"/>
                <a:ea typeface="Montserrat"/>
                <a:cs typeface="Montserrat"/>
                <a:sym typeface="Montserrat"/>
              </a:rPr>
              <a:t>mózgowego</a:t>
            </a:r>
            <a:r>
              <a:rPr lang="en-US" sz="4199" dirty="0">
                <a:solidFill>
                  <a:srgbClr val="000000"/>
                </a:solidFill>
                <a:latin typeface="Montserrat"/>
                <a:ea typeface="Montserrat"/>
                <a:cs typeface="Montserrat"/>
                <a:sym typeface="Montserrat"/>
              </a:rPr>
              <a:t>.</a:t>
            </a:r>
          </a:p>
          <a:p>
            <a:pPr algn="ctr">
              <a:lnSpc>
                <a:spcPts val="5879"/>
              </a:lnSpc>
            </a:pPr>
            <a:r>
              <a:rPr lang="en-US" sz="4199" dirty="0">
                <a:solidFill>
                  <a:srgbClr val="000000"/>
                </a:solidFill>
                <a:latin typeface="Montserrat"/>
                <a:ea typeface="Montserrat"/>
                <a:cs typeface="Montserrat"/>
                <a:sym typeface="Montserrat"/>
              </a:rPr>
              <a:t>2. </a:t>
            </a:r>
            <a:r>
              <a:rPr lang="en-US" sz="4199" dirty="0" err="1">
                <a:solidFill>
                  <a:srgbClr val="000000"/>
                </a:solidFill>
                <a:latin typeface="Montserrat"/>
                <a:ea typeface="Montserrat"/>
                <a:cs typeface="Montserrat"/>
                <a:sym typeface="Montserrat"/>
              </a:rPr>
              <a:t>Podnosi</a:t>
            </a:r>
            <a:r>
              <a:rPr lang="en-US" sz="4199" dirty="0">
                <a:solidFill>
                  <a:srgbClr val="000000"/>
                </a:solidFill>
                <a:latin typeface="Montserrat"/>
                <a:ea typeface="Montserrat"/>
                <a:cs typeface="Montserrat"/>
                <a:sym typeface="Montserrat"/>
              </a:rPr>
              <a:t> </a:t>
            </a:r>
            <a:r>
              <a:rPr lang="en-US" sz="4199" dirty="0" err="1">
                <a:solidFill>
                  <a:srgbClr val="000000"/>
                </a:solidFill>
                <a:latin typeface="Montserrat"/>
                <a:ea typeface="Montserrat"/>
                <a:cs typeface="Montserrat"/>
                <a:sym typeface="Montserrat"/>
              </a:rPr>
              <a:t>wrażliwość</a:t>
            </a:r>
            <a:r>
              <a:rPr lang="en-US" sz="4199" dirty="0">
                <a:solidFill>
                  <a:srgbClr val="000000"/>
                </a:solidFill>
                <a:latin typeface="Montserrat"/>
                <a:ea typeface="Montserrat"/>
                <a:cs typeface="Montserrat"/>
                <a:sym typeface="Montserrat"/>
              </a:rPr>
              <a:t> </a:t>
            </a:r>
            <a:r>
              <a:rPr lang="en-US" sz="4199" dirty="0" err="1">
                <a:solidFill>
                  <a:srgbClr val="000000"/>
                </a:solidFill>
                <a:latin typeface="Montserrat"/>
                <a:ea typeface="Montserrat"/>
                <a:cs typeface="Montserrat"/>
                <a:sym typeface="Montserrat"/>
              </a:rPr>
              <a:t>i</a:t>
            </a:r>
            <a:r>
              <a:rPr lang="en-US" sz="4199" dirty="0">
                <a:solidFill>
                  <a:srgbClr val="000000"/>
                </a:solidFill>
                <a:latin typeface="Montserrat"/>
                <a:ea typeface="Montserrat"/>
                <a:cs typeface="Montserrat"/>
                <a:sym typeface="Montserrat"/>
              </a:rPr>
              <a:t> </a:t>
            </a:r>
            <a:r>
              <a:rPr lang="en-US" sz="4199" dirty="0" err="1">
                <a:solidFill>
                  <a:srgbClr val="000000"/>
                </a:solidFill>
                <a:latin typeface="Montserrat"/>
                <a:ea typeface="Montserrat"/>
                <a:cs typeface="Montserrat"/>
                <a:sym typeface="Montserrat"/>
              </a:rPr>
              <a:t>obniża</a:t>
            </a:r>
            <a:r>
              <a:rPr lang="en-US" sz="4199" dirty="0">
                <a:solidFill>
                  <a:srgbClr val="000000"/>
                </a:solidFill>
                <a:latin typeface="Montserrat"/>
                <a:ea typeface="Montserrat"/>
                <a:cs typeface="Montserrat"/>
                <a:sym typeface="Montserrat"/>
              </a:rPr>
              <a:t> </a:t>
            </a:r>
            <a:r>
              <a:rPr lang="en-US" sz="4199" dirty="0" err="1">
                <a:solidFill>
                  <a:srgbClr val="000000"/>
                </a:solidFill>
                <a:latin typeface="Montserrat"/>
                <a:ea typeface="Montserrat"/>
                <a:cs typeface="Montserrat"/>
                <a:sym typeface="Montserrat"/>
              </a:rPr>
              <a:t>reaktywność</a:t>
            </a:r>
            <a:r>
              <a:rPr lang="en-US" sz="4199" dirty="0">
                <a:solidFill>
                  <a:srgbClr val="000000"/>
                </a:solidFill>
                <a:latin typeface="Montserrat"/>
                <a:ea typeface="Montserrat"/>
                <a:cs typeface="Montserrat"/>
                <a:sym typeface="Montserrat"/>
              </a:rPr>
              <a:t>.</a:t>
            </a:r>
          </a:p>
          <a:p>
            <a:pPr algn="ctr">
              <a:lnSpc>
                <a:spcPts val="5879"/>
              </a:lnSpc>
            </a:pPr>
            <a:r>
              <a:rPr lang="en-US" sz="4199" dirty="0">
                <a:solidFill>
                  <a:srgbClr val="000000"/>
                </a:solidFill>
                <a:latin typeface="Montserrat"/>
                <a:ea typeface="Montserrat"/>
                <a:cs typeface="Montserrat"/>
                <a:sym typeface="Montserrat"/>
              </a:rPr>
              <a:t>3. </a:t>
            </a:r>
            <a:r>
              <a:rPr lang="en-US" sz="4199" dirty="0" err="1">
                <a:solidFill>
                  <a:srgbClr val="000000"/>
                </a:solidFill>
                <a:latin typeface="Montserrat"/>
                <a:ea typeface="Montserrat"/>
                <a:cs typeface="Montserrat"/>
                <a:sym typeface="Montserrat"/>
              </a:rPr>
              <a:t>Zmniejsza</a:t>
            </a:r>
            <a:r>
              <a:rPr lang="en-US" sz="4199" dirty="0">
                <a:solidFill>
                  <a:srgbClr val="000000"/>
                </a:solidFill>
                <a:latin typeface="Montserrat"/>
                <a:ea typeface="Montserrat"/>
                <a:cs typeface="Montserrat"/>
                <a:sym typeface="Montserrat"/>
              </a:rPr>
              <a:t> </a:t>
            </a:r>
            <a:r>
              <a:rPr lang="en-US" sz="4199" dirty="0" err="1">
                <a:solidFill>
                  <a:srgbClr val="000000"/>
                </a:solidFill>
                <a:latin typeface="Montserrat"/>
                <a:ea typeface="Montserrat"/>
                <a:cs typeface="Montserrat"/>
                <a:sym typeface="Montserrat"/>
              </a:rPr>
              <a:t>percepcję</a:t>
            </a:r>
            <a:r>
              <a:rPr lang="en-US" sz="4199" dirty="0">
                <a:solidFill>
                  <a:srgbClr val="000000"/>
                </a:solidFill>
                <a:latin typeface="Montserrat"/>
                <a:ea typeface="Montserrat"/>
                <a:cs typeface="Montserrat"/>
                <a:sym typeface="Montserrat"/>
              </a:rPr>
              <a:t> </a:t>
            </a:r>
            <a:r>
              <a:rPr lang="en-US" sz="4199" dirty="0" err="1">
                <a:solidFill>
                  <a:srgbClr val="000000"/>
                </a:solidFill>
                <a:latin typeface="Montserrat"/>
                <a:ea typeface="Montserrat"/>
                <a:cs typeface="Montserrat"/>
                <a:sym typeface="Montserrat"/>
              </a:rPr>
              <a:t>bólu</a:t>
            </a:r>
            <a:r>
              <a:rPr lang="en-US" sz="4199" dirty="0">
                <a:solidFill>
                  <a:srgbClr val="000000"/>
                </a:solidFill>
                <a:latin typeface="Montserrat"/>
                <a:ea typeface="Montserrat"/>
                <a:cs typeface="Montserrat"/>
                <a:sym typeface="Montserrat"/>
              </a:rPr>
              <a:t> </a:t>
            </a:r>
            <a:r>
              <a:rPr lang="en-US" sz="4199" dirty="0" err="1">
                <a:solidFill>
                  <a:srgbClr val="000000"/>
                </a:solidFill>
                <a:latin typeface="Montserrat"/>
                <a:ea typeface="Montserrat"/>
                <a:cs typeface="Montserrat"/>
                <a:sym typeface="Montserrat"/>
              </a:rPr>
              <a:t>i</a:t>
            </a:r>
            <a:r>
              <a:rPr lang="en-US" sz="4199" dirty="0">
                <a:solidFill>
                  <a:srgbClr val="000000"/>
                </a:solidFill>
                <a:latin typeface="Montserrat"/>
                <a:ea typeface="Montserrat"/>
                <a:cs typeface="Montserrat"/>
                <a:sym typeface="Montserrat"/>
              </a:rPr>
              <a:t> </a:t>
            </a:r>
            <a:r>
              <a:rPr lang="en-US" sz="4199" dirty="0" err="1">
                <a:solidFill>
                  <a:srgbClr val="000000"/>
                </a:solidFill>
                <a:latin typeface="Montserrat"/>
                <a:ea typeface="Montserrat"/>
                <a:cs typeface="Montserrat"/>
                <a:sym typeface="Montserrat"/>
              </a:rPr>
              <a:t>cierpienia</a:t>
            </a:r>
            <a:r>
              <a:rPr lang="en-US" sz="4199" dirty="0">
                <a:solidFill>
                  <a:srgbClr val="000000"/>
                </a:solidFill>
                <a:latin typeface="Montserrat"/>
                <a:ea typeface="Montserrat"/>
                <a:cs typeface="Montserrat"/>
                <a:sym typeface="Montserrat"/>
              </a:rPr>
              <a:t>. </a:t>
            </a:r>
          </a:p>
          <a:p>
            <a:pPr algn="ctr">
              <a:lnSpc>
                <a:spcPts val="5879"/>
              </a:lnSpc>
            </a:pPr>
            <a:r>
              <a:rPr lang="en-US" sz="4199" dirty="0">
                <a:solidFill>
                  <a:srgbClr val="000000"/>
                </a:solidFill>
                <a:latin typeface="Montserrat"/>
                <a:ea typeface="Montserrat"/>
                <a:cs typeface="Montserrat"/>
                <a:sym typeface="Montserrat"/>
              </a:rPr>
              <a:t>4. </a:t>
            </a:r>
            <a:r>
              <a:rPr lang="en-US" sz="4199" dirty="0" err="1">
                <a:solidFill>
                  <a:srgbClr val="000000"/>
                </a:solidFill>
                <a:latin typeface="Montserrat"/>
                <a:ea typeface="Montserrat"/>
                <a:cs typeface="Montserrat"/>
                <a:sym typeface="Montserrat"/>
              </a:rPr>
              <a:t>Podwyższa</a:t>
            </a:r>
            <a:r>
              <a:rPr lang="en-US" sz="4199" dirty="0">
                <a:solidFill>
                  <a:srgbClr val="000000"/>
                </a:solidFill>
                <a:latin typeface="Montserrat"/>
                <a:ea typeface="Montserrat"/>
                <a:cs typeface="Montserrat"/>
                <a:sym typeface="Montserrat"/>
              </a:rPr>
              <a:t> </a:t>
            </a:r>
            <a:r>
              <a:rPr lang="en-US" sz="4199" dirty="0" err="1">
                <a:solidFill>
                  <a:srgbClr val="000000"/>
                </a:solidFill>
                <a:latin typeface="Montserrat"/>
                <a:ea typeface="Montserrat"/>
                <a:cs typeface="Montserrat"/>
                <a:sym typeface="Montserrat"/>
              </a:rPr>
              <a:t>kontrolę</a:t>
            </a:r>
            <a:r>
              <a:rPr lang="en-US" sz="4199" dirty="0">
                <a:solidFill>
                  <a:srgbClr val="000000"/>
                </a:solidFill>
                <a:latin typeface="Montserrat"/>
                <a:ea typeface="Montserrat"/>
                <a:cs typeface="Montserrat"/>
                <a:sym typeface="Montserrat"/>
              </a:rPr>
              <a:t> </a:t>
            </a:r>
            <a:r>
              <a:rPr lang="en-US" sz="4199" dirty="0" err="1">
                <a:solidFill>
                  <a:srgbClr val="000000"/>
                </a:solidFill>
                <a:latin typeface="Montserrat"/>
                <a:ea typeface="Montserrat"/>
                <a:cs typeface="Montserrat"/>
                <a:sym typeface="Montserrat"/>
              </a:rPr>
              <a:t>emocji</a:t>
            </a:r>
            <a:r>
              <a:rPr lang="en-US" sz="4199" dirty="0">
                <a:solidFill>
                  <a:srgbClr val="000000"/>
                </a:solidFill>
                <a:latin typeface="Montserrat"/>
                <a:ea typeface="Montserrat"/>
                <a:cs typeface="Montserrat"/>
                <a:sym typeface="Montserrat"/>
              </a:rPr>
              <a:t> </a:t>
            </a:r>
          </a:p>
          <a:p>
            <a:pPr algn="ctr">
              <a:lnSpc>
                <a:spcPts val="5879"/>
              </a:lnSpc>
            </a:pPr>
            <a:r>
              <a:rPr lang="en-US" sz="4199" dirty="0">
                <a:solidFill>
                  <a:srgbClr val="000000"/>
                </a:solidFill>
                <a:latin typeface="Montserrat"/>
                <a:ea typeface="Montserrat"/>
                <a:cs typeface="Montserrat"/>
                <a:sym typeface="Montserrat"/>
              </a:rPr>
              <a:t>5. </a:t>
            </a:r>
            <a:r>
              <a:rPr lang="en-US" sz="4199" dirty="0" err="1">
                <a:solidFill>
                  <a:srgbClr val="000000"/>
                </a:solidFill>
                <a:latin typeface="Montserrat"/>
                <a:ea typeface="Montserrat"/>
                <a:cs typeface="Montserrat"/>
                <a:sym typeface="Montserrat"/>
              </a:rPr>
              <a:t>Poprawi</a:t>
            </a:r>
            <a:r>
              <a:rPr lang="pl-PL" sz="4199" dirty="0">
                <a:solidFill>
                  <a:srgbClr val="000000"/>
                </a:solidFill>
                <a:latin typeface="Montserrat"/>
                <a:ea typeface="Montserrat"/>
                <a:cs typeface="Montserrat"/>
                <a:sym typeface="Montserrat"/>
              </a:rPr>
              <a:t>a</a:t>
            </a:r>
            <a:r>
              <a:rPr lang="en-US" sz="4199" dirty="0">
                <a:solidFill>
                  <a:srgbClr val="000000"/>
                </a:solidFill>
                <a:latin typeface="Montserrat"/>
                <a:ea typeface="Montserrat"/>
                <a:cs typeface="Montserrat"/>
                <a:sym typeface="Montserrat"/>
              </a:rPr>
              <a:t> </a:t>
            </a:r>
            <a:r>
              <a:rPr lang="en-US" sz="4199" dirty="0" err="1">
                <a:solidFill>
                  <a:srgbClr val="000000"/>
                </a:solidFill>
                <a:latin typeface="Montserrat"/>
                <a:ea typeface="Montserrat"/>
                <a:cs typeface="Montserrat"/>
                <a:sym typeface="Montserrat"/>
              </a:rPr>
              <a:t>odporność</a:t>
            </a:r>
            <a:r>
              <a:rPr lang="en-US" sz="4199" dirty="0">
                <a:solidFill>
                  <a:srgbClr val="000000"/>
                </a:solidFill>
                <a:latin typeface="Montserrat"/>
                <a:ea typeface="Montserrat"/>
                <a:cs typeface="Montserrat"/>
                <a:sym typeface="Montserrat"/>
              </a:rPr>
              <a:t> </a:t>
            </a:r>
            <a:r>
              <a:rPr lang="en-US" sz="4199" dirty="0" err="1">
                <a:solidFill>
                  <a:srgbClr val="000000"/>
                </a:solidFill>
                <a:latin typeface="Montserrat"/>
                <a:ea typeface="Montserrat"/>
                <a:cs typeface="Montserrat"/>
                <a:sym typeface="Montserrat"/>
              </a:rPr>
              <a:t>immunologiczną</a:t>
            </a:r>
            <a:r>
              <a:rPr lang="en-US" sz="4199" dirty="0">
                <a:solidFill>
                  <a:srgbClr val="000000"/>
                </a:solidFill>
                <a:latin typeface="Montserrat"/>
                <a:ea typeface="Montserrat"/>
                <a:cs typeface="Montserrat"/>
                <a:sym typeface="Montserrat"/>
              </a:rPr>
              <a:t>.</a:t>
            </a:r>
          </a:p>
          <a:p>
            <a:pPr algn="ctr">
              <a:lnSpc>
                <a:spcPts val="5879"/>
              </a:lnSpc>
            </a:pPr>
            <a:r>
              <a:rPr lang="en-US" sz="4199" dirty="0">
                <a:solidFill>
                  <a:srgbClr val="000000"/>
                </a:solidFill>
                <a:latin typeface="Montserrat"/>
                <a:ea typeface="Montserrat"/>
                <a:cs typeface="Montserrat"/>
                <a:sym typeface="Montserrat"/>
              </a:rPr>
              <a:t>6. </a:t>
            </a:r>
            <a:r>
              <a:rPr lang="en-US" sz="4199" dirty="0" err="1">
                <a:solidFill>
                  <a:srgbClr val="000000"/>
                </a:solidFill>
                <a:latin typeface="Montserrat"/>
                <a:ea typeface="Montserrat"/>
                <a:cs typeface="Montserrat"/>
                <a:sym typeface="Montserrat"/>
              </a:rPr>
              <a:t>Powoduje</a:t>
            </a:r>
            <a:r>
              <a:rPr lang="en-US" sz="4199" dirty="0">
                <a:solidFill>
                  <a:srgbClr val="000000"/>
                </a:solidFill>
                <a:latin typeface="Montserrat"/>
                <a:ea typeface="Montserrat"/>
                <a:cs typeface="Montserrat"/>
                <a:sym typeface="Montserrat"/>
              </a:rPr>
              <a:t> </a:t>
            </a:r>
            <a:r>
              <a:rPr lang="en-US" sz="4199" dirty="0" err="1">
                <a:solidFill>
                  <a:srgbClr val="000000"/>
                </a:solidFill>
                <a:latin typeface="Montserrat"/>
                <a:ea typeface="Montserrat"/>
                <a:cs typeface="Montserrat"/>
                <a:sym typeface="Montserrat"/>
              </a:rPr>
              <a:t>lepsze</a:t>
            </a:r>
            <a:r>
              <a:rPr lang="en-US" sz="4199" dirty="0">
                <a:solidFill>
                  <a:srgbClr val="000000"/>
                </a:solidFill>
                <a:latin typeface="Montserrat"/>
                <a:ea typeface="Montserrat"/>
                <a:cs typeface="Montserrat"/>
                <a:sym typeface="Montserrat"/>
              </a:rPr>
              <a:t> </a:t>
            </a:r>
            <a:r>
              <a:rPr lang="en-US" sz="4199" dirty="0" err="1">
                <a:solidFill>
                  <a:srgbClr val="000000"/>
                </a:solidFill>
                <a:latin typeface="Montserrat"/>
                <a:ea typeface="Montserrat"/>
                <a:cs typeface="Montserrat"/>
                <a:sym typeface="Montserrat"/>
              </a:rPr>
              <a:t>wykonywanie</a:t>
            </a:r>
            <a:r>
              <a:rPr lang="en-US" sz="4199" dirty="0">
                <a:solidFill>
                  <a:srgbClr val="000000"/>
                </a:solidFill>
                <a:latin typeface="Montserrat"/>
                <a:ea typeface="Montserrat"/>
                <a:cs typeface="Montserrat"/>
                <a:sym typeface="Montserrat"/>
              </a:rPr>
              <a:t> </a:t>
            </a:r>
            <a:r>
              <a:rPr lang="en-US" sz="4199" dirty="0" err="1">
                <a:solidFill>
                  <a:srgbClr val="000000"/>
                </a:solidFill>
                <a:latin typeface="Montserrat"/>
                <a:ea typeface="Montserrat"/>
                <a:cs typeface="Montserrat"/>
                <a:sym typeface="Montserrat"/>
              </a:rPr>
              <a:t>zadań</a:t>
            </a:r>
            <a:r>
              <a:rPr lang="en-US" sz="4199" dirty="0">
                <a:solidFill>
                  <a:srgbClr val="000000"/>
                </a:solidFill>
                <a:latin typeface="Montserrat"/>
                <a:ea typeface="Montserrat"/>
                <a:cs typeface="Montserrat"/>
                <a:sym typeface="Montserrat"/>
              </a:rPr>
              <a:t>.</a:t>
            </a:r>
          </a:p>
          <a:p>
            <a:pPr algn="ctr">
              <a:lnSpc>
                <a:spcPts val="5879"/>
              </a:lnSpc>
            </a:pPr>
            <a:r>
              <a:rPr lang="en-US" sz="4199" dirty="0">
                <a:solidFill>
                  <a:srgbClr val="000000"/>
                </a:solidFill>
                <a:latin typeface="Montserrat"/>
                <a:ea typeface="Montserrat"/>
                <a:cs typeface="Montserrat"/>
                <a:sym typeface="Montserrat"/>
              </a:rPr>
              <a:t>7. </a:t>
            </a:r>
            <a:r>
              <a:rPr lang="en-US" sz="4199" dirty="0" err="1">
                <a:solidFill>
                  <a:srgbClr val="000000"/>
                </a:solidFill>
                <a:latin typeface="Montserrat"/>
                <a:ea typeface="Montserrat"/>
                <a:cs typeface="Montserrat"/>
                <a:sym typeface="Montserrat"/>
              </a:rPr>
              <a:t>Zmniejsza</a:t>
            </a:r>
            <a:r>
              <a:rPr lang="en-US" sz="4199" dirty="0">
                <a:solidFill>
                  <a:srgbClr val="000000"/>
                </a:solidFill>
                <a:latin typeface="Montserrat"/>
                <a:ea typeface="Montserrat"/>
                <a:cs typeface="Montserrat"/>
                <a:sym typeface="Montserrat"/>
              </a:rPr>
              <a:t> </a:t>
            </a:r>
            <a:r>
              <a:rPr lang="en-US" sz="4199" dirty="0" err="1">
                <a:solidFill>
                  <a:srgbClr val="000000"/>
                </a:solidFill>
                <a:latin typeface="Montserrat"/>
                <a:ea typeface="Montserrat"/>
                <a:cs typeface="Montserrat"/>
                <a:sym typeface="Montserrat"/>
              </a:rPr>
              <a:t>poziom</a:t>
            </a:r>
            <a:r>
              <a:rPr lang="en-US" sz="4199" dirty="0">
                <a:solidFill>
                  <a:srgbClr val="000000"/>
                </a:solidFill>
                <a:latin typeface="Montserrat"/>
                <a:ea typeface="Montserrat"/>
                <a:cs typeface="Montserrat"/>
                <a:sym typeface="Montserrat"/>
              </a:rPr>
              <a:t> </a:t>
            </a:r>
            <a:r>
              <a:rPr lang="en-US" sz="4199" dirty="0" err="1">
                <a:solidFill>
                  <a:srgbClr val="000000"/>
                </a:solidFill>
                <a:latin typeface="Montserrat"/>
                <a:ea typeface="Montserrat"/>
                <a:cs typeface="Montserrat"/>
                <a:sym typeface="Montserrat"/>
              </a:rPr>
              <a:t>lęku</a:t>
            </a:r>
            <a:r>
              <a:rPr lang="en-US" sz="4199" dirty="0">
                <a:solidFill>
                  <a:srgbClr val="000000"/>
                </a:solidFill>
                <a:latin typeface="Montserrat"/>
                <a:ea typeface="Montserrat"/>
                <a:cs typeface="Montserrat"/>
                <a:sym typeface="Montserrat"/>
              </a:rPr>
              <a:t>.</a:t>
            </a:r>
          </a:p>
          <a:p>
            <a:pPr algn="ctr">
              <a:lnSpc>
                <a:spcPts val="5879"/>
              </a:lnSpc>
              <a:spcBef>
                <a:spcPct val="0"/>
              </a:spcBef>
            </a:pPr>
            <a:r>
              <a:rPr lang="en-US" sz="4199" dirty="0">
                <a:solidFill>
                  <a:srgbClr val="000000"/>
                </a:solidFill>
                <a:latin typeface="Montserrat"/>
                <a:ea typeface="Montserrat"/>
                <a:cs typeface="Montserrat"/>
                <a:sym typeface="Montserrat"/>
              </a:rPr>
              <a:t>8. </a:t>
            </a:r>
            <a:r>
              <a:rPr lang="en-US" sz="4199" dirty="0" err="1">
                <a:solidFill>
                  <a:srgbClr val="000000"/>
                </a:solidFill>
                <a:latin typeface="Montserrat"/>
                <a:ea typeface="Montserrat"/>
                <a:cs typeface="Montserrat"/>
                <a:sym typeface="Montserrat"/>
              </a:rPr>
              <a:t>Zwiększa</a:t>
            </a:r>
            <a:r>
              <a:rPr lang="en-US" sz="4199" dirty="0">
                <a:solidFill>
                  <a:srgbClr val="000000"/>
                </a:solidFill>
                <a:latin typeface="Montserrat"/>
                <a:ea typeface="Montserrat"/>
                <a:cs typeface="Montserrat"/>
                <a:sym typeface="Montserrat"/>
              </a:rPr>
              <a:t> </a:t>
            </a:r>
            <a:r>
              <a:rPr lang="en-US" sz="4199" dirty="0" err="1">
                <a:solidFill>
                  <a:srgbClr val="000000"/>
                </a:solidFill>
                <a:latin typeface="Montserrat"/>
                <a:ea typeface="Montserrat"/>
                <a:cs typeface="Montserrat"/>
                <a:sym typeface="Montserrat"/>
              </a:rPr>
              <a:t>otwartość</a:t>
            </a:r>
            <a:r>
              <a:rPr lang="en-US" sz="4199" dirty="0">
                <a:solidFill>
                  <a:srgbClr val="000000"/>
                </a:solidFill>
                <a:latin typeface="Montserrat"/>
                <a:ea typeface="Montserrat"/>
                <a:cs typeface="Montserrat"/>
                <a:sym typeface="Montserrat"/>
              </a:rPr>
              <a:t> </a:t>
            </a:r>
            <a:r>
              <a:rPr lang="en-US" sz="4199" dirty="0" err="1">
                <a:solidFill>
                  <a:srgbClr val="000000"/>
                </a:solidFill>
                <a:latin typeface="Montserrat"/>
                <a:ea typeface="Montserrat"/>
                <a:cs typeface="Montserrat"/>
                <a:sym typeface="Montserrat"/>
              </a:rPr>
              <a:t>na</a:t>
            </a:r>
            <a:r>
              <a:rPr lang="en-US" sz="4199" dirty="0">
                <a:solidFill>
                  <a:srgbClr val="000000"/>
                </a:solidFill>
                <a:latin typeface="Montserrat"/>
                <a:ea typeface="Montserrat"/>
                <a:cs typeface="Montserrat"/>
                <a:sym typeface="Montserrat"/>
              </a:rPr>
              <a:t> </a:t>
            </a:r>
            <a:r>
              <a:rPr lang="en-US" sz="4199" dirty="0" err="1">
                <a:solidFill>
                  <a:srgbClr val="000000"/>
                </a:solidFill>
                <a:latin typeface="Montserrat"/>
                <a:ea typeface="Montserrat"/>
                <a:cs typeface="Montserrat"/>
                <a:sym typeface="Montserrat"/>
              </a:rPr>
              <a:t>spotkanie</a:t>
            </a:r>
            <a:r>
              <a:rPr lang="en-US" sz="4199" dirty="0">
                <a:solidFill>
                  <a:srgbClr val="000000"/>
                </a:solidFill>
                <a:latin typeface="Montserrat"/>
                <a:ea typeface="Montserrat"/>
                <a:cs typeface="Montserrat"/>
                <a:sym typeface="Montserrat"/>
              </a:rPr>
              <a:t> z </a:t>
            </a:r>
            <a:r>
              <a:rPr lang="en-US" sz="4199" dirty="0" err="1">
                <a:solidFill>
                  <a:srgbClr val="000000"/>
                </a:solidFill>
                <a:latin typeface="Montserrat"/>
                <a:ea typeface="Montserrat"/>
                <a:cs typeface="Montserrat"/>
                <a:sym typeface="Montserrat"/>
              </a:rPr>
              <a:t>drugim</a:t>
            </a:r>
            <a:r>
              <a:rPr lang="en-US" sz="4199" dirty="0">
                <a:solidFill>
                  <a:srgbClr val="000000"/>
                </a:solidFill>
                <a:latin typeface="Montserrat"/>
                <a:ea typeface="Montserrat"/>
                <a:cs typeface="Montserrat"/>
                <a:sym typeface="Montserrat"/>
              </a:rPr>
              <a:t> </a:t>
            </a:r>
            <a:r>
              <a:rPr lang="en-US" sz="4199" dirty="0" err="1">
                <a:solidFill>
                  <a:srgbClr val="000000"/>
                </a:solidFill>
                <a:latin typeface="Montserrat"/>
                <a:ea typeface="Montserrat"/>
                <a:cs typeface="Montserrat"/>
                <a:sym typeface="Montserrat"/>
              </a:rPr>
              <a:t>człowiekiem</a:t>
            </a:r>
            <a:r>
              <a:rPr lang="en-US" sz="4199" dirty="0">
                <a:solidFill>
                  <a:srgbClr val="000000"/>
                </a:solidFill>
                <a:latin typeface="Montserrat"/>
                <a:ea typeface="Montserrat"/>
                <a:cs typeface="Montserrat"/>
                <a:sym typeface="Montserrat"/>
              </a:rPr>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FEDDE"/>
        </a:solidFill>
        <a:effectLst/>
      </p:bgPr>
    </p:bg>
    <p:spTree>
      <p:nvGrpSpPr>
        <p:cNvPr id="1" name=""/>
        <p:cNvGrpSpPr/>
        <p:nvPr/>
      </p:nvGrpSpPr>
      <p:grpSpPr>
        <a:xfrm>
          <a:off x="0" y="0"/>
          <a:ext cx="0" cy="0"/>
          <a:chOff x="0" y="0"/>
          <a:chExt cx="0" cy="0"/>
        </a:xfrm>
      </p:grpSpPr>
      <p:grpSp>
        <p:nvGrpSpPr>
          <p:cNvPr id="2" name="Group 2"/>
          <p:cNvGrpSpPr/>
          <p:nvPr/>
        </p:nvGrpSpPr>
        <p:grpSpPr>
          <a:xfrm>
            <a:off x="-1189839" y="-991505"/>
            <a:ext cx="14315035" cy="4810039"/>
            <a:chOff x="0" y="0"/>
            <a:chExt cx="3770215" cy="1266842"/>
          </a:xfrm>
        </p:grpSpPr>
        <p:sp>
          <p:nvSpPr>
            <p:cNvPr id="3" name="Freeform 3"/>
            <p:cNvSpPr/>
            <p:nvPr/>
          </p:nvSpPr>
          <p:spPr>
            <a:xfrm>
              <a:off x="0" y="0"/>
              <a:ext cx="3770215" cy="1266841"/>
            </a:xfrm>
            <a:custGeom>
              <a:avLst/>
              <a:gdLst/>
              <a:ahLst/>
              <a:cxnLst/>
              <a:rect l="l" t="t" r="r" b="b"/>
              <a:pathLst>
                <a:path w="3770215" h="1266841">
                  <a:moveTo>
                    <a:pt x="27582" y="0"/>
                  </a:moveTo>
                  <a:lnTo>
                    <a:pt x="3742633" y="0"/>
                  </a:lnTo>
                  <a:cubicBezTo>
                    <a:pt x="3749948" y="0"/>
                    <a:pt x="3756964" y="2906"/>
                    <a:pt x="3762136" y="8079"/>
                  </a:cubicBezTo>
                  <a:cubicBezTo>
                    <a:pt x="3767309" y="13251"/>
                    <a:pt x="3770215" y="20267"/>
                    <a:pt x="3770215" y="27582"/>
                  </a:cubicBezTo>
                  <a:lnTo>
                    <a:pt x="3770215" y="1239259"/>
                  </a:lnTo>
                  <a:cubicBezTo>
                    <a:pt x="3770215" y="1246575"/>
                    <a:pt x="3767309" y="1253590"/>
                    <a:pt x="3762136" y="1258763"/>
                  </a:cubicBezTo>
                  <a:cubicBezTo>
                    <a:pt x="3756964" y="1263936"/>
                    <a:pt x="3749948" y="1266841"/>
                    <a:pt x="3742633" y="1266841"/>
                  </a:cubicBezTo>
                  <a:lnTo>
                    <a:pt x="27582" y="1266841"/>
                  </a:lnTo>
                  <a:cubicBezTo>
                    <a:pt x="20267" y="1266841"/>
                    <a:pt x="13251" y="1263936"/>
                    <a:pt x="8079" y="1258763"/>
                  </a:cubicBezTo>
                  <a:cubicBezTo>
                    <a:pt x="2906" y="1253590"/>
                    <a:pt x="0" y="1246575"/>
                    <a:pt x="0" y="1239259"/>
                  </a:cubicBezTo>
                  <a:lnTo>
                    <a:pt x="0" y="27582"/>
                  </a:lnTo>
                  <a:cubicBezTo>
                    <a:pt x="0" y="20267"/>
                    <a:pt x="2906" y="13251"/>
                    <a:pt x="8079" y="8079"/>
                  </a:cubicBezTo>
                  <a:cubicBezTo>
                    <a:pt x="13251" y="2906"/>
                    <a:pt x="20267" y="0"/>
                    <a:pt x="27582" y="0"/>
                  </a:cubicBezTo>
                  <a:close/>
                </a:path>
              </a:pathLst>
            </a:custGeom>
            <a:solidFill>
              <a:srgbClr val="000000">
                <a:alpha val="0"/>
              </a:srgbClr>
            </a:solidFill>
            <a:ln w="19050" cap="rnd">
              <a:solidFill>
                <a:srgbClr val="FFFFFF"/>
              </a:solidFill>
              <a:prstDash val="solid"/>
              <a:round/>
            </a:ln>
          </p:spPr>
          <p:txBody>
            <a:bodyPr/>
            <a:lstStyle/>
            <a:p>
              <a:endParaRPr lang="pl-PL"/>
            </a:p>
          </p:txBody>
        </p:sp>
        <p:sp>
          <p:nvSpPr>
            <p:cNvPr id="4" name="TextBox 4"/>
            <p:cNvSpPr txBox="1"/>
            <p:nvPr/>
          </p:nvSpPr>
          <p:spPr>
            <a:xfrm>
              <a:off x="0" y="-38100"/>
              <a:ext cx="3770215" cy="1304942"/>
            </a:xfrm>
            <a:prstGeom prst="rect">
              <a:avLst/>
            </a:prstGeom>
          </p:spPr>
          <p:txBody>
            <a:bodyPr lIns="50800" tIns="50800" rIns="50800" bIns="50800" rtlCol="0" anchor="ctr"/>
            <a:lstStyle/>
            <a:p>
              <a:pPr algn="ctr">
                <a:lnSpc>
                  <a:spcPts val="3079"/>
                </a:lnSpc>
              </a:pPr>
              <a:endParaRPr/>
            </a:p>
          </p:txBody>
        </p:sp>
      </p:grpSp>
      <p:sp>
        <p:nvSpPr>
          <p:cNvPr id="5" name="Freeform 5"/>
          <p:cNvSpPr/>
          <p:nvPr/>
        </p:nvSpPr>
        <p:spPr>
          <a:xfrm rot="-5400000">
            <a:off x="15105069" y="6067051"/>
            <a:ext cx="6778295" cy="7210953"/>
          </a:xfrm>
          <a:custGeom>
            <a:avLst/>
            <a:gdLst/>
            <a:ahLst/>
            <a:cxnLst/>
            <a:rect l="l" t="t" r="r" b="b"/>
            <a:pathLst>
              <a:path w="6778295" h="7210953">
                <a:moveTo>
                  <a:pt x="0" y="0"/>
                </a:moveTo>
                <a:lnTo>
                  <a:pt x="6778295" y="0"/>
                </a:lnTo>
                <a:lnTo>
                  <a:pt x="6778295" y="7210953"/>
                </a:lnTo>
                <a:lnTo>
                  <a:pt x="0" y="7210953"/>
                </a:lnTo>
                <a:lnTo>
                  <a:pt x="0" y="0"/>
                </a:lnTo>
                <a:close/>
              </a:path>
            </a:pathLst>
          </a:custGeom>
          <a:blipFill>
            <a:blip r:embed="rId2">
              <a:alphaModFix amt="51000"/>
            </a:blip>
            <a:stretch>
              <a:fillRect/>
            </a:stretch>
          </a:blipFill>
        </p:spPr>
        <p:txBody>
          <a:bodyPr/>
          <a:lstStyle/>
          <a:p>
            <a:endParaRPr lang="pl-PL"/>
          </a:p>
        </p:txBody>
      </p:sp>
      <p:grpSp>
        <p:nvGrpSpPr>
          <p:cNvPr id="6" name="Group 6"/>
          <p:cNvGrpSpPr/>
          <p:nvPr/>
        </p:nvGrpSpPr>
        <p:grpSpPr>
          <a:xfrm>
            <a:off x="2314932" y="702919"/>
            <a:ext cx="14315035" cy="1695677"/>
            <a:chOff x="0" y="0"/>
            <a:chExt cx="3770215" cy="446598"/>
          </a:xfrm>
        </p:grpSpPr>
        <p:sp>
          <p:nvSpPr>
            <p:cNvPr id="7" name="Freeform 7"/>
            <p:cNvSpPr/>
            <p:nvPr/>
          </p:nvSpPr>
          <p:spPr>
            <a:xfrm>
              <a:off x="0" y="0"/>
              <a:ext cx="3770215" cy="446598"/>
            </a:xfrm>
            <a:custGeom>
              <a:avLst/>
              <a:gdLst/>
              <a:ahLst/>
              <a:cxnLst/>
              <a:rect l="l" t="t" r="r" b="b"/>
              <a:pathLst>
                <a:path w="3770215" h="446598">
                  <a:moveTo>
                    <a:pt x="27582" y="0"/>
                  </a:moveTo>
                  <a:lnTo>
                    <a:pt x="3742633" y="0"/>
                  </a:lnTo>
                  <a:cubicBezTo>
                    <a:pt x="3749948" y="0"/>
                    <a:pt x="3756964" y="2906"/>
                    <a:pt x="3762136" y="8079"/>
                  </a:cubicBezTo>
                  <a:cubicBezTo>
                    <a:pt x="3767309" y="13251"/>
                    <a:pt x="3770215" y="20267"/>
                    <a:pt x="3770215" y="27582"/>
                  </a:cubicBezTo>
                  <a:lnTo>
                    <a:pt x="3770215" y="419016"/>
                  </a:lnTo>
                  <a:cubicBezTo>
                    <a:pt x="3770215" y="426331"/>
                    <a:pt x="3767309" y="433347"/>
                    <a:pt x="3762136" y="438520"/>
                  </a:cubicBezTo>
                  <a:cubicBezTo>
                    <a:pt x="3756964" y="443692"/>
                    <a:pt x="3749948" y="446598"/>
                    <a:pt x="3742633" y="446598"/>
                  </a:cubicBezTo>
                  <a:lnTo>
                    <a:pt x="27582" y="446598"/>
                  </a:lnTo>
                  <a:cubicBezTo>
                    <a:pt x="20267" y="446598"/>
                    <a:pt x="13251" y="443692"/>
                    <a:pt x="8079" y="438520"/>
                  </a:cubicBezTo>
                  <a:cubicBezTo>
                    <a:pt x="2906" y="433347"/>
                    <a:pt x="0" y="426331"/>
                    <a:pt x="0" y="419016"/>
                  </a:cubicBezTo>
                  <a:lnTo>
                    <a:pt x="0" y="27582"/>
                  </a:lnTo>
                  <a:cubicBezTo>
                    <a:pt x="0" y="20267"/>
                    <a:pt x="2906" y="13251"/>
                    <a:pt x="8079" y="8079"/>
                  </a:cubicBezTo>
                  <a:cubicBezTo>
                    <a:pt x="13251" y="2906"/>
                    <a:pt x="20267" y="0"/>
                    <a:pt x="27582" y="0"/>
                  </a:cubicBezTo>
                  <a:close/>
                </a:path>
              </a:pathLst>
            </a:custGeom>
            <a:solidFill>
              <a:srgbClr val="000000">
                <a:alpha val="0"/>
              </a:srgbClr>
            </a:solidFill>
            <a:ln w="19050" cap="rnd">
              <a:solidFill>
                <a:srgbClr val="FFFFFF"/>
              </a:solidFill>
              <a:prstDash val="solid"/>
              <a:round/>
            </a:ln>
          </p:spPr>
          <p:txBody>
            <a:bodyPr/>
            <a:lstStyle/>
            <a:p>
              <a:endParaRPr lang="pl-PL" dirty="0"/>
            </a:p>
          </p:txBody>
        </p:sp>
        <p:sp>
          <p:nvSpPr>
            <p:cNvPr id="8" name="TextBox 8"/>
            <p:cNvSpPr txBox="1"/>
            <p:nvPr/>
          </p:nvSpPr>
          <p:spPr>
            <a:xfrm>
              <a:off x="0" y="-76200"/>
              <a:ext cx="3770215" cy="522798"/>
            </a:xfrm>
            <a:prstGeom prst="rect">
              <a:avLst/>
            </a:prstGeom>
          </p:spPr>
          <p:txBody>
            <a:bodyPr lIns="50800" tIns="50800" rIns="50800" bIns="50800" rtlCol="0" anchor="ctr"/>
            <a:lstStyle/>
            <a:p>
              <a:pPr algn="ctr">
                <a:lnSpc>
                  <a:spcPts val="5879"/>
                </a:lnSpc>
              </a:pPr>
              <a:r>
                <a:rPr lang="pl-PL" sz="4199" b="1" u="sng" dirty="0">
                  <a:solidFill>
                    <a:srgbClr val="0070C0"/>
                  </a:solidFill>
                  <a:latin typeface="Montserrat Bold"/>
                  <a:ea typeface="Montserrat Bold"/>
                  <a:cs typeface="Montserrat Bold"/>
                  <a:sym typeface="Montserrat Bold"/>
                </a:rPr>
                <a:t>Oddechowy kwadrat</a:t>
              </a:r>
              <a:r>
                <a:rPr lang="pl-PL" sz="4199" b="1" dirty="0">
                  <a:solidFill>
                    <a:srgbClr val="000000"/>
                  </a:solidFill>
                  <a:latin typeface="Montserrat Bold"/>
                  <a:ea typeface="Montserrat Bold"/>
                  <a:cs typeface="Montserrat Bold"/>
                  <a:sym typeface="Montserrat Bold"/>
                </a:rPr>
                <a:t> </a:t>
              </a:r>
              <a:endParaRPr lang="en-US" sz="4199" b="1" dirty="0">
                <a:solidFill>
                  <a:srgbClr val="000000"/>
                </a:solidFill>
                <a:latin typeface="Montserrat Bold"/>
                <a:ea typeface="Montserrat Bold"/>
                <a:cs typeface="Montserrat Bold"/>
                <a:sym typeface="Montserrat Bold"/>
              </a:endParaRPr>
            </a:p>
          </p:txBody>
        </p:sp>
      </p:grpSp>
      <p:grpSp>
        <p:nvGrpSpPr>
          <p:cNvPr id="9" name="Group 9"/>
          <p:cNvGrpSpPr/>
          <p:nvPr/>
        </p:nvGrpSpPr>
        <p:grpSpPr>
          <a:xfrm>
            <a:off x="-206216" y="9672527"/>
            <a:ext cx="18700433" cy="743950"/>
            <a:chOff x="0" y="0"/>
            <a:chExt cx="4925217" cy="195937"/>
          </a:xfrm>
        </p:grpSpPr>
        <p:sp>
          <p:nvSpPr>
            <p:cNvPr id="10" name="Freeform 10"/>
            <p:cNvSpPr/>
            <p:nvPr/>
          </p:nvSpPr>
          <p:spPr>
            <a:xfrm>
              <a:off x="0" y="0"/>
              <a:ext cx="4925217" cy="195937"/>
            </a:xfrm>
            <a:custGeom>
              <a:avLst/>
              <a:gdLst/>
              <a:ahLst/>
              <a:cxnLst/>
              <a:rect l="l" t="t" r="r" b="b"/>
              <a:pathLst>
                <a:path w="4925217" h="195937">
                  <a:moveTo>
                    <a:pt x="0" y="0"/>
                  </a:moveTo>
                  <a:lnTo>
                    <a:pt x="4925217" y="0"/>
                  </a:lnTo>
                  <a:lnTo>
                    <a:pt x="4925217" y="195937"/>
                  </a:lnTo>
                  <a:lnTo>
                    <a:pt x="0" y="195937"/>
                  </a:lnTo>
                  <a:close/>
                </a:path>
              </a:pathLst>
            </a:custGeom>
            <a:solidFill>
              <a:srgbClr val="E5E8DF"/>
            </a:solidFill>
          </p:spPr>
          <p:txBody>
            <a:bodyPr/>
            <a:lstStyle/>
            <a:p>
              <a:endParaRPr lang="pl-PL"/>
            </a:p>
          </p:txBody>
        </p:sp>
        <p:sp>
          <p:nvSpPr>
            <p:cNvPr id="11" name="TextBox 11"/>
            <p:cNvSpPr txBox="1"/>
            <p:nvPr/>
          </p:nvSpPr>
          <p:spPr>
            <a:xfrm>
              <a:off x="0" y="-38100"/>
              <a:ext cx="4925217" cy="234037"/>
            </a:xfrm>
            <a:prstGeom prst="rect">
              <a:avLst/>
            </a:prstGeom>
          </p:spPr>
          <p:txBody>
            <a:bodyPr lIns="50800" tIns="50800" rIns="50800" bIns="50800" rtlCol="0" anchor="ctr"/>
            <a:lstStyle/>
            <a:p>
              <a:pPr algn="ctr">
                <a:lnSpc>
                  <a:spcPts val="3079"/>
                </a:lnSpc>
              </a:pPr>
              <a:endParaRPr/>
            </a:p>
          </p:txBody>
        </p:sp>
      </p:grpSp>
      <p:sp>
        <p:nvSpPr>
          <p:cNvPr id="12" name="Freeform 12"/>
          <p:cNvSpPr/>
          <p:nvPr/>
        </p:nvSpPr>
        <p:spPr>
          <a:xfrm>
            <a:off x="12251162" y="2199732"/>
            <a:ext cx="1748068" cy="899460"/>
          </a:xfrm>
          <a:custGeom>
            <a:avLst/>
            <a:gdLst/>
            <a:ahLst/>
            <a:cxnLst/>
            <a:rect l="l" t="t" r="r" b="b"/>
            <a:pathLst>
              <a:path w="1748068" h="899460">
                <a:moveTo>
                  <a:pt x="0" y="0"/>
                </a:moveTo>
                <a:lnTo>
                  <a:pt x="1748068" y="0"/>
                </a:lnTo>
                <a:lnTo>
                  <a:pt x="1748068" y="899460"/>
                </a:lnTo>
                <a:lnTo>
                  <a:pt x="0" y="89946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pl-PL"/>
          </a:p>
        </p:txBody>
      </p:sp>
      <p:sp>
        <p:nvSpPr>
          <p:cNvPr id="13" name="Freeform 13"/>
          <p:cNvSpPr/>
          <p:nvPr/>
        </p:nvSpPr>
        <p:spPr>
          <a:xfrm>
            <a:off x="7245390" y="7577816"/>
            <a:ext cx="1175750" cy="1004732"/>
          </a:xfrm>
          <a:custGeom>
            <a:avLst/>
            <a:gdLst/>
            <a:ahLst/>
            <a:cxnLst/>
            <a:rect l="l" t="t" r="r" b="b"/>
            <a:pathLst>
              <a:path w="1175750" h="1004732">
                <a:moveTo>
                  <a:pt x="0" y="0"/>
                </a:moveTo>
                <a:lnTo>
                  <a:pt x="1175750" y="0"/>
                </a:lnTo>
                <a:lnTo>
                  <a:pt x="1175750" y="1004732"/>
                </a:lnTo>
                <a:lnTo>
                  <a:pt x="0" y="1004732"/>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pl-PL"/>
          </a:p>
        </p:txBody>
      </p:sp>
      <p:sp>
        <p:nvSpPr>
          <p:cNvPr id="14" name="Freeform 14"/>
          <p:cNvSpPr/>
          <p:nvPr/>
        </p:nvSpPr>
        <p:spPr>
          <a:xfrm rot="-5400000">
            <a:off x="-4331047" y="-3176090"/>
            <a:ext cx="6778295" cy="7210953"/>
          </a:xfrm>
          <a:custGeom>
            <a:avLst/>
            <a:gdLst/>
            <a:ahLst/>
            <a:cxnLst/>
            <a:rect l="l" t="t" r="r" b="b"/>
            <a:pathLst>
              <a:path w="6778295" h="7210953">
                <a:moveTo>
                  <a:pt x="0" y="0"/>
                </a:moveTo>
                <a:lnTo>
                  <a:pt x="6778296" y="0"/>
                </a:lnTo>
                <a:lnTo>
                  <a:pt x="6778296" y="7210953"/>
                </a:lnTo>
                <a:lnTo>
                  <a:pt x="0" y="7210953"/>
                </a:lnTo>
                <a:lnTo>
                  <a:pt x="0" y="0"/>
                </a:lnTo>
                <a:close/>
              </a:path>
            </a:pathLst>
          </a:custGeom>
          <a:blipFill>
            <a:blip r:embed="rId2">
              <a:alphaModFix amt="51000"/>
            </a:blip>
            <a:stretch>
              <a:fillRect/>
            </a:stretch>
          </a:blipFill>
        </p:spPr>
        <p:txBody>
          <a:bodyPr/>
          <a:lstStyle/>
          <a:p>
            <a:endParaRPr lang="pl-PL"/>
          </a:p>
        </p:txBody>
      </p:sp>
      <p:sp>
        <p:nvSpPr>
          <p:cNvPr id="15" name="TextBox 15"/>
          <p:cNvSpPr txBox="1"/>
          <p:nvPr/>
        </p:nvSpPr>
        <p:spPr>
          <a:xfrm>
            <a:off x="9966200" y="916273"/>
            <a:ext cx="7008007" cy="10093917"/>
          </a:xfrm>
          <a:prstGeom prst="rect">
            <a:avLst/>
          </a:prstGeom>
        </p:spPr>
        <p:txBody>
          <a:bodyPr wrap="square" lIns="0" tIns="0" rIns="0" bIns="0" rtlCol="0" anchor="t">
            <a:spAutoFit/>
          </a:bodyPr>
          <a:lstStyle/>
          <a:p>
            <a:pPr marL="507358" lvl="1" algn="ctr">
              <a:lnSpc>
                <a:spcPts val="6579"/>
              </a:lnSpc>
            </a:pPr>
            <a:r>
              <a:rPr lang="pl-PL" sz="4699" b="1" dirty="0">
                <a:solidFill>
                  <a:srgbClr val="000000"/>
                </a:solidFill>
                <a:latin typeface="Montserrat Bold"/>
                <a:ea typeface="Montserrat Bold"/>
                <a:cs typeface="Montserrat Bold"/>
                <a:sym typeface="Montserrat Bold"/>
              </a:rPr>
              <a:t> </a:t>
            </a:r>
            <a:endParaRPr lang="en-US" sz="4699" b="1" dirty="0">
              <a:solidFill>
                <a:srgbClr val="000000"/>
              </a:solidFill>
              <a:latin typeface="Montserrat Bold"/>
              <a:ea typeface="Montserrat Bold"/>
              <a:cs typeface="Montserrat Bold"/>
              <a:sym typeface="Montserrat Bold"/>
            </a:endParaRPr>
          </a:p>
          <a:p>
            <a:pPr algn="ctr">
              <a:lnSpc>
                <a:spcPts val="6579"/>
              </a:lnSpc>
            </a:pPr>
            <a:r>
              <a:rPr lang="pl-PL" sz="4699" dirty="0">
                <a:solidFill>
                  <a:srgbClr val="000000"/>
                </a:solidFill>
                <a:latin typeface="Montserrat"/>
                <a:ea typeface="Montserrat"/>
                <a:cs typeface="Montserrat"/>
                <a:sym typeface="Montserrat"/>
              </a:rPr>
              <a:t>1. Wdech przez 4 sekundy.</a:t>
            </a:r>
          </a:p>
          <a:p>
            <a:pPr algn="ctr">
              <a:lnSpc>
                <a:spcPts val="6579"/>
              </a:lnSpc>
            </a:pPr>
            <a:r>
              <a:rPr lang="pl-PL" sz="4699" dirty="0">
                <a:solidFill>
                  <a:srgbClr val="000000"/>
                </a:solidFill>
                <a:latin typeface="Montserrat"/>
                <a:ea typeface="Montserrat"/>
                <a:cs typeface="Montserrat"/>
                <a:sym typeface="Montserrat"/>
              </a:rPr>
              <a:t>2. Wstrzymaj oddech przez 4 sekundy .</a:t>
            </a:r>
          </a:p>
          <a:p>
            <a:pPr algn="ctr">
              <a:lnSpc>
                <a:spcPts val="6579"/>
              </a:lnSpc>
            </a:pPr>
            <a:r>
              <a:rPr lang="pl-PL" sz="4699" dirty="0">
                <a:solidFill>
                  <a:srgbClr val="000000"/>
                </a:solidFill>
                <a:latin typeface="Montserrat"/>
                <a:ea typeface="Montserrat"/>
                <a:cs typeface="Montserrat"/>
                <a:sym typeface="Montserrat"/>
              </a:rPr>
              <a:t>3. Wydech przez 4 sekundy.</a:t>
            </a:r>
          </a:p>
          <a:p>
            <a:pPr algn="ctr">
              <a:lnSpc>
                <a:spcPts val="6579"/>
              </a:lnSpc>
            </a:pPr>
            <a:r>
              <a:rPr lang="pl-PL" sz="4699" dirty="0">
                <a:solidFill>
                  <a:srgbClr val="000000"/>
                </a:solidFill>
                <a:latin typeface="Montserrat"/>
                <a:ea typeface="Montserrat"/>
                <a:cs typeface="Montserrat"/>
                <a:sym typeface="Montserrat"/>
              </a:rPr>
              <a:t>4. Wstrzymaj oddech przez 4 sekundy .</a:t>
            </a:r>
          </a:p>
          <a:p>
            <a:pPr algn="ctr">
              <a:lnSpc>
                <a:spcPts val="6579"/>
              </a:lnSpc>
            </a:pPr>
            <a:r>
              <a:rPr lang="pl-PL" sz="4699" dirty="0">
                <a:solidFill>
                  <a:srgbClr val="000000"/>
                </a:solidFill>
                <a:latin typeface="Montserrat"/>
                <a:ea typeface="Montserrat"/>
                <a:cs typeface="Montserrat"/>
                <a:sym typeface="Montserrat"/>
              </a:rPr>
              <a:t>Powtarzaj przez 2-4 minuty.</a:t>
            </a:r>
          </a:p>
          <a:p>
            <a:pPr algn="ctr">
              <a:lnSpc>
                <a:spcPts val="6579"/>
              </a:lnSpc>
            </a:pPr>
            <a:endParaRPr lang="en-US" sz="4699" dirty="0">
              <a:solidFill>
                <a:srgbClr val="000000"/>
              </a:solidFill>
              <a:latin typeface="Montserrat"/>
              <a:ea typeface="Montserrat"/>
              <a:cs typeface="Montserrat"/>
              <a:sym typeface="Montserrat"/>
            </a:endParaRPr>
          </a:p>
        </p:txBody>
      </p:sp>
      <p:pic>
        <p:nvPicPr>
          <p:cNvPr id="16" name="Obraz 15">
            <a:extLst>
              <a:ext uri="{FF2B5EF4-FFF2-40B4-BE49-F238E27FC236}">
                <a16:creationId xmlns:a16="http://schemas.microsoft.com/office/drawing/2014/main" xmlns="" id="{9AFD1672-EBEC-B87B-6F89-6AA20143C03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59569" y="2398596"/>
            <a:ext cx="7432597" cy="6390896"/>
          </a:xfrm>
          <a:prstGeom prst="rect">
            <a:avLst/>
          </a:prstGeom>
        </p:spPr>
      </p:pic>
    </p:spTree>
    <p:extLst>
      <p:ext uri="{BB962C8B-B14F-4D97-AF65-F5344CB8AC3E}">
        <p14:creationId xmlns:p14="http://schemas.microsoft.com/office/powerpoint/2010/main" val="14035103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FEDDE"/>
        </a:solidFill>
        <a:effectLst/>
      </p:bgPr>
    </p:bg>
    <p:spTree>
      <p:nvGrpSpPr>
        <p:cNvPr id="1" name=""/>
        <p:cNvGrpSpPr/>
        <p:nvPr/>
      </p:nvGrpSpPr>
      <p:grpSpPr>
        <a:xfrm>
          <a:off x="0" y="0"/>
          <a:ext cx="0" cy="0"/>
          <a:chOff x="0" y="0"/>
          <a:chExt cx="0" cy="0"/>
        </a:xfrm>
      </p:grpSpPr>
      <p:grpSp>
        <p:nvGrpSpPr>
          <p:cNvPr id="2" name="Group 2"/>
          <p:cNvGrpSpPr/>
          <p:nvPr/>
        </p:nvGrpSpPr>
        <p:grpSpPr>
          <a:xfrm>
            <a:off x="-1189839" y="-991505"/>
            <a:ext cx="14315035" cy="4810039"/>
            <a:chOff x="0" y="0"/>
            <a:chExt cx="3770215" cy="1266842"/>
          </a:xfrm>
        </p:grpSpPr>
        <p:sp>
          <p:nvSpPr>
            <p:cNvPr id="3" name="Freeform 3"/>
            <p:cNvSpPr/>
            <p:nvPr/>
          </p:nvSpPr>
          <p:spPr>
            <a:xfrm>
              <a:off x="0" y="0"/>
              <a:ext cx="3770215" cy="1266841"/>
            </a:xfrm>
            <a:custGeom>
              <a:avLst/>
              <a:gdLst/>
              <a:ahLst/>
              <a:cxnLst/>
              <a:rect l="l" t="t" r="r" b="b"/>
              <a:pathLst>
                <a:path w="3770215" h="1266841">
                  <a:moveTo>
                    <a:pt x="27582" y="0"/>
                  </a:moveTo>
                  <a:lnTo>
                    <a:pt x="3742633" y="0"/>
                  </a:lnTo>
                  <a:cubicBezTo>
                    <a:pt x="3749948" y="0"/>
                    <a:pt x="3756964" y="2906"/>
                    <a:pt x="3762136" y="8079"/>
                  </a:cubicBezTo>
                  <a:cubicBezTo>
                    <a:pt x="3767309" y="13251"/>
                    <a:pt x="3770215" y="20267"/>
                    <a:pt x="3770215" y="27582"/>
                  </a:cubicBezTo>
                  <a:lnTo>
                    <a:pt x="3770215" y="1239259"/>
                  </a:lnTo>
                  <a:cubicBezTo>
                    <a:pt x="3770215" y="1246575"/>
                    <a:pt x="3767309" y="1253590"/>
                    <a:pt x="3762136" y="1258763"/>
                  </a:cubicBezTo>
                  <a:cubicBezTo>
                    <a:pt x="3756964" y="1263936"/>
                    <a:pt x="3749948" y="1266841"/>
                    <a:pt x="3742633" y="1266841"/>
                  </a:cubicBezTo>
                  <a:lnTo>
                    <a:pt x="27582" y="1266841"/>
                  </a:lnTo>
                  <a:cubicBezTo>
                    <a:pt x="20267" y="1266841"/>
                    <a:pt x="13251" y="1263936"/>
                    <a:pt x="8079" y="1258763"/>
                  </a:cubicBezTo>
                  <a:cubicBezTo>
                    <a:pt x="2906" y="1253590"/>
                    <a:pt x="0" y="1246575"/>
                    <a:pt x="0" y="1239259"/>
                  </a:cubicBezTo>
                  <a:lnTo>
                    <a:pt x="0" y="27582"/>
                  </a:lnTo>
                  <a:cubicBezTo>
                    <a:pt x="0" y="20267"/>
                    <a:pt x="2906" y="13251"/>
                    <a:pt x="8079" y="8079"/>
                  </a:cubicBezTo>
                  <a:cubicBezTo>
                    <a:pt x="13251" y="2906"/>
                    <a:pt x="20267" y="0"/>
                    <a:pt x="27582" y="0"/>
                  </a:cubicBezTo>
                  <a:close/>
                </a:path>
              </a:pathLst>
            </a:custGeom>
            <a:solidFill>
              <a:srgbClr val="000000">
                <a:alpha val="0"/>
              </a:srgbClr>
            </a:solidFill>
            <a:ln w="19050" cap="rnd">
              <a:solidFill>
                <a:srgbClr val="FFFFFF"/>
              </a:solidFill>
              <a:prstDash val="solid"/>
              <a:round/>
            </a:ln>
          </p:spPr>
          <p:txBody>
            <a:bodyPr/>
            <a:lstStyle/>
            <a:p>
              <a:endParaRPr lang="pl-PL"/>
            </a:p>
          </p:txBody>
        </p:sp>
        <p:sp>
          <p:nvSpPr>
            <p:cNvPr id="4" name="TextBox 4"/>
            <p:cNvSpPr txBox="1"/>
            <p:nvPr/>
          </p:nvSpPr>
          <p:spPr>
            <a:xfrm>
              <a:off x="0" y="-38100"/>
              <a:ext cx="3770215" cy="1304942"/>
            </a:xfrm>
            <a:prstGeom prst="rect">
              <a:avLst/>
            </a:prstGeom>
          </p:spPr>
          <p:txBody>
            <a:bodyPr lIns="50800" tIns="50800" rIns="50800" bIns="50800" rtlCol="0" anchor="ctr"/>
            <a:lstStyle/>
            <a:p>
              <a:pPr algn="ctr">
                <a:lnSpc>
                  <a:spcPts val="3079"/>
                </a:lnSpc>
              </a:pPr>
              <a:endParaRPr/>
            </a:p>
          </p:txBody>
        </p:sp>
      </p:grpSp>
      <p:sp>
        <p:nvSpPr>
          <p:cNvPr id="5" name="Freeform 5"/>
          <p:cNvSpPr/>
          <p:nvPr/>
        </p:nvSpPr>
        <p:spPr>
          <a:xfrm rot="-5400000">
            <a:off x="15105069" y="6067051"/>
            <a:ext cx="6778295" cy="7210953"/>
          </a:xfrm>
          <a:custGeom>
            <a:avLst/>
            <a:gdLst/>
            <a:ahLst/>
            <a:cxnLst/>
            <a:rect l="l" t="t" r="r" b="b"/>
            <a:pathLst>
              <a:path w="6778295" h="7210953">
                <a:moveTo>
                  <a:pt x="0" y="0"/>
                </a:moveTo>
                <a:lnTo>
                  <a:pt x="6778295" y="0"/>
                </a:lnTo>
                <a:lnTo>
                  <a:pt x="6778295" y="7210953"/>
                </a:lnTo>
                <a:lnTo>
                  <a:pt x="0" y="7210953"/>
                </a:lnTo>
                <a:lnTo>
                  <a:pt x="0" y="0"/>
                </a:lnTo>
                <a:close/>
              </a:path>
            </a:pathLst>
          </a:custGeom>
          <a:blipFill>
            <a:blip r:embed="rId2">
              <a:alphaModFix amt="51000"/>
            </a:blip>
            <a:stretch>
              <a:fillRect/>
            </a:stretch>
          </a:blipFill>
        </p:spPr>
        <p:txBody>
          <a:bodyPr/>
          <a:lstStyle/>
          <a:p>
            <a:endParaRPr lang="pl-PL"/>
          </a:p>
        </p:txBody>
      </p:sp>
      <p:grpSp>
        <p:nvGrpSpPr>
          <p:cNvPr id="6" name="Group 6"/>
          <p:cNvGrpSpPr/>
          <p:nvPr/>
        </p:nvGrpSpPr>
        <p:grpSpPr>
          <a:xfrm>
            <a:off x="1986483" y="429387"/>
            <a:ext cx="14315035" cy="1695677"/>
            <a:chOff x="0" y="0"/>
            <a:chExt cx="3770215" cy="446598"/>
          </a:xfrm>
        </p:grpSpPr>
        <p:sp>
          <p:nvSpPr>
            <p:cNvPr id="7" name="Freeform 7"/>
            <p:cNvSpPr/>
            <p:nvPr/>
          </p:nvSpPr>
          <p:spPr>
            <a:xfrm>
              <a:off x="0" y="0"/>
              <a:ext cx="3770215" cy="446598"/>
            </a:xfrm>
            <a:custGeom>
              <a:avLst/>
              <a:gdLst/>
              <a:ahLst/>
              <a:cxnLst/>
              <a:rect l="l" t="t" r="r" b="b"/>
              <a:pathLst>
                <a:path w="3770215" h="446598">
                  <a:moveTo>
                    <a:pt x="27582" y="0"/>
                  </a:moveTo>
                  <a:lnTo>
                    <a:pt x="3742633" y="0"/>
                  </a:lnTo>
                  <a:cubicBezTo>
                    <a:pt x="3749948" y="0"/>
                    <a:pt x="3756964" y="2906"/>
                    <a:pt x="3762136" y="8079"/>
                  </a:cubicBezTo>
                  <a:cubicBezTo>
                    <a:pt x="3767309" y="13251"/>
                    <a:pt x="3770215" y="20267"/>
                    <a:pt x="3770215" y="27582"/>
                  </a:cubicBezTo>
                  <a:lnTo>
                    <a:pt x="3770215" y="419016"/>
                  </a:lnTo>
                  <a:cubicBezTo>
                    <a:pt x="3770215" y="426331"/>
                    <a:pt x="3767309" y="433347"/>
                    <a:pt x="3762136" y="438520"/>
                  </a:cubicBezTo>
                  <a:cubicBezTo>
                    <a:pt x="3756964" y="443692"/>
                    <a:pt x="3749948" y="446598"/>
                    <a:pt x="3742633" y="446598"/>
                  </a:cubicBezTo>
                  <a:lnTo>
                    <a:pt x="27582" y="446598"/>
                  </a:lnTo>
                  <a:cubicBezTo>
                    <a:pt x="20267" y="446598"/>
                    <a:pt x="13251" y="443692"/>
                    <a:pt x="8079" y="438520"/>
                  </a:cubicBezTo>
                  <a:cubicBezTo>
                    <a:pt x="2906" y="433347"/>
                    <a:pt x="0" y="426331"/>
                    <a:pt x="0" y="419016"/>
                  </a:cubicBezTo>
                  <a:lnTo>
                    <a:pt x="0" y="27582"/>
                  </a:lnTo>
                  <a:cubicBezTo>
                    <a:pt x="0" y="20267"/>
                    <a:pt x="2906" y="13251"/>
                    <a:pt x="8079" y="8079"/>
                  </a:cubicBezTo>
                  <a:cubicBezTo>
                    <a:pt x="13251" y="2906"/>
                    <a:pt x="20267" y="0"/>
                    <a:pt x="27582" y="0"/>
                  </a:cubicBezTo>
                  <a:close/>
                </a:path>
              </a:pathLst>
            </a:custGeom>
            <a:solidFill>
              <a:srgbClr val="000000">
                <a:alpha val="0"/>
              </a:srgbClr>
            </a:solidFill>
            <a:ln w="19050" cap="rnd">
              <a:solidFill>
                <a:srgbClr val="FFFFFF"/>
              </a:solidFill>
              <a:prstDash val="solid"/>
              <a:round/>
            </a:ln>
          </p:spPr>
          <p:txBody>
            <a:bodyPr/>
            <a:lstStyle/>
            <a:p>
              <a:endParaRPr lang="pl-PL"/>
            </a:p>
          </p:txBody>
        </p:sp>
        <p:sp>
          <p:nvSpPr>
            <p:cNvPr id="8" name="TextBox 8"/>
            <p:cNvSpPr txBox="1"/>
            <p:nvPr/>
          </p:nvSpPr>
          <p:spPr>
            <a:xfrm>
              <a:off x="0" y="-76200"/>
              <a:ext cx="3770215" cy="522798"/>
            </a:xfrm>
            <a:prstGeom prst="rect">
              <a:avLst/>
            </a:prstGeom>
          </p:spPr>
          <p:txBody>
            <a:bodyPr lIns="50800" tIns="50800" rIns="50800" bIns="50800" rtlCol="0" anchor="ctr"/>
            <a:lstStyle/>
            <a:p>
              <a:pPr algn="ctr">
                <a:lnSpc>
                  <a:spcPts val="5879"/>
                </a:lnSpc>
              </a:pPr>
              <a:r>
                <a:rPr lang="pl-PL" sz="4199" b="1" dirty="0">
                  <a:solidFill>
                    <a:srgbClr val="0070C0"/>
                  </a:solidFill>
                  <a:latin typeface="Montserrat Bold"/>
                  <a:ea typeface="Montserrat Bold"/>
                  <a:cs typeface="Montserrat Bold"/>
                  <a:sym typeface="Montserrat Bold"/>
                </a:rPr>
                <a:t>Prawidłowy tor oddechowy </a:t>
              </a:r>
              <a:endParaRPr lang="en-US" sz="4199" b="1" dirty="0">
                <a:solidFill>
                  <a:srgbClr val="0070C0"/>
                </a:solidFill>
                <a:latin typeface="Montserrat Bold"/>
                <a:ea typeface="Montserrat Bold"/>
                <a:cs typeface="Montserrat Bold"/>
                <a:sym typeface="Montserrat Bold"/>
              </a:endParaRPr>
            </a:p>
          </p:txBody>
        </p:sp>
      </p:grpSp>
      <p:grpSp>
        <p:nvGrpSpPr>
          <p:cNvPr id="9" name="Group 9"/>
          <p:cNvGrpSpPr/>
          <p:nvPr/>
        </p:nvGrpSpPr>
        <p:grpSpPr>
          <a:xfrm>
            <a:off x="-206216" y="9672527"/>
            <a:ext cx="18700433" cy="743950"/>
            <a:chOff x="0" y="0"/>
            <a:chExt cx="4925217" cy="195937"/>
          </a:xfrm>
        </p:grpSpPr>
        <p:sp>
          <p:nvSpPr>
            <p:cNvPr id="10" name="Freeform 10"/>
            <p:cNvSpPr/>
            <p:nvPr/>
          </p:nvSpPr>
          <p:spPr>
            <a:xfrm>
              <a:off x="0" y="0"/>
              <a:ext cx="4925217" cy="195937"/>
            </a:xfrm>
            <a:custGeom>
              <a:avLst/>
              <a:gdLst/>
              <a:ahLst/>
              <a:cxnLst/>
              <a:rect l="l" t="t" r="r" b="b"/>
              <a:pathLst>
                <a:path w="4925217" h="195937">
                  <a:moveTo>
                    <a:pt x="0" y="0"/>
                  </a:moveTo>
                  <a:lnTo>
                    <a:pt x="4925217" y="0"/>
                  </a:lnTo>
                  <a:lnTo>
                    <a:pt x="4925217" y="195937"/>
                  </a:lnTo>
                  <a:lnTo>
                    <a:pt x="0" y="195937"/>
                  </a:lnTo>
                  <a:close/>
                </a:path>
              </a:pathLst>
            </a:custGeom>
            <a:solidFill>
              <a:srgbClr val="E5E8DF"/>
            </a:solidFill>
          </p:spPr>
          <p:txBody>
            <a:bodyPr/>
            <a:lstStyle/>
            <a:p>
              <a:endParaRPr lang="pl-PL"/>
            </a:p>
          </p:txBody>
        </p:sp>
        <p:sp>
          <p:nvSpPr>
            <p:cNvPr id="11" name="TextBox 11"/>
            <p:cNvSpPr txBox="1"/>
            <p:nvPr/>
          </p:nvSpPr>
          <p:spPr>
            <a:xfrm>
              <a:off x="0" y="-38100"/>
              <a:ext cx="4925217" cy="234037"/>
            </a:xfrm>
            <a:prstGeom prst="rect">
              <a:avLst/>
            </a:prstGeom>
          </p:spPr>
          <p:txBody>
            <a:bodyPr lIns="50800" tIns="50800" rIns="50800" bIns="50800" rtlCol="0" anchor="ctr"/>
            <a:lstStyle/>
            <a:p>
              <a:pPr algn="ctr">
                <a:lnSpc>
                  <a:spcPts val="3079"/>
                </a:lnSpc>
              </a:pPr>
              <a:endParaRPr/>
            </a:p>
          </p:txBody>
        </p:sp>
      </p:grpSp>
      <p:sp>
        <p:nvSpPr>
          <p:cNvPr id="12" name="Freeform 12"/>
          <p:cNvSpPr/>
          <p:nvPr/>
        </p:nvSpPr>
        <p:spPr>
          <a:xfrm>
            <a:off x="12251162" y="2199732"/>
            <a:ext cx="1748068" cy="899460"/>
          </a:xfrm>
          <a:custGeom>
            <a:avLst/>
            <a:gdLst/>
            <a:ahLst/>
            <a:cxnLst/>
            <a:rect l="l" t="t" r="r" b="b"/>
            <a:pathLst>
              <a:path w="1748068" h="899460">
                <a:moveTo>
                  <a:pt x="0" y="0"/>
                </a:moveTo>
                <a:lnTo>
                  <a:pt x="1748068" y="0"/>
                </a:lnTo>
                <a:lnTo>
                  <a:pt x="1748068" y="899460"/>
                </a:lnTo>
                <a:lnTo>
                  <a:pt x="0" y="89946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pl-PL"/>
          </a:p>
        </p:txBody>
      </p:sp>
      <p:sp>
        <p:nvSpPr>
          <p:cNvPr id="13" name="Freeform 13"/>
          <p:cNvSpPr/>
          <p:nvPr/>
        </p:nvSpPr>
        <p:spPr>
          <a:xfrm>
            <a:off x="7245390" y="7577816"/>
            <a:ext cx="1175750" cy="1004732"/>
          </a:xfrm>
          <a:custGeom>
            <a:avLst/>
            <a:gdLst/>
            <a:ahLst/>
            <a:cxnLst/>
            <a:rect l="l" t="t" r="r" b="b"/>
            <a:pathLst>
              <a:path w="1175750" h="1004732">
                <a:moveTo>
                  <a:pt x="0" y="0"/>
                </a:moveTo>
                <a:lnTo>
                  <a:pt x="1175750" y="0"/>
                </a:lnTo>
                <a:lnTo>
                  <a:pt x="1175750" y="1004732"/>
                </a:lnTo>
                <a:lnTo>
                  <a:pt x="0" y="1004732"/>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pl-PL"/>
          </a:p>
        </p:txBody>
      </p:sp>
      <p:sp>
        <p:nvSpPr>
          <p:cNvPr id="14" name="Freeform 14"/>
          <p:cNvSpPr/>
          <p:nvPr/>
        </p:nvSpPr>
        <p:spPr>
          <a:xfrm rot="-5400000">
            <a:off x="-4331047" y="-3176090"/>
            <a:ext cx="6778295" cy="7210953"/>
          </a:xfrm>
          <a:custGeom>
            <a:avLst/>
            <a:gdLst/>
            <a:ahLst/>
            <a:cxnLst/>
            <a:rect l="l" t="t" r="r" b="b"/>
            <a:pathLst>
              <a:path w="6778295" h="7210953">
                <a:moveTo>
                  <a:pt x="0" y="0"/>
                </a:moveTo>
                <a:lnTo>
                  <a:pt x="6778296" y="0"/>
                </a:lnTo>
                <a:lnTo>
                  <a:pt x="6778296" y="7210953"/>
                </a:lnTo>
                <a:lnTo>
                  <a:pt x="0" y="7210953"/>
                </a:lnTo>
                <a:lnTo>
                  <a:pt x="0" y="0"/>
                </a:lnTo>
                <a:close/>
              </a:path>
            </a:pathLst>
          </a:custGeom>
          <a:blipFill>
            <a:blip r:embed="rId2">
              <a:alphaModFix amt="51000"/>
            </a:blip>
            <a:stretch>
              <a:fillRect/>
            </a:stretch>
          </a:blipFill>
        </p:spPr>
        <p:txBody>
          <a:bodyPr/>
          <a:lstStyle/>
          <a:p>
            <a:endParaRPr lang="pl-PL"/>
          </a:p>
        </p:txBody>
      </p:sp>
      <p:sp>
        <p:nvSpPr>
          <p:cNvPr id="15" name="TextBox 15"/>
          <p:cNvSpPr txBox="1"/>
          <p:nvPr/>
        </p:nvSpPr>
        <p:spPr>
          <a:xfrm>
            <a:off x="884183" y="2055031"/>
            <a:ext cx="16221403" cy="5015604"/>
          </a:xfrm>
          <a:prstGeom prst="rect">
            <a:avLst/>
          </a:prstGeom>
        </p:spPr>
        <p:txBody>
          <a:bodyPr wrap="square" lIns="0" tIns="0" rIns="0" bIns="0" rtlCol="0" anchor="t">
            <a:spAutoFit/>
          </a:bodyPr>
          <a:lstStyle/>
          <a:p>
            <a:pPr marL="507358" lvl="1" algn="ctr">
              <a:lnSpc>
                <a:spcPts val="6579"/>
              </a:lnSpc>
            </a:pPr>
            <a:endParaRPr lang="en-US" sz="4699" b="1" dirty="0">
              <a:solidFill>
                <a:srgbClr val="000000"/>
              </a:solidFill>
              <a:latin typeface="Montserrat Bold"/>
              <a:ea typeface="Montserrat Bold"/>
              <a:cs typeface="Montserrat Bold"/>
              <a:sym typeface="Montserrat Bold"/>
            </a:endParaRPr>
          </a:p>
          <a:p>
            <a:pPr algn="ctr">
              <a:lnSpc>
                <a:spcPts val="6579"/>
              </a:lnSpc>
            </a:pPr>
            <a:r>
              <a:rPr lang="pl-PL" sz="4699" dirty="0">
                <a:solidFill>
                  <a:srgbClr val="000000"/>
                </a:solidFill>
                <a:latin typeface="Montserrat"/>
                <a:ea typeface="Montserrat"/>
                <a:cs typeface="Montserrat"/>
                <a:sym typeface="Montserrat"/>
              </a:rPr>
              <a:t>Usiądź prosto i połóż prawą dłoń na środku klatki piersiowej a lewa na środku brzucha. Weź głęboki oddech nosem. </a:t>
            </a:r>
          </a:p>
          <a:p>
            <a:pPr algn="ctr">
              <a:lnSpc>
                <a:spcPts val="6579"/>
              </a:lnSpc>
            </a:pPr>
            <a:r>
              <a:rPr lang="pl-PL" sz="4699" dirty="0">
                <a:solidFill>
                  <a:srgbClr val="000000"/>
                </a:solidFill>
                <a:latin typeface="Montserrat"/>
                <a:ea typeface="Montserrat"/>
                <a:cs typeface="Montserrat"/>
                <a:sym typeface="Montserrat"/>
              </a:rPr>
              <a:t>Podczas wdechu nasz brzuch powinien unosić się i opadać bardziej niż klatka piersiowa. </a:t>
            </a:r>
            <a:endParaRPr lang="en-US" sz="4699" dirty="0">
              <a:solidFill>
                <a:srgbClr val="000000"/>
              </a:solidFill>
              <a:latin typeface="Montserrat"/>
              <a:ea typeface="Montserrat"/>
              <a:cs typeface="Montserrat"/>
              <a:sym typeface="Montserrat"/>
            </a:endParaRPr>
          </a:p>
        </p:txBody>
      </p:sp>
    </p:spTree>
    <p:extLst>
      <p:ext uri="{BB962C8B-B14F-4D97-AF65-F5344CB8AC3E}">
        <p14:creationId xmlns:p14="http://schemas.microsoft.com/office/powerpoint/2010/main" val="29343290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7CFBA"/>
        </a:solidFill>
        <a:effectLst/>
      </p:bgPr>
    </p:bg>
    <p:spTree>
      <p:nvGrpSpPr>
        <p:cNvPr id="1" name=""/>
        <p:cNvGrpSpPr/>
        <p:nvPr/>
      </p:nvGrpSpPr>
      <p:grpSpPr>
        <a:xfrm>
          <a:off x="0" y="0"/>
          <a:ext cx="0" cy="0"/>
          <a:chOff x="0" y="0"/>
          <a:chExt cx="0" cy="0"/>
        </a:xfrm>
      </p:grpSpPr>
      <p:sp>
        <p:nvSpPr>
          <p:cNvPr id="2" name="Freeform 2"/>
          <p:cNvSpPr/>
          <p:nvPr/>
        </p:nvSpPr>
        <p:spPr>
          <a:xfrm rot="-5400000">
            <a:off x="7040138" y="6439026"/>
            <a:ext cx="6778295" cy="7210953"/>
          </a:xfrm>
          <a:custGeom>
            <a:avLst/>
            <a:gdLst/>
            <a:ahLst/>
            <a:cxnLst/>
            <a:rect l="l" t="t" r="r" b="b"/>
            <a:pathLst>
              <a:path w="6778295" h="7210953">
                <a:moveTo>
                  <a:pt x="0" y="0"/>
                </a:moveTo>
                <a:lnTo>
                  <a:pt x="6778296" y="0"/>
                </a:lnTo>
                <a:lnTo>
                  <a:pt x="6778296" y="7210953"/>
                </a:lnTo>
                <a:lnTo>
                  <a:pt x="0" y="7210953"/>
                </a:lnTo>
                <a:lnTo>
                  <a:pt x="0" y="0"/>
                </a:lnTo>
                <a:close/>
              </a:path>
            </a:pathLst>
          </a:custGeom>
          <a:blipFill>
            <a:blip r:embed="rId2">
              <a:alphaModFix amt="51000"/>
            </a:blip>
            <a:stretch>
              <a:fillRect/>
            </a:stretch>
          </a:blipFill>
        </p:spPr>
        <p:txBody>
          <a:bodyPr/>
          <a:lstStyle/>
          <a:p>
            <a:endParaRPr lang="pl-PL"/>
          </a:p>
        </p:txBody>
      </p:sp>
      <p:grpSp>
        <p:nvGrpSpPr>
          <p:cNvPr id="3" name="Group 3"/>
          <p:cNvGrpSpPr/>
          <p:nvPr/>
        </p:nvGrpSpPr>
        <p:grpSpPr>
          <a:xfrm>
            <a:off x="12283168" y="-420786"/>
            <a:ext cx="6597412" cy="4117271"/>
            <a:chOff x="0" y="0"/>
            <a:chExt cx="1737590" cy="1084384"/>
          </a:xfrm>
        </p:grpSpPr>
        <p:sp>
          <p:nvSpPr>
            <p:cNvPr id="4" name="Freeform 4"/>
            <p:cNvSpPr/>
            <p:nvPr/>
          </p:nvSpPr>
          <p:spPr>
            <a:xfrm>
              <a:off x="0" y="0"/>
              <a:ext cx="1737590" cy="1084384"/>
            </a:xfrm>
            <a:custGeom>
              <a:avLst/>
              <a:gdLst/>
              <a:ahLst/>
              <a:cxnLst/>
              <a:rect l="l" t="t" r="r" b="b"/>
              <a:pathLst>
                <a:path w="1737590" h="1084384">
                  <a:moveTo>
                    <a:pt x="59847" y="0"/>
                  </a:moveTo>
                  <a:lnTo>
                    <a:pt x="1677743" y="0"/>
                  </a:lnTo>
                  <a:cubicBezTo>
                    <a:pt x="1710795" y="0"/>
                    <a:pt x="1737590" y="26795"/>
                    <a:pt x="1737590" y="59847"/>
                  </a:cubicBezTo>
                  <a:lnTo>
                    <a:pt x="1737590" y="1024537"/>
                  </a:lnTo>
                  <a:cubicBezTo>
                    <a:pt x="1737590" y="1057589"/>
                    <a:pt x="1710795" y="1084384"/>
                    <a:pt x="1677743" y="1084384"/>
                  </a:cubicBezTo>
                  <a:lnTo>
                    <a:pt x="59847" y="1084384"/>
                  </a:lnTo>
                  <a:cubicBezTo>
                    <a:pt x="26795" y="1084384"/>
                    <a:pt x="0" y="1057589"/>
                    <a:pt x="0" y="1024537"/>
                  </a:cubicBezTo>
                  <a:lnTo>
                    <a:pt x="0" y="59847"/>
                  </a:lnTo>
                  <a:cubicBezTo>
                    <a:pt x="0" y="26795"/>
                    <a:pt x="26795" y="0"/>
                    <a:pt x="59847" y="0"/>
                  </a:cubicBezTo>
                  <a:close/>
                </a:path>
              </a:pathLst>
            </a:custGeom>
            <a:solidFill>
              <a:srgbClr val="000000">
                <a:alpha val="0"/>
              </a:srgbClr>
            </a:solidFill>
            <a:ln w="19050" cap="rnd">
              <a:solidFill>
                <a:srgbClr val="FFFFFF"/>
              </a:solidFill>
              <a:prstDash val="solid"/>
              <a:round/>
            </a:ln>
          </p:spPr>
          <p:txBody>
            <a:bodyPr/>
            <a:lstStyle/>
            <a:p>
              <a:endParaRPr lang="pl-PL"/>
            </a:p>
          </p:txBody>
        </p:sp>
        <p:sp>
          <p:nvSpPr>
            <p:cNvPr id="5" name="TextBox 5"/>
            <p:cNvSpPr txBox="1"/>
            <p:nvPr/>
          </p:nvSpPr>
          <p:spPr>
            <a:xfrm>
              <a:off x="0" y="-38100"/>
              <a:ext cx="1737590" cy="1122484"/>
            </a:xfrm>
            <a:prstGeom prst="rect">
              <a:avLst/>
            </a:prstGeom>
          </p:spPr>
          <p:txBody>
            <a:bodyPr lIns="50800" tIns="50800" rIns="50800" bIns="50800" rtlCol="0" anchor="ctr"/>
            <a:lstStyle/>
            <a:p>
              <a:pPr algn="ctr">
                <a:lnSpc>
                  <a:spcPts val="3079"/>
                </a:lnSpc>
              </a:pPr>
              <a:endParaRPr/>
            </a:p>
          </p:txBody>
        </p:sp>
      </p:grpSp>
      <p:grpSp>
        <p:nvGrpSpPr>
          <p:cNvPr id="6" name="Group 6"/>
          <p:cNvGrpSpPr/>
          <p:nvPr/>
        </p:nvGrpSpPr>
        <p:grpSpPr>
          <a:xfrm>
            <a:off x="-206216" y="9672527"/>
            <a:ext cx="18700433" cy="743950"/>
            <a:chOff x="0" y="0"/>
            <a:chExt cx="4925217" cy="195937"/>
          </a:xfrm>
        </p:grpSpPr>
        <p:sp>
          <p:nvSpPr>
            <p:cNvPr id="7" name="Freeform 7"/>
            <p:cNvSpPr/>
            <p:nvPr/>
          </p:nvSpPr>
          <p:spPr>
            <a:xfrm>
              <a:off x="0" y="0"/>
              <a:ext cx="4925217" cy="195937"/>
            </a:xfrm>
            <a:custGeom>
              <a:avLst/>
              <a:gdLst/>
              <a:ahLst/>
              <a:cxnLst/>
              <a:rect l="l" t="t" r="r" b="b"/>
              <a:pathLst>
                <a:path w="4925217" h="195937">
                  <a:moveTo>
                    <a:pt x="0" y="0"/>
                  </a:moveTo>
                  <a:lnTo>
                    <a:pt x="4925217" y="0"/>
                  </a:lnTo>
                  <a:lnTo>
                    <a:pt x="4925217" y="195937"/>
                  </a:lnTo>
                  <a:lnTo>
                    <a:pt x="0" y="195937"/>
                  </a:lnTo>
                  <a:close/>
                </a:path>
              </a:pathLst>
            </a:custGeom>
            <a:solidFill>
              <a:srgbClr val="EFEDDE"/>
            </a:solidFill>
          </p:spPr>
          <p:txBody>
            <a:bodyPr/>
            <a:lstStyle/>
            <a:p>
              <a:endParaRPr lang="pl-PL"/>
            </a:p>
          </p:txBody>
        </p:sp>
        <p:sp>
          <p:nvSpPr>
            <p:cNvPr id="8" name="TextBox 8"/>
            <p:cNvSpPr txBox="1"/>
            <p:nvPr/>
          </p:nvSpPr>
          <p:spPr>
            <a:xfrm>
              <a:off x="0" y="-38100"/>
              <a:ext cx="4925217" cy="234037"/>
            </a:xfrm>
            <a:prstGeom prst="rect">
              <a:avLst/>
            </a:prstGeom>
          </p:spPr>
          <p:txBody>
            <a:bodyPr lIns="50800" tIns="50800" rIns="50800" bIns="50800" rtlCol="0" anchor="ctr"/>
            <a:lstStyle/>
            <a:p>
              <a:pPr algn="ctr">
                <a:lnSpc>
                  <a:spcPts val="3079"/>
                </a:lnSpc>
              </a:pPr>
              <a:endParaRPr/>
            </a:p>
          </p:txBody>
        </p:sp>
      </p:grpSp>
      <p:sp>
        <p:nvSpPr>
          <p:cNvPr id="9" name="Freeform 9"/>
          <p:cNvSpPr/>
          <p:nvPr/>
        </p:nvSpPr>
        <p:spPr>
          <a:xfrm>
            <a:off x="597102" y="7267605"/>
            <a:ext cx="1748068" cy="899460"/>
          </a:xfrm>
          <a:custGeom>
            <a:avLst/>
            <a:gdLst/>
            <a:ahLst/>
            <a:cxnLst/>
            <a:rect l="l" t="t" r="r" b="b"/>
            <a:pathLst>
              <a:path w="1748068" h="899460">
                <a:moveTo>
                  <a:pt x="0" y="0"/>
                </a:moveTo>
                <a:lnTo>
                  <a:pt x="1748068" y="0"/>
                </a:lnTo>
                <a:lnTo>
                  <a:pt x="1748068" y="899461"/>
                </a:lnTo>
                <a:lnTo>
                  <a:pt x="0" y="89946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pl-PL"/>
          </a:p>
        </p:txBody>
      </p:sp>
      <p:sp>
        <p:nvSpPr>
          <p:cNvPr id="10" name="Freeform 10"/>
          <p:cNvSpPr/>
          <p:nvPr/>
        </p:nvSpPr>
        <p:spPr>
          <a:xfrm>
            <a:off x="8496771" y="2886657"/>
            <a:ext cx="1076002" cy="993834"/>
          </a:xfrm>
          <a:custGeom>
            <a:avLst/>
            <a:gdLst/>
            <a:ahLst/>
            <a:cxnLst/>
            <a:rect l="l" t="t" r="r" b="b"/>
            <a:pathLst>
              <a:path w="1076002" h="993834">
                <a:moveTo>
                  <a:pt x="0" y="0"/>
                </a:moveTo>
                <a:lnTo>
                  <a:pt x="1076002" y="0"/>
                </a:lnTo>
                <a:lnTo>
                  <a:pt x="1076002" y="993835"/>
                </a:lnTo>
                <a:lnTo>
                  <a:pt x="0" y="993835"/>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pl-PL"/>
          </a:p>
        </p:txBody>
      </p:sp>
      <p:sp>
        <p:nvSpPr>
          <p:cNvPr id="11" name="Freeform 11"/>
          <p:cNvSpPr/>
          <p:nvPr/>
        </p:nvSpPr>
        <p:spPr>
          <a:xfrm rot="-5400000">
            <a:off x="-3389148" y="-4026262"/>
            <a:ext cx="6778295" cy="7210953"/>
          </a:xfrm>
          <a:custGeom>
            <a:avLst/>
            <a:gdLst/>
            <a:ahLst/>
            <a:cxnLst/>
            <a:rect l="l" t="t" r="r" b="b"/>
            <a:pathLst>
              <a:path w="6778295" h="7210953">
                <a:moveTo>
                  <a:pt x="0" y="0"/>
                </a:moveTo>
                <a:lnTo>
                  <a:pt x="6778296" y="0"/>
                </a:lnTo>
                <a:lnTo>
                  <a:pt x="6778296" y="7210952"/>
                </a:lnTo>
                <a:lnTo>
                  <a:pt x="0" y="7210952"/>
                </a:lnTo>
                <a:lnTo>
                  <a:pt x="0" y="0"/>
                </a:lnTo>
                <a:close/>
              </a:path>
            </a:pathLst>
          </a:custGeom>
          <a:blipFill>
            <a:blip r:embed="rId2">
              <a:alphaModFix amt="51000"/>
            </a:blip>
            <a:stretch>
              <a:fillRect/>
            </a:stretch>
          </a:blipFill>
        </p:spPr>
        <p:txBody>
          <a:bodyPr/>
          <a:lstStyle/>
          <a:p>
            <a:endParaRPr lang="pl-PL"/>
          </a:p>
        </p:txBody>
      </p:sp>
      <p:sp>
        <p:nvSpPr>
          <p:cNvPr id="12" name="TextBox 12"/>
          <p:cNvSpPr txBox="1"/>
          <p:nvPr/>
        </p:nvSpPr>
        <p:spPr>
          <a:xfrm>
            <a:off x="3437880" y="426947"/>
            <a:ext cx="10761663" cy="712471"/>
          </a:xfrm>
          <a:prstGeom prst="rect">
            <a:avLst/>
          </a:prstGeom>
        </p:spPr>
        <p:txBody>
          <a:bodyPr lIns="0" tIns="0" rIns="0" bIns="0" rtlCol="0" anchor="t">
            <a:spAutoFit/>
          </a:bodyPr>
          <a:lstStyle/>
          <a:p>
            <a:pPr algn="ctr">
              <a:lnSpc>
                <a:spcPts val="5879"/>
              </a:lnSpc>
              <a:spcBef>
                <a:spcPct val="0"/>
              </a:spcBef>
            </a:pPr>
            <a:r>
              <a:rPr lang="pl-PL" sz="4199" b="1" u="sng" dirty="0">
                <a:solidFill>
                  <a:srgbClr val="00B050"/>
                </a:solidFill>
                <a:latin typeface="Montserrat"/>
                <a:ea typeface="Montserrat"/>
                <a:cs typeface="Montserrat"/>
                <a:sym typeface="Montserrat"/>
              </a:rPr>
              <a:t>Obserwacja oddechu </a:t>
            </a:r>
            <a:r>
              <a:rPr lang="en-US" sz="4199" b="1" u="sng" dirty="0">
                <a:solidFill>
                  <a:srgbClr val="00B050"/>
                </a:solidFill>
                <a:latin typeface="Montserrat"/>
                <a:ea typeface="Montserrat"/>
                <a:cs typeface="Montserrat"/>
                <a:sym typeface="Montserrat"/>
              </a:rPr>
              <a:t> </a:t>
            </a:r>
          </a:p>
        </p:txBody>
      </p:sp>
      <p:sp>
        <p:nvSpPr>
          <p:cNvPr id="13" name="TextBox 13"/>
          <p:cNvSpPr txBox="1"/>
          <p:nvPr/>
        </p:nvSpPr>
        <p:spPr>
          <a:xfrm>
            <a:off x="786679" y="1329085"/>
            <a:ext cx="17202088" cy="9037026"/>
          </a:xfrm>
          <a:prstGeom prst="rect">
            <a:avLst/>
          </a:prstGeom>
        </p:spPr>
        <p:txBody>
          <a:bodyPr wrap="square" lIns="0" tIns="0" rIns="0" bIns="0" rtlCol="0" anchor="t">
            <a:spAutoFit/>
          </a:bodyPr>
          <a:lstStyle/>
          <a:p>
            <a:pPr marL="742950" indent="-742950" algn="ctr">
              <a:lnSpc>
                <a:spcPts val="5879"/>
              </a:lnSpc>
              <a:buAutoNum type="arabicPeriod"/>
            </a:pPr>
            <a:r>
              <a:rPr lang="pl-PL" sz="4199" dirty="0">
                <a:solidFill>
                  <a:srgbClr val="000000"/>
                </a:solidFill>
                <a:latin typeface="+mj-lt"/>
                <a:ea typeface="Montserrat"/>
                <a:cs typeface="Montserrat"/>
                <a:sym typeface="Montserrat"/>
              </a:rPr>
              <a:t>Przyjmijcie wygodną , wyprostowaną pozycję ( np. siad skrzyżny)</a:t>
            </a:r>
          </a:p>
          <a:p>
            <a:pPr marL="742950" indent="-742950" algn="ctr">
              <a:lnSpc>
                <a:spcPts val="5879"/>
              </a:lnSpc>
              <a:buAutoNum type="arabicPeriod"/>
            </a:pPr>
            <a:r>
              <a:rPr lang="pl-PL" sz="4199" dirty="0">
                <a:solidFill>
                  <a:srgbClr val="000000"/>
                </a:solidFill>
                <a:latin typeface="+mj-lt"/>
                <a:ea typeface="Montserrat"/>
                <a:cs typeface="Montserrat"/>
                <a:sym typeface="Montserrat"/>
              </a:rPr>
              <a:t>Poinformuj dziecko, że oddech może obserwować z różnych części ciała : w nosie , w ustach ( skupiając się na wdechu i wydechu) , klatce piersiowej lub brzuchu unoszącym się i opadającym w procesie oddychania.</a:t>
            </a:r>
          </a:p>
          <a:p>
            <a:pPr marL="742950" indent="-742950" algn="ctr">
              <a:lnSpc>
                <a:spcPts val="5879"/>
              </a:lnSpc>
              <a:buAutoNum type="arabicPeriod"/>
            </a:pPr>
            <a:r>
              <a:rPr lang="pl-PL" sz="4199" dirty="0">
                <a:solidFill>
                  <a:srgbClr val="000000"/>
                </a:solidFill>
                <a:latin typeface="+mj-lt"/>
                <a:ea typeface="Montserrat"/>
                <a:cs typeface="Montserrat"/>
                <a:sym typeface="Montserrat"/>
              </a:rPr>
              <a:t>Nic nie zmieniajcie w swoim oddechu. Nie skracajcie go i nie wydłużajcie. Nie pogłębiajcie, nie spłycajcie. </a:t>
            </a:r>
          </a:p>
          <a:p>
            <a:pPr marL="742950" indent="-742950" algn="ctr">
              <a:lnSpc>
                <a:spcPts val="5879"/>
              </a:lnSpc>
              <a:buAutoNum type="arabicPeriod"/>
            </a:pPr>
            <a:r>
              <a:rPr lang="pl-PL" sz="4199" dirty="0">
                <a:solidFill>
                  <a:srgbClr val="000000"/>
                </a:solidFill>
                <a:latin typeface="+mj-lt"/>
                <a:ea typeface="Montserrat"/>
                <a:cs typeface="Montserrat"/>
                <a:sym typeface="Montserrat"/>
              </a:rPr>
              <a:t>Jeśli zauważysz, że dziecko nie skupia się na ćwiczeniu , spróbuj znaleźć bodźce rozpraszające i wyeliminuj je. </a:t>
            </a:r>
          </a:p>
          <a:p>
            <a:pPr marL="742950" indent="-742950" algn="ctr">
              <a:lnSpc>
                <a:spcPts val="5879"/>
              </a:lnSpc>
              <a:buAutoNum type="arabicPeriod"/>
            </a:pPr>
            <a:r>
              <a:rPr lang="pl-PL" sz="4199" dirty="0">
                <a:solidFill>
                  <a:srgbClr val="000000"/>
                </a:solidFill>
                <a:latin typeface="+mj-lt"/>
                <a:ea typeface="Montserrat"/>
                <a:cs typeface="Montserrat"/>
                <a:sym typeface="Montserrat"/>
              </a:rPr>
              <a:t>Zacznijcie od co najmniej 3 minut. </a:t>
            </a:r>
          </a:p>
          <a:p>
            <a:pPr marL="742950" indent="-742950" algn="ctr">
              <a:lnSpc>
                <a:spcPts val="5879"/>
              </a:lnSpc>
              <a:buAutoNum type="arabicPeriod"/>
            </a:pPr>
            <a:r>
              <a:rPr lang="pl-PL" sz="4199" dirty="0">
                <a:solidFill>
                  <a:srgbClr val="000000"/>
                </a:solidFill>
                <a:latin typeface="+mj-lt"/>
                <a:ea typeface="Montserrat"/>
                <a:cs typeface="Montserrat"/>
                <a:sym typeface="Montserrat"/>
              </a:rPr>
              <a:t>Nie przerywaj dziecku ulubionych zajęć, aby wykonać trening uważności.</a:t>
            </a:r>
          </a:p>
        </p:txBody>
      </p:sp>
    </p:spTree>
    <p:extLst>
      <p:ext uri="{BB962C8B-B14F-4D97-AF65-F5344CB8AC3E}">
        <p14:creationId xmlns:p14="http://schemas.microsoft.com/office/powerpoint/2010/main" val="3120982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FEDDE"/>
        </a:solidFill>
        <a:effectLst/>
      </p:bgPr>
    </p:bg>
    <p:spTree>
      <p:nvGrpSpPr>
        <p:cNvPr id="1" name=""/>
        <p:cNvGrpSpPr/>
        <p:nvPr/>
      </p:nvGrpSpPr>
      <p:grpSpPr>
        <a:xfrm>
          <a:off x="0" y="0"/>
          <a:ext cx="0" cy="0"/>
          <a:chOff x="0" y="0"/>
          <a:chExt cx="0" cy="0"/>
        </a:xfrm>
      </p:grpSpPr>
      <p:grpSp>
        <p:nvGrpSpPr>
          <p:cNvPr id="2" name="Group 2"/>
          <p:cNvGrpSpPr/>
          <p:nvPr/>
        </p:nvGrpSpPr>
        <p:grpSpPr>
          <a:xfrm>
            <a:off x="-1189839" y="-991505"/>
            <a:ext cx="14315035" cy="4810039"/>
            <a:chOff x="0" y="0"/>
            <a:chExt cx="3770215" cy="1266842"/>
          </a:xfrm>
        </p:grpSpPr>
        <p:sp>
          <p:nvSpPr>
            <p:cNvPr id="3" name="Freeform 3"/>
            <p:cNvSpPr/>
            <p:nvPr/>
          </p:nvSpPr>
          <p:spPr>
            <a:xfrm>
              <a:off x="0" y="0"/>
              <a:ext cx="3770215" cy="1266841"/>
            </a:xfrm>
            <a:custGeom>
              <a:avLst/>
              <a:gdLst/>
              <a:ahLst/>
              <a:cxnLst/>
              <a:rect l="l" t="t" r="r" b="b"/>
              <a:pathLst>
                <a:path w="3770215" h="1266841">
                  <a:moveTo>
                    <a:pt x="27582" y="0"/>
                  </a:moveTo>
                  <a:lnTo>
                    <a:pt x="3742633" y="0"/>
                  </a:lnTo>
                  <a:cubicBezTo>
                    <a:pt x="3749948" y="0"/>
                    <a:pt x="3756964" y="2906"/>
                    <a:pt x="3762136" y="8079"/>
                  </a:cubicBezTo>
                  <a:cubicBezTo>
                    <a:pt x="3767309" y="13251"/>
                    <a:pt x="3770215" y="20267"/>
                    <a:pt x="3770215" y="27582"/>
                  </a:cubicBezTo>
                  <a:lnTo>
                    <a:pt x="3770215" y="1239259"/>
                  </a:lnTo>
                  <a:cubicBezTo>
                    <a:pt x="3770215" y="1246575"/>
                    <a:pt x="3767309" y="1253590"/>
                    <a:pt x="3762136" y="1258763"/>
                  </a:cubicBezTo>
                  <a:cubicBezTo>
                    <a:pt x="3756964" y="1263936"/>
                    <a:pt x="3749948" y="1266841"/>
                    <a:pt x="3742633" y="1266841"/>
                  </a:cubicBezTo>
                  <a:lnTo>
                    <a:pt x="27582" y="1266841"/>
                  </a:lnTo>
                  <a:cubicBezTo>
                    <a:pt x="20267" y="1266841"/>
                    <a:pt x="13251" y="1263936"/>
                    <a:pt x="8079" y="1258763"/>
                  </a:cubicBezTo>
                  <a:cubicBezTo>
                    <a:pt x="2906" y="1253590"/>
                    <a:pt x="0" y="1246575"/>
                    <a:pt x="0" y="1239259"/>
                  </a:cubicBezTo>
                  <a:lnTo>
                    <a:pt x="0" y="27582"/>
                  </a:lnTo>
                  <a:cubicBezTo>
                    <a:pt x="0" y="20267"/>
                    <a:pt x="2906" y="13251"/>
                    <a:pt x="8079" y="8079"/>
                  </a:cubicBezTo>
                  <a:cubicBezTo>
                    <a:pt x="13251" y="2906"/>
                    <a:pt x="20267" y="0"/>
                    <a:pt x="27582" y="0"/>
                  </a:cubicBezTo>
                  <a:close/>
                </a:path>
              </a:pathLst>
            </a:custGeom>
            <a:solidFill>
              <a:srgbClr val="000000">
                <a:alpha val="0"/>
              </a:srgbClr>
            </a:solidFill>
            <a:ln w="19050" cap="rnd">
              <a:solidFill>
                <a:srgbClr val="FFFFFF"/>
              </a:solidFill>
              <a:prstDash val="solid"/>
              <a:round/>
            </a:ln>
          </p:spPr>
          <p:txBody>
            <a:bodyPr/>
            <a:lstStyle/>
            <a:p>
              <a:endParaRPr lang="pl-PL"/>
            </a:p>
          </p:txBody>
        </p:sp>
        <p:sp>
          <p:nvSpPr>
            <p:cNvPr id="4" name="TextBox 4"/>
            <p:cNvSpPr txBox="1"/>
            <p:nvPr/>
          </p:nvSpPr>
          <p:spPr>
            <a:xfrm>
              <a:off x="0" y="-38100"/>
              <a:ext cx="3770215" cy="1304942"/>
            </a:xfrm>
            <a:prstGeom prst="rect">
              <a:avLst/>
            </a:prstGeom>
          </p:spPr>
          <p:txBody>
            <a:bodyPr lIns="50800" tIns="50800" rIns="50800" bIns="50800" rtlCol="0" anchor="ctr"/>
            <a:lstStyle/>
            <a:p>
              <a:pPr algn="ctr">
                <a:lnSpc>
                  <a:spcPts val="3079"/>
                </a:lnSpc>
              </a:pPr>
              <a:endParaRPr/>
            </a:p>
          </p:txBody>
        </p:sp>
      </p:grpSp>
      <p:sp>
        <p:nvSpPr>
          <p:cNvPr id="5" name="Freeform 5"/>
          <p:cNvSpPr/>
          <p:nvPr/>
        </p:nvSpPr>
        <p:spPr>
          <a:xfrm rot="-5400000">
            <a:off x="15105069" y="6067051"/>
            <a:ext cx="6778295" cy="7210953"/>
          </a:xfrm>
          <a:custGeom>
            <a:avLst/>
            <a:gdLst/>
            <a:ahLst/>
            <a:cxnLst/>
            <a:rect l="l" t="t" r="r" b="b"/>
            <a:pathLst>
              <a:path w="6778295" h="7210953">
                <a:moveTo>
                  <a:pt x="0" y="0"/>
                </a:moveTo>
                <a:lnTo>
                  <a:pt x="6778295" y="0"/>
                </a:lnTo>
                <a:lnTo>
                  <a:pt x="6778295" y="7210953"/>
                </a:lnTo>
                <a:lnTo>
                  <a:pt x="0" y="7210953"/>
                </a:lnTo>
                <a:lnTo>
                  <a:pt x="0" y="0"/>
                </a:lnTo>
                <a:close/>
              </a:path>
            </a:pathLst>
          </a:custGeom>
          <a:blipFill>
            <a:blip r:embed="rId2">
              <a:alphaModFix amt="51000"/>
            </a:blip>
            <a:stretch>
              <a:fillRect/>
            </a:stretch>
          </a:blipFill>
        </p:spPr>
        <p:txBody>
          <a:bodyPr/>
          <a:lstStyle/>
          <a:p>
            <a:endParaRPr lang="pl-PL"/>
          </a:p>
        </p:txBody>
      </p:sp>
      <p:grpSp>
        <p:nvGrpSpPr>
          <p:cNvPr id="6" name="Group 6"/>
          <p:cNvGrpSpPr/>
          <p:nvPr/>
        </p:nvGrpSpPr>
        <p:grpSpPr>
          <a:xfrm>
            <a:off x="1986483" y="429387"/>
            <a:ext cx="14315035" cy="1695677"/>
            <a:chOff x="0" y="0"/>
            <a:chExt cx="3770215" cy="446598"/>
          </a:xfrm>
        </p:grpSpPr>
        <p:sp>
          <p:nvSpPr>
            <p:cNvPr id="7" name="Freeform 7"/>
            <p:cNvSpPr/>
            <p:nvPr/>
          </p:nvSpPr>
          <p:spPr>
            <a:xfrm>
              <a:off x="0" y="0"/>
              <a:ext cx="3770215" cy="446598"/>
            </a:xfrm>
            <a:custGeom>
              <a:avLst/>
              <a:gdLst/>
              <a:ahLst/>
              <a:cxnLst/>
              <a:rect l="l" t="t" r="r" b="b"/>
              <a:pathLst>
                <a:path w="3770215" h="446598">
                  <a:moveTo>
                    <a:pt x="27582" y="0"/>
                  </a:moveTo>
                  <a:lnTo>
                    <a:pt x="3742633" y="0"/>
                  </a:lnTo>
                  <a:cubicBezTo>
                    <a:pt x="3749948" y="0"/>
                    <a:pt x="3756964" y="2906"/>
                    <a:pt x="3762136" y="8079"/>
                  </a:cubicBezTo>
                  <a:cubicBezTo>
                    <a:pt x="3767309" y="13251"/>
                    <a:pt x="3770215" y="20267"/>
                    <a:pt x="3770215" y="27582"/>
                  </a:cubicBezTo>
                  <a:lnTo>
                    <a:pt x="3770215" y="419016"/>
                  </a:lnTo>
                  <a:cubicBezTo>
                    <a:pt x="3770215" y="426331"/>
                    <a:pt x="3767309" y="433347"/>
                    <a:pt x="3762136" y="438520"/>
                  </a:cubicBezTo>
                  <a:cubicBezTo>
                    <a:pt x="3756964" y="443692"/>
                    <a:pt x="3749948" y="446598"/>
                    <a:pt x="3742633" y="446598"/>
                  </a:cubicBezTo>
                  <a:lnTo>
                    <a:pt x="27582" y="446598"/>
                  </a:lnTo>
                  <a:cubicBezTo>
                    <a:pt x="20267" y="446598"/>
                    <a:pt x="13251" y="443692"/>
                    <a:pt x="8079" y="438520"/>
                  </a:cubicBezTo>
                  <a:cubicBezTo>
                    <a:pt x="2906" y="433347"/>
                    <a:pt x="0" y="426331"/>
                    <a:pt x="0" y="419016"/>
                  </a:cubicBezTo>
                  <a:lnTo>
                    <a:pt x="0" y="27582"/>
                  </a:lnTo>
                  <a:cubicBezTo>
                    <a:pt x="0" y="20267"/>
                    <a:pt x="2906" y="13251"/>
                    <a:pt x="8079" y="8079"/>
                  </a:cubicBezTo>
                  <a:cubicBezTo>
                    <a:pt x="13251" y="2906"/>
                    <a:pt x="20267" y="0"/>
                    <a:pt x="27582" y="0"/>
                  </a:cubicBezTo>
                  <a:close/>
                </a:path>
              </a:pathLst>
            </a:custGeom>
            <a:solidFill>
              <a:srgbClr val="000000">
                <a:alpha val="0"/>
              </a:srgbClr>
            </a:solidFill>
            <a:ln w="19050" cap="rnd">
              <a:solidFill>
                <a:srgbClr val="FFFFFF"/>
              </a:solidFill>
              <a:prstDash val="solid"/>
              <a:round/>
            </a:ln>
          </p:spPr>
          <p:txBody>
            <a:bodyPr/>
            <a:lstStyle/>
            <a:p>
              <a:endParaRPr lang="pl-PL"/>
            </a:p>
          </p:txBody>
        </p:sp>
        <p:sp>
          <p:nvSpPr>
            <p:cNvPr id="8" name="TextBox 8"/>
            <p:cNvSpPr txBox="1"/>
            <p:nvPr/>
          </p:nvSpPr>
          <p:spPr>
            <a:xfrm>
              <a:off x="0" y="-76200"/>
              <a:ext cx="3770215" cy="522798"/>
            </a:xfrm>
            <a:prstGeom prst="rect">
              <a:avLst/>
            </a:prstGeom>
          </p:spPr>
          <p:txBody>
            <a:bodyPr lIns="50800" tIns="50800" rIns="50800" bIns="50800" rtlCol="0" anchor="ctr"/>
            <a:lstStyle/>
            <a:p>
              <a:pPr algn="ctr">
                <a:lnSpc>
                  <a:spcPts val="5879"/>
                </a:lnSpc>
              </a:pPr>
              <a:r>
                <a:rPr lang="en-US" sz="4199" b="1" dirty="0">
                  <a:solidFill>
                    <a:srgbClr val="000000"/>
                  </a:solidFill>
                  <a:latin typeface="Montserrat Bold"/>
                  <a:ea typeface="Montserrat Bold"/>
                  <a:cs typeface="Montserrat Bold"/>
                  <a:sym typeface="Montserrat Bold"/>
                </a:rPr>
                <a:t> </a:t>
              </a:r>
              <a:r>
                <a:rPr lang="pl-PL" sz="4199" b="1" dirty="0">
                  <a:solidFill>
                    <a:srgbClr val="000000"/>
                  </a:solidFill>
                  <a:latin typeface="Montserrat Bold"/>
                  <a:ea typeface="Montserrat Bold"/>
                  <a:cs typeface="Montserrat Bold"/>
                  <a:sym typeface="Montserrat Bold"/>
                </a:rPr>
                <a:t>J</a:t>
              </a:r>
              <a:r>
                <a:rPr lang="en-US" sz="4199" b="1" dirty="0">
                  <a:solidFill>
                    <a:srgbClr val="000000"/>
                  </a:solidFill>
                  <a:latin typeface="Montserrat Bold"/>
                  <a:ea typeface="Montserrat Bold"/>
                  <a:cs typeface="Montserrat Bold"/>
                  <a:sym typeface="Montserrat Bold"/>
                </a:rPr>
                <a:t>ak ćwiczyć mindfulness z dziećmi młodszymi i starszymi </a:t>
              </a:r>
            </a:p>
          </p:txBody>
        </p:sp>
      </p:grpSp>
      <p:grpSp>
        <p:nvGrpSpPr>
          <p:cNvPr id="9" name="Group 9"/>
          <p:cNvGrpSpPr/>
          <p:nvPr/>
        </p:nvGrpSpPr>
        <p:grpSpPr>
          <a:xfrm>
            <a:off x="-206216" y="9672527"/>
            <a:ext cx="18700433" cy="743950"/>
            <a:chOff x="0" y="0"/>
            <a:chExt cx="4925217" cy="195937"/>
          </a:xfrm>
        </p:grpSpPr>
        <p:sp>
          <p:nvSpPr>
            <p:cNvPr id="10" name="Freeform 10"/>
            <p:cNvSpPr/>
            <p:nvPr/>
          </p:nvSpPr>
          <p:spPr>
            <a:xfrm>
              <a:off x="0" y="0"/>
              <a:ext cx="4925217" cy="195937"/>
            </a:xfrm>
            <a:custGeom>
              <a:avLst/>
              <a:gdLst/>
              <a:ahLst/>
              <a:cxnLst/>
              <a:rect l="l" t="t" r="r" b="b"/>
              <a:pathLst>
                <a:path w="4925217" h="195937">
                  <a:moveTo>
                    <a:pt x="0" y="0"/>
                  </a:moveTo>
                  <a:lnTo>
                    <a:pt x="4925217" y="0"/>
                  </a:lnTo>
                  <a:lnTo>
                    <a:pt x="4925217" y="195937"/>
                  </a:lnTo>
                  <a:lnTo>
                    <a:pt x="0" y="195937"/>
                  </a:lnTo>
                  <a:close/>
                </a:path>
              </a:pathLst>
            </a:custGeom>
            <a:solidFill>
              <a:srgbClr val="E5E8DF"/>
            </a:solidFill>
          </p:spPr>
          <p:txBody>
            <a:bodyPr/>
            <a:lstStyle/>
            <a:p>
              <a:endParaRPr lang="pl-PL"/>
            </a:p>
          </p:txBody>
        </p:sp>
        <p:sp>
          <p:nvSpPr>
            <p:cNvPr id="11" name="TextBox 11"/>
            <p:cNvSpPr txBox="1"/>
            <p:nvPr/>
          </p:nvSpPr>
          <p:spPr>
            <a:xfrm>
              <a:off x="0" y="-38100"/>
              <a:ext cx="4925217" cy="234037"/>
            </a:xfrm>
            <a:prstGeom prst="rect">
              <a:avLst/>
            </a:prstGeom>
          </p:spPr>
          <p:txBody>
            <a:bodyPr lIns="50800" tIns="50800" rIns="50800" bIns="50800" rtlCol="0" anchor="ctr"/>
            <a:lstStyle/>
            <a:p>
              <a:pPr algn="ctr">
                <a:lnSpc>
                  <a:spcPts val="3079"/>
                </a:lnSpc>
              </a:pPr>
              <a:endParaRPr/>
            </a:p>
          </p:txBody>
        </p:sp>
      </p:grpSp>
      <p:sp>
        <p:nvSpPr>
          <p:cNvPr id="12" name="Freeform 12"/>
          <p:cNvSpPr/>
          <p:nvPr/>
        </p:nvSpPr>
        <p:spPr>
          <a:xfrm>
            <a:off x="12251162" y="2199732"/>
            <a:ext cx="1748068" cy="899460"/>
          </a:xfrm>
          <a:custGeom>
            <a:avLst/>
            <a:gdLst/>
            <a:ahLst/>
            <a:cxnLst/>
            <a:rect l="l" t="t" r="r" b="b"/>
            <a:pathLst>
              <a:path w="1748068" h="899460">
                <a:moveTo>
                  <a:pt x="0" y="0"/>
                </a:moveTo>
                <a:lnTo>
                  <a:pt x="1748068" y="0"/>
                </a:lnTo>
                <a:lnTo>
                  <a:pt x="1748068" y="899460"/>
                </a:lnTo>
                <a:lnTo>
                  <a:pt x="0" y="89946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pl-PL"/>
          </a:p>
        </p:txBody>
      </p:sp>
      <p:sp>
        <p:nvSpPr>
          <p:cNvPr id="13" name="Freeform 13"/>
          <p:cNvSpPr/>
          <p:nvPr/>
        </p:nvSpPr>
        <p:spPr>
          <a:xfrm>
            <a:off x="7245390" y="7577816"/>
            <a:ext cx="1175750" cy="1004732"/>
          </a:xfrm>
          <a:custGeom>
            <a:avLst/>
            <a:gdLst/>
            <a:ahLst/>
            <a:cxnLst/>
            <a:rect l="l" t="t" r="r" b="b"/>
            <a:pathLst>
              <a:path w="1175750" h="1004732">
                <a:moveTo>
                  <a:pt x="0" y="0"/>
                </a:moveTo>
                <a:lnTo>
                  <a:pt x="1175750" y="0"/>
                </a:lnTo>
                <a:lnTo>
                  <a:pt x="1175750" y="1004732"/>
                </a:lnTo>
                <a:lnTo>
                  <a:pt x="0" y="1004732"/>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pl-PL"/>
          </a:p>
        </p:txBody>
      </p:sp>
      <p:sp>
        <p:nvSpPr>
          <p:cNvPr id="14" name="Freeform 14"/>
          <p:cNvSpPr/>
          <p:nvPr/>
        </p:nvSpPr>
        <p:spPr>
          <a:xfrm rot="-5400000">
            <a:off x="-4331047" y="-3176090"/>
            <a:ext cx="6778295" cy="7210953"/>
          </a:xfrm>
          <a:custGeom>
            <a:avLst/>
            <a:gdLst/>
            <a:ahLst/>
            <a:cxnLst/>
            <a:rect l="l" t="t" r="r" b="b"/>
            <a:pathLst>
              <a:path w="6778295" h="7210953">
                <a:moveTo>
                  <a:pt x="0" y="0"/>
                </a:moveTo>
                <a:lnTo>
                  <a:pt x="6778296" y="0"/>
                </a:lnTo>
                <a:lnTo>
                  <a:pt x="6778296" y="7210953"/>
                </a:lnTo>
                <a:lnTo>
                  <a:pt x="0" y="7210953"/>
                </a:lnTo>
                <a:lnTo>
                  <a:pt x="0" y="0"/>
                </a:lnTo>
                <a:close/>
              </a:path>
            </a:pathLst>
          </a:custGeom>
          <a:blipFill>
            <a:blip r:embed="rId2">
              <a:alphaModFix amt="51000"/>
            </a:blip>
            <a:stretch>
              <a:fillRect/>
            </a:stretch>
          </a:blipFill>
        </p:spPr>
        <p:txBody>
          <a:bodyPr/>
          <a:lstStyle/>
          <a:p>
            <a:endParaRPr lang="pl-PL"/>
          </a:p>
        </p:txBody>
      </p:sp>
      <p:sp>
        <p:nvSpPr>
          <p:cNvPr id="15" name="TextBox 15"/>
          <p:cNvSpPr txBox="1"/>
          <p:nvPr/>
        </p:nvSpPr>
        <p:spPr>
          <a:xfrm>
            <a:off x="1028700" y="3173000"/>
            <a:ext cx="16729833" cy="5329985"/>
          </a:xfrm>
          <a:prstGeom prst="rect">
            <a:avLst/>
          </a:prstGeom>
        </p:spPr>
        <p:txBody>
          <a:bodyPr wrap="square" lIns="0" tIns="0" rIns="0" bIns="0" rtlCol="0" anchor="t">
            <a:spAutoFit/>
          </a:bodyPr>
          <a:lstStyle/>
          <a:p>
            <a:pPr marL="1014716" lvl="1" indent="-507358" algn="ctr">
              <a:lnSpc>
                <a:spcPts val="6579"/>
              </a:lnSpc>
              <a:buFont typeface="Arial"/>
              <a:buChar char="•"/>
            </a:pPr>
            <a:r>
              <a:rPr lang="en-US" sz="4699" b="1" dirty="0" err="1">
                <a:solidFill>
                  <a:srgbClr val="000000"/>
                </a:solidFill>
                <a:latin typeface="Montserrat Bold"/>
                <a:ea typeface="Montserrat Bold"/>
                <a:cs typeface="Montserrat Bold"/>
                <a:sym typeface="Montserrat Bold"/>
              </a:rPr>
              <a:t>Dźwięki</a:t>
            </a:r>
            <a:r>
              <a:rPr lang="en-US" sz="4699" dirty="0">
                <a:solidFill>
                  <a:srgbClr val="000000"/>
                </a:solidFill>
                <a:latin typeface="Montserrat"/>
                <a:ea typeface="Montserrat"/>
                <a:cs typeface="Montserrat"/>
                <a:sym typeface="Montserrat"/>
              </a:rPr>
              <a:t> </a:t>
            </a:r>
          </a:p>
          <a:p>
            <a:pPr algn="ctr">
              <a:lnSpc>
                <a:spcPts val="5879"/>
              </a:lnSpc>
            </a:pPr>
            <a:r>
              <a:rPr lang="en-US" sz="4199" dirty="0" err="1">
                <a:solidFill>
                  <a:srgbClr val="000000"/>
                </a:solidFill>
                <a:latin typeface="Montserrat"/>
                <a:ea typeface="Montserrat"/>
                <a:cs typeface="Montserrat"/>
                <a:sym typeface="Montserrat"/>
              </a:rPr>
              <a:t>Uderzamy</a:t>
            </a:r>
            <a:r>
              <a:rPr lang="en-US" sz="4199" dirty="0">
                <a:solidFill>
                  <a:srgbClr val="000000"/>
                </a:solidFill>
                <a:latin typeface="Montserrat"/>
                <a:ea typeface="Montserrat"/>
                <a:cs typeface="Montserrat"/>
                <a:sym typeface="Montserrat"/>
              </a:rPr>
              <a:t> w gong </a:t>
            </a:r>
            <a:r>
              <a:rPr lang="en-US" sz="4199" dirty="0" err="1">
                <a:solidFill>
                  <a:srgbClr val="000000"/>
                </a:solidFill>
                <a:latin typeface="Montserrat"/>
                <a:ea typeface="Montserrat"/>
                <a:cs typeface="Montserrat"/>
                <a:sym typeface="Montserrat"/>
              </a:rPr>
              <a:t>lub</a:t>
            </a:r>
            <a:r>
              <a:rPr lang="en-US" sz="4199" dirty="0">
                <a:solidFill>
                  <a:srgbClr val="000000"/>
                </a:solidFill>
                <a:latin typeface="Montserrat"/>
                <a:ea typeface="Montserrat"/>
                <a:cs typeface="Montserrat"/>
                <a:sym typeface="Montserrat"/>
              </a:rPr>
              <a:t> </a:t>
            </a:r>
            <a:r>
              <a:rPr lang="en-US" sz="4199" dirty="0" err="1">
                <a:solidFill>
                  <a:srgbClr val="000000"/>
                </a:solidFill>
                <a:latin typeface="Montserrat"/>
                <a:ea typeface="Montserrat"/>
                <a:cs typeface="Montserrat"/>
                <a:sym typeface="Montserrat"/>
              </a:rPr>
              <a:t>najbardziej</a:t>
            </a:r>
            <a:r>
              <a:rPr lang="en-US" sz="4199" dirty="0">
                <a:solidFill>
                  <a:srgbClr val="000000"/>
                </a:solidFill>
                <a:latin typeface="Montserrat"/>
                <a:ea typeface="Montserrat"/>
                <a:cs typeface="Montserrat"/>
                <a:sym typeface="Montserrat"/>
              </a:rPr>
              <a:t> </a:t>
            </a:r>
            <a:r>
              <a:rPr lang="en-US" sz="4199" dirty="0" err="1">
                <a:solidFill>
                  <a:srgbClr val="000000"/>
                </a:solidFill>
                <a:latin typeface="Montserrat"/>
                <a:ea typeface="Montserrat"/>
                <a:cs typeface="Montserrat"/>
                <a:sym typeface="Montserrat"/>
              </a:rPr>
              <a:t>dźwięczn</a:t>
            </a:r>
            <a:r>
              <a:rPr lang="pl-PL" sz="4199" dirty="0">
                <a:solidFill>
                  <a:srgbClr val="000000"/>
                </a:solidFill>
                <a:latin typeface="Montserrat"/>
                <a:ea typeface="Montserrat"/>
                <a:cs typeface="Montserrat"/>
                <a:sym typeface="Montserrat"/>
              </a:rPr>
              <a:t>e</a:t>
            </a:r>
            <a:r>
              <a:rPr lang="en-US" sz="4199" dirty="0">
                <a:solidFill>
                  <a:srgbClr val="000000"/>
                </a:solidFill>
                <a:latin typeface="Montserrat"/>
                <a:ea typeface="Montserrat"/>
                <a:cs typeface="Montserrat"/>
                <a:sym typeface="Montserrat"/>
              </a:rPr>
              <a:t> </a:t>
            </a:r>
            <a:r>
              <a:rPr lang="en-US" sz="4199" dirty="0" err="1">
                <a:solidFill>
                  <a:srgbClr val="000000"/>
                </a:solidFill>
                <a:latin typeface="Montserrat"/>
                <a:ea typeface="Montserrat"/>
                <a:cs typeface="Montserrat"/>
                <a:sym typeface="Montserrat"/>
              </a:rPr>
              <a:t>naczyni</a:t>
            </a:r>
            <a:r>
              <a:rPr lang="pl-PL" sz="4199" dirty="0">
                <a:solidFill>
                  <a:srgbClr val="000000"/>
                </a:solidFill>
                <a:latin typeface="Montserrat"/>
                <a:ea typeface="Montserrat"/>
                <a:cs typeface="Montserrat"/>
                <a:sym typeface="Montserrat"/>
              </a:rPr>
              <a:t>e</a:t>
            </a:r>
            <a:r>
              <a:rPr lang="en-US" sz="4199" dirty="0">
                <a:solidFill>
                  <a:srgbClr val="000000"/>
                </a:solidFill>
                <a:latin typeface="Montserrat"/>
                <a:ea typeface="Montserrat"/>
                <a:cs typeface="Montserrat"/>
                <a:sym typeface="Montserrat"/>
              </a:rPr>
              <a:t> </a:t>
            </a:r>
            <a:r>
              <a:rPr lang="en-US" sz="4199" dirty="0" err="1">
                <a:solidFill>
                  <a:srgbClr val="000000"/>
                </a:solidFill>
                <a:latin typeface="Montserrat"/>
                <a:ea typeface="Montserrat"/>
                <a:cs typeface="Montserrat"/>
                <a:sym typeface="Montserrat"/>
              </a:rPr>
              <a:t>kuchenn</a:t>
            </a:r>
            <a:r>
              <a:rPr lang="pl-PL" sz="4199" dirty="0">
                <a:solidFill>
                  <a:srgbClr val="000000"/>
                </a:solidFill>
                <a:latin typeface="Montserrat"/>
                <a:ea typeface="Montserrat"/>
                <a:cs typeface="Montserrat"/>
                <a:sym typeface="Montserrat"/>
              </a:rPr>
              <a:t>e</a:t>
            </a:r>
            <a:r>
              <a:rPr lang="en-US" sz="4199" dirty="0">
                <a:solidFill>
                  <a:srgbClr val="000000"/>
                </a:solidFill>
                <a:latin typeface="Montserrat"/>
                <a:ea typeface="Montserrat"/>
                <a:cs typeface="Montserrat"/>
                <a:sym typeface="Montserrat"/>
              </a:rPr>
              <a:t>. </a:t>
            </a:r>
            <a:r>
              <a:rPr lang="en-US" sz="4199" dirty="0" err="1">
                <a:solidFill>
                  <a:srgbClr val="000000"/>
                </a:solidFill>
                <a:latin typeface="Montserrat"/>
                <a:ea typeface="Montserrat"/>
                <a:cs typeface="Montserrat"/>
                <a:sym typeface="Montserrat"/>
              </a:rPr>
              <a:t>Dziec</a:t>
            </a:r>
            <a:r>
              <a:rPr lang="pl-PL" sz="4199" dirty="0">
                <a:solidFill>
                  <a:srgbClr val="000000"/>
                </a:solidFill>
                <a:latin typeface="Montserrat"/>
                <a:ea typeface="Montserrat"/>
                <a:cs typeface="Montserrat"/>
                <a:sym typeface="Montserrat"/>
              </a:rPr>
              <a:t>ko</a:t>
            </a:r>
            <a:r>
              <a:rPr lang="en-US" sz="4199" dirty="0">
                <a:solidFill>
                  <a:srgbClr val="000000"/>
                </a:solidFill>
                <a:latin typeface="Montserrat"/>
                <a:ea typeface="Montserrat"/>
                <a:cs typeface="Montserrat"/>
                <a:sym typeface="Montserrat"/>
              </a:rPr>
              <a:t> </a:t>
            </a:r>
            <a:r>
              <a:rPr lang="en-US" sz="4199" dirty="0" err="1">
                <a:solidFill>
                  <a:srgbClr val="000000"/>
                </a:solidFill>
                <a:latin typeface="Montserrat"/>
                <a:ea typeface="Montserrat"/>
                <a:cs typeface="Montserrat"/>
                <a:sym typeface="Montserrat"/>
              </a:rPr>
              <a:t>uważnie</a:t>
            </a:r>
            <a:r>
              <a:rPr lang="en-US" sz="4199" dirty="0">
                <a:solidFill>
                  <a:srgbClr val="000000"/>
                </a:solidFill>
                <a:latin typeface="Montserrat"/>
                <a:ea typeface="Montserrat"/>
                <a:cs typeface="Montserrat"/>
                <a:sym typeface="Montserrat"/>
              </a:rPr>
              <a:t> </a:t>
            </a:r>
            <a:r>
              <a:rPr lang="en-US" sz="4199" dirty="0" err="1">
                <a:solidFill>
                  <a:srgbClr val="000000"/>
                </a:solidFill>
                <a:latin typeface="Montserrat"/>
                <a:ea typeface="Montserrat"/>
                <a:cs typeface="Montserrat"/>
                <a:sym typeface="Montserrat"/>
              </a:rPr>
              <a:t>słucha</a:t>
            </a:r>
            <a:r>
              <a:rPr lang="en-US" sz="4199" dirty="0">
                <a:solidFill>
                  <a:srgbClr val="000000"/>
                </a:solidFill>
                <a:latin typeface="Montserrat"/>
                <a:ea typeface="Montserrat"/>
                <a:cs typeface="Montserrat"/>
                <a:sym typeface="Montserrat"/>
              </a:rPr>
              <a:t> </a:t>
            </a:r>
            <a:r>
              <a:rPr lang="en-US" sz="4199" dirty="0" err="1">
                <a:solidFill>
                  <a:srgbClr val="000000"/>
                </a:solidFill>
                <a:latin typeface="Montserrat"/>
                <a:ea typeface="Montserrat"/>
                <a:cs typeface="Montserrat"/>
                <a:sym typeface="Montserrat"/>
              </a:rPr>
              <a:t>wibracji</a:t>
            </a:r>
            <a:r>
              <a:rPr lang="en-US" sz="4199" dirty="0">
                <a:solidFill>
                  <a:srgbClr val="000000"/>
                </a:solidFill>
                <a:latin typeface="Montserrat"/>
                <a:ea typeface="Montserrat"/>
                <a:cs typeface="Montserrat"/>
                <a:sym typeface="Montserrat"/>
              </a:rPr>
              <a:t> </a:t>
            </a:r>
            <a:r>
              <a:rPr lang="en-US" sz="4199" dirty="0" err="1">
                <a:solidFill>
                  <a:srgbClr val="000000"/>
                </a:solidFill>
                <a:latin typeface="Montserrat"/>
                <a:ea typeface="Montserrat"/>
                <a:cs typeface="Montserrat"/>
                <a:sym typeface="Montserrat"/>
              </a:rPr>
              <a:t>dźwięku</a:t>
            </a:r>
            <a:r>
              <a:rPr lang="en-US" sz="4199" dirty="0">
                <a:solidFill>
                  <a:srgbClr val="000000"/>
                </a:solidFill>
                <a:latin typeface="Montserrat"/>
                <a:ea typeface="Montserrat"/>
                <a:cs typeface="Montserrat"/>
                <a:sym typeface="Montserrat"/>
              </a:rPr>
              <a:t>, </a:t>
            </a:r>
            <a:r>
              <a:rPr lang="en-US" sz="4199" dirty="0" err="1">
                <a:solidFill>
                  <a:srgbClr val="000000"/>
                </a:solidFill>
                <a:latin typeface="Montserrat"/>
                <a:ea typeface="Montserrat"/>
                <a:cs typeface="Montserrat"/>
                <a:sym typeface="Montserrat"/>
              </a:rPr>
              <a:t>podno</a:t>
            </a:r>
            <a:r>
              <a:rPr lang="pl-PL" sz="4199" dirty="0">
                <a:solidFill>
                  <a:srgbClr val="000000"/>
                </a:solidFill>
                <a:latin typeface="Montserrat"/>
                <a:ea typeface="Montserrat"/>
                <a:cs typeface="Montserrat"/>
                <a:sym typeface="Montserrat"/>
              </a:rPr>
              <a:t>si</a:t>
            </a:r>
            <a:r>
              <a:rPr lang="en-US" sz="4199" dirty="0">
                <a:solidFill>
                  <a:srgbClr val="000000"/>
                </a:solidFill>
                <a:latin typeface="Montserrat"/>
                <a:ea typeface="Montserrat"/>
                <a:cs typeface="Montserrat"/>
                <a:sym typeface="Montserrat"/>
              </a:rPr>
              <a:t> </a:t>
            </a:r>
            <a:r>
              <a:rPr lang="en-US" sz="4199" dirty="0" err="1">
                <a:solidFill>
                  <a:srgbClr val="000000"/>
                </a:solidFill>
                <a:latin typeface="Montserrat"/>
                <a:ea typeface="Montserrat"/>
                <a:cs typeface="Montserrat"/>
                <a:sym typeface="Montserrat"/>
              </a:rPr>
              <a:t>rękę</a:t>
            </a:r>
            <a:r>
              <a:rPr lang="en-US" sz="4199" dirty="0">
                <a:solidFill>
                  <a:srgbClr val="000000"/>
                </a:solidFill>
                <a:latin typeface="Montserrat"/>
                <a:ea typeface="Montserrat"/>
                <a:cs typeface="Montserrat"/>
                <a:sym typeface="Montserrat"/>
              </a:rPr>
              <a:t> , </a:t>
            </a:r>
            <a:r>
              <a:rPr lang="en-US" sz="4199" dirty="0" err="1">
                <a:solidFill>
                  <a:srgbClr val="000000"/>
                </a:solidFill>
                <a:latin typeface="Montserrat"/>
                <a:ea typeface="Montserrat"/>
                <a:cs typeface="Montserrat"/>
                <a:sym typeface="Montserrat"/>
              </a:rPr>
              <a:t>kiedy</a:t>
            </a:r>
            <a:r>
              <a:rPr lang="en-US" sz="4199" dirty="0">
                <a:solidFill>
                  <a:srgbClr val="000000"/>
                </a:solidFill>
                <a:latin typeface="Montserrat"/>
                <a:ea typeface="Montserrat"/>
                <a:cs typeface="Montserrat"/>
                <a:sym typeface="Montserrat"/>
              </a:rPr>
              <a:t> </a:t>
            </a:r>
            <a:r>
              <a:rPr lang="en-US" sz="4199" dirty="0" err="1">
                <a:solidFill>
                  <a:srgbClr val="000000"/>
                </a:solidFill>
                <a:latin typeface="Montserrat"/>
                <a:ea typeface="Montserrat"/>
                <a:cs typeface="Montserrat"/>
                <a:sym typeface="Montserrat"/>
              </a:rPr>
              <a:t>już</a:t>
            </a:r>
            <a:r>
              <a:rPr lang="en-US" sz="4199" dirty="0">
                <a:solidFill>
                  <a:srgbClr val="000000"/>
                </a:solidFill>
                <a:latin typeface="Montserrat"/>
                <a:ea typeface="Montserrat"/>
                <a:cs typeface="Montserrat"/>
                <a:sym typeface="Montserrat"/>
              </a:rPr>
              <a:t> </a:t>
            </a:r>
            <a:r>
              <a:rPr lang="en-US" sz="4199" dirty="0" err="1">
                <a:solidFill>
                  <a:srgbClr val="000000"/>
                </a:solidFill>
                <a:latin typeface="Montserrat"/>
                <a:ea typeface="Montserrat"/>
                <a:cs typeface="Montserrat"/>
                <a:sym typeface="Montserrat"/>
              </a:rPr>
              <a:t>nic</a:t>
            </a:r>
            <a:r>
              <a:rPr lang="en-US" sz="4199" dirty="0">
                <a:solidFill>
                  <a:srgbClr val="000000"/>
                </a:solidFill>
                <a:latin typeface="Montserrat"/>
                <a:ea typeface="Montserrat"/>
                <a:cs typeface="Montserrat"/>
                <a:sym typeface="Montserrat"/>
              </a:rPr>
              <a:t> </a:t>
            </a:r>
            <a:r>
              <a:rPr lang="en-US" sz="4199" dirty="0" err="1">
                <a:solidFill>
                  <a:srgbClr val="000000"/>
                </a:solidFill>
                <a:latin typeface="Montserrat"/>
                <a:ea typeface="Montserrat"/>
                <a:cs typeface="Montserrat"/>
                <a:sym typeface="Montserrat"/>
              </a:rPr>
              <a:t>nie</a:t>
            </a:r>
            <a:r>
              <a:rPr lang="en-US" sz="4199" dirty="0">
                <a:solidFill>
                  <a:srgbClr val="000000"/>
                </a:solidFill>
                <a:latin typeface="Montserrat"/>
                <a:ea typeface="Montserrat"/>
                <a:cs typeface="Montserrat"/>
                <a:sym typeface="Montserrat"/>
              </a:rPr>
              <a:t> </a:t>
            </a:r>
            <a:r>
              <a:rPr lang="en-US" sz="4199" dirty="0" err="1">
                <a:solidFill>
                  <a:srgbClr val="000000"/>
                </a:solidFill>
                <a:latin typeface="Montserrat"/>
                <a:ea typeface="Montserrat"/>
                <a:cs typeface="Montserrat"/>
                <a:sym typeface="Montserrat"/>
              </a:rPr>
              <a:t>słychać</a:t>
            </a:r>
            <a:r>
              <a:rPr lang="en-US" sz="4199" dirty="0">
                <a:solidFill>
                  <a:srgbClr val="000000"/>
                </a:solidFill>
                <a:latin typeface="Montserrat"/>
                <a:ea typeface="Montserrat"/>
                <a:cs typeface="Montserrat"/>
                <a:sym typeface="Montserrat"/>
              </a:rPr>
              <a:t>. </a:t>
            </a:r>
            <a:r>
              <a:rPr lang="en-US" sz="4199" dirty="0" err="1">
                <a:solidFill>
                  <a:srgbClr val="000000"/>
                </a:solidFill>
                <a:latin typeface="Montserrat"/>
                <a:ea typeface="Montserrat"/>
                <a:cs typeface="Montserrat"/>
                <a:sym typeface="Montserrat"/>
              </a:rPr>
              <a:t>Pozosta</a:t>
            </a:r>
            <a:r>
              <a:rPr lang="pl-PL" sz="4199" dirty="0">
                <a:solidFill>
                  <a:srgbClr val="000000"/>
                </a:solidFill>
                <a:latin typeface="Montserrat"/>
                <a:ea typeface="Montserrat"/>
                <a:cs typeface="Montserrat"/>
                <a:sym typeface="Montserrat"/>
              </a:rPr>
              <a:t>je</a:t>
            </a:r>
            <a:r>
              <a:rPr lang="en-US" sz="4199" dirty="0">
                <a:solidFill>
                  <a:srgbClr val="000000"/>
                </a:solidFill>
                <a:latin typeface="Montserrat"/>
                <a:ea typeface="Montserrat"/>
                <a:cs typeface="Montserrat"/>
                <a:sym typeface="Montserrat"/>
              </a:rPr>
              <a:t> </a:t>
            </a:r>
            <a:r>
              <a:rPr lang="pl-PL" sz="4199" dirty="0">
                <a:solidFill>
                  <a:srgbClr val="000000"/>
                </a:solidFill>
                <a:latin typeface="Montserrat"/>
                <a:ea typeface="Montserrat"/>
                <a:cs typeface="Montserrat"/>
                <a:sym typeface="Montserrat"/>
              </a:rPr>
              <a:t> </a:t>
            </a:r>
            <a:r>
              <a:rPr lang="en-US" sz="4199" dirty="0">
                <a:solidFill>
                  <a:srgbClr val="000000"/>
                </a:solidFill>
                <a:latin typeface="Montserrat"/>
                <a:ea typeface="Montserrat"/>
                <a:cs typeface="Montserrat"/>
                <a:sym typeface="Montserrat"/>
              </a:rPr>
              <a:t>w </a:t>
            </a:r>
            <a:r>
              <a:rPr lang="en-US" sz="4199" dirty="0" err="1">
                <a:solidFill>
                  <a:srgbClr val="000000"/>
                </a:solidFill>
                <a:latin typeface="Montserrat"/>
                <a:ea typeface="Montserrat"/>
                <a:cs typeface="Montserrat"/>
                <a:sym typeface="Montserrat"/>
              </a:rPr>
              <a:t>ciszy</a:t>
            </a:r>
            <a:r>
              <a:rPr lang="en-US" sz="4199" dirty="0">
                <a:solidFill>
                  <a:srgbClr val="000000"/>
                </a:solidFill>
                <a:latin typeface="Montserrat"/>
                <a:ea typeface="Montserrat"/>
                <a:cs typeface="Montserrat"/>
                <a:sym typeface="Montserrat"/>
              </a:rPr>
              <a:t> </a:t>
            </a:r>
            <a:r>
              <a:rPr lang="en-US" sz="4199" dirty="0" err="1">
                <a:solidFill>
                  <a:srgbClr val="000000"/>
                </a:solidFill>
                <a:latin typeface="Montserrat"/>
                <a:ea typeface="Montserrat"/>
                <a:cs typeface="Montserrat"/>
                <a:sym typeface="Montserrat"/>
              </a:rPr>
              <a:t>jeszcze</a:t>
            </a:r>
            <a:r>
              <a:rPr lang="en-US" sz="4199" dirty="0">
                <a:solidFill>
                  <a:srgbClr val="000000"/>
                </a:solidFill>
                <a:latin typeface="Montserrat"/>
                <a:ea typeface="Montserrat"/>
                <a:cs typeface="Montserrat"/>
                <a:sym typeface="Montserrat"/>
              </a:rPr>
              <a:t> </a:t>
            </a:r>
            <a:r>
              <a:rPr lang="en-US" sz="4199" dirty="0" err="1">
                <a:solidFill>
                  <a:srgbClr val="000000"/>
                </a:solidFill>
                <a:latin typeface="Montserrat"/>
                <a:ea typeface="Montserrat"/>
                <a:cs typeface="Montserrat"/>
                <a:sym typeface="Montserrat"/>
              </a:rPr>
              <a:t>przez</a:t>
            </a:r>
            <a:r>
              <a:rPr lang="en-US" sz="4199" dirty="0">
                <a:solidFill>
                  <a:srgbClr val="000000"/>
                </a:solidFill>
                <a:latin typeface="Montserrat"/>
                <a:ea typeface="Montserrat"/>
                <a:cs typeface="Montserrat"/>
                <a:sym typeface="Montserrat"/>
              </a:rPr>
              <a:t> 1 </a:t>
            </a:r>
            <a:r>
              <a:rPr lang="en-US" sz="4199" dirty="0" err="1">
                <a:solidFill>
                  <a:srgbClr val="000000"/>
                </a:solidFill>
                <a:latin typeface="Montserrat"/>
                <a:ea typeface="Montserrat"/>
                <a:cs typeface="Montserrat"/>
                <a:sym typeface="Montserrat"/>
              </a:rPr>
              <a:t>minutę</a:t>
            </a:r>
            <a:r>
              <a:rPr lang="en-US" sz="4199" dirty="0">
                <a:solidFill>
                  <a:srgbClr val="000000"/>
                </a:solidFill>
                <a:latin typeface="Montserrat"/>
                <a:ea typeface="Montserrat"/>
                <a:cs typeface="Montserrat"/>
                <a:sym typeface="Montserrat"/>
              </a:rPr>
              <a:t> </a:t>
            </a:r>
            <a:r>
              <a:rPr lang="en-US" sz="4199" dirty="0" err="1">
                <a:solidFill>
                  <a:srgbClr val="000000"/>
                </a:solidFill>
                <a:latin typeface="Montserrat"/>
                <a:ea typeface="Montserrat"/>
                <a:cs typeface="Montserrat"/>
                <a:sym typeface="Montserrat"/>
              </a:rPr>
              <a:t>i</a:t>
            </a:r>
            <a:r>
              <a:rPr lang="en-US" sz="4199" dirty="0">
                <a:solidFill>
                  <a:srgbClr val="000000"/>
                </a:solidFill>
                <a:latin typeface="Montserrat"/>
                <a:ea typeface="Montserrat"/>
                <a:cs typeface="Montserrat"/>
                <a:sym typeface="Montserrat"/>
              </a:rPr>
              <a:t> </a:t>
            </a:r>
            <a:r>
              <a:rPr lang="en-US" sz="4199" dirty="0" err="1">
                <a:solidFill>
                  <a:srgbClr val="000000"/>
                </a:solidFill>
                <a:latin typeface="Montserrat"/>
                <a:ea typeface="Montserrat"/>
                <a:cs typeface="Montserrat"/>
                <a:sym typeface="Montserrat"/>
              </a:rPr>
              <a:t>uważnie</a:t>
            </a:r>
            <a:r>
              <a:rPr lang="en-US" sz="4199" dirty="0">
                <a:solidFill>
                  <a:srgbClr val="000000"/>
                </a:solidFill>
                <a:latin typeface="Montserrat"/>
                <a:ea typeface="Montserrat"/>
                <a:cs typeface="Montserrat"/>
                <a:sym typeface="Montserrat"/>
              </a:rPr>
              <a:t> </a:t>
            </a:r>
            <a:r>
              <a:rPr lang="en-US" sz="4199" dirty="0" err="1">
                <a:solidFill>
                  <a:srgbClr val="000000"/>
                </a:solidFill>
                <a:latin typeface="Montserrat"/>
                <a:ea typeface="Montserrat"/>
                <a:cs typeface="Montserrat"/>
                <a:sym typeface="Montserrat"/>
              </a:rPr>
              <a:t>słucha</a:t>
            </a:r>
            <a:r>
              <a:rPr lang="en-US" sz="4199" dirty="0">
                <a:solidFill>
                  <a:srgbClr val="000000"/>
                </a:solidFill>
                <a:latin typeface="Montserrat"/>
                <a:ea typeface="Montserrat"/>
                <a:cs typeface="Montserrat"/>
                <a:sym typeface="Montserrat"/>
              </a:rPr>
              <a:t> </a:t>
            </a:r>
            <a:r>
              <a:rPr lang="en-US" sz="4199" dirty="0" err="1">
                <a:solidFill>
                  <a:srgbClr val="000000"/>
                </a:solidFill>
                <a:latin typeface="Montserrat"/>
                <a:ea typeface="Montserrat"/>
                <a:cs typeface="Montserrat"/>
                <a:sym typeface="Montserrat"/>
              </a:rPr>
              <a:t>wszystkich</a:t>
            </a:r>
            <a:r>
              <a:rPr lang="en-US" sz="4199" dirty="0">
                <a:solidFill>
                  <a:srgbClr val="000000"/>
                </a:solidFill>
                <a:latin typeface="Montserrat"/>
                <a:ea typeface="Montserrat"/>
                <a:cs typeface="Montserrat"/>
                <a:sym typeface="Montserrat"/>
              </a:rPr>
              <a:t> </a:t>
            </a:r>
            <a:r>
              <a:rPr lang="en-US" sz="4199" dirty="0" err="1">
                <a:solidFill>
                  <a:srgbClr val="000000"/>
                </a:solidFill>
                <a:latin typeface="Montserrat"/>
                <a:ea typeface="Montserrat"/>
                <a:cs typeface="Montserrat"/>
                <a:sym typeface="Montserrat"/>
              </a:rPr>
              <a:t>innych</a:t>
            </a:r>
            <a:r>
              <a:rPr lang="en-US" sz="4199" dirty="0">
                <a:solidFill>
                  <a:srgbClr val="000000"/>
                </a:solidFill>
                <a:latin typeface="Montserrat"/>
                <a:ea typeface="Montserrat"/>
                <a:cs typeface="Montserrat"/>
                <a:sym typeface="Montserrat"/>
              </a:rPr>
              <a:t> </a:t>
            </a:r>
            <a:r>
              <a:rPr lang="en-US" sz="4199" dirty="0" err="1">
                <a:solidFill>
                  <a:srgbClr val="000000"/>
                </a:solidFill>
                <a:latin typeface="Montserrat"/>
                <a:ea typeface="Montserrat"/>
                <a:cs typeface="Montserrat"/>
                <a:sym typeface="Montserrat"/>
              </a:rPr>
              <a:t>dźwięków</a:t>
            </a:r>
            <a:r>
              <a:rPr lang="en-US" sz="4199" dirty="0">
                <a:solidFill>
                  <a:srgbClr val="000000"/>
                </a:solidFill>
                <a:latin typeface="Montserrat"/>
                <a:ea typeface="Montserrat"/>
                <a:cs typeface="Montserrat"/>
                <a:sym typeface="Montserrat"/>
              </a:rPr>
              <a:t> , </a:t>
            </a:r>
            <a:r>
              <a:rPr lang="en-US" sz="4199" dirty="0" err="1">
                <a:solidFill>
                  <a:srgbClr val="000000"/>
                </a:solidFill>
                <a:latin typeface="Montserrat"/>
                <a:ea typeface="Montserrat"/>
                <a:cs typeface="Montserrat"/>
                <a:sym typeface="Montserrat"/>
              </a:rPr>
              <a:t>które</a:t>
            </a:r>
            <a:r>
              <a:rPr lang="en-US" sz="4199" dirty="0">
                <a:solidFill>
                  <a:srgbClr val="000000"/>
                </a:solidFill>
                <a:latin typeface="Montserrat"/>
                <a:ea typeface="Montserrat"/>
                <a:cs typeface="Montserrat"/>
                <a:sym typeface="Montserrat"/>
              </a:rPr>
              <a:t> </a:t>
            </a:r>
            <a:r>
              <a:rPr lang="en-US" sz="4199" dirty="0" err="1">
                <a:solidFill>
                  <a:srgbClr val="000000"/>
                </a:solidFill>
                <a:latin typeface="Montserrat"/>
                <a:ea typeface="Montserrat"/>
                <a:cs typeface="Montserrat"/>
                <a:sym typeface="Montserrat"/>
              </a:rPr>
              <a:t>się</a:t>
            </a:r>
            <a:r>
              <a:rPr lang="en-US" sz="4199" dirty="0">
                <a:solidFill>
                  <a:srgbClr val="000000"/>
                </a:solidFill>
                <a:latin typeface="Montserrat"/>
                <a:ea typeface="Montserrat"/>
                <a:cs typeface="Montserrat"/>
                <a:sym typeface="Montserrat"/>
              </a:rPr>
              <a:t> </a:t>
            </a:r>
            <a:r>
              <a:rPr lang="en-US" sz="4199" dirty="0" err="1">
                <a:solidFill>
                  <a:srgbClr val="000000"/>
                </a:solidFill>
                <a:latin typeface="Montserrat"/>
                <a:ea typeface="Montserrat"/>
                <a:cs typeface="Montserrat"/>
                <a:sym typeface="Montserrat"/>
              </a:rPr>
              <a:t>pojawiają</a:t>
            </a:r>
            <a:r>
              <a:rPr lang="en-US" sz="4199" dirty="0">
                <a:solidFill>
                  <a:srgbClr val="000000"/>
                </a:solidFill>
                <a:latin typeface="Montserrat"/>
                <a:ea typeface="Montserrat"/>
                <a:cs typeface="Montserrat"/>
                <a:sym typeface="Montserrat"/>
              </a:rPr>
              <a:t>. Na </a:t>
            </a:r>
            <a:r>
              <a:rPr lang="en-US" sz="4199" dirty="0" err="1">
                <a:solidFill>
                  <a:srgbClr val="000000"/>
                </a:solidFill>
                <a:latin typeface="Montserrat"/>
                <a:ea typeface="Montserrat"/>
                <a:cs typeface="Montserrat"/>
                <a:sym typeface="Montserrat"/>
              </a:rPr>
              <a:t>koniec</a:t>
            </a:r>
            <a:r>
              <a:rPr lang="en-US" sz="4199" dirty="0">
                <a:solidFill>
                  <a:srgbClr val="000000"/>
                </a:solidFill>
                <a:latin typeface="Montserrat"/>
                <a:ea typeface="Montserrat"/>
                <a:cs typeface="Montserrat"/>
                <a:sym typeface="Montserrat"/>
              </a:rPr>
              <a:t> </a:t>
            </a:r>
            <a:r>
              <a:rPr lang="en-US" sz="4199" dirty="0" err="1">
                <a:solidFill>
                  <a:srgbClr val="000000"/>
                </a:solidFill>
                <a:latin typeface="Montserrat"/>
                <a:ea typeface="Montserrat"/>
                <a:cs typeface="Montserrat"/>
                <a:sym typeface="Montserrat"/>
              </a:rPr>
              <a:t>po</a:t>
            </a:r>
            <a:r>
              <a:rPr lang="en-US" sz="4199" dirty="0">
                <a:solidFill>
                  <a:srgbClr val="000000"/>
                </a:solidFill>
                <a:latin typeface="Montserrat"/>
                <a:ea typeface="Montserrat"/>
                <a:cs typeface="Montserrat"/>
                <a:sym typeface="Montserrat"/>
              </a:rPr>
              <a:t> </a:t>
            </a:r>
            <a:r>
              <a:rPr lang="en-US" sz="4199" dirty="0" err="1">
                <a:solidFill>
                  <a:srgbClr val="000000"/>
                </a:solidFill>
                <a:latin typeface="Montserrat"/>
                <a:ea typeface="Montserrat"/>
                <a:cs typeface="Montserrat"/>
                <a:sym typeface="Montserrat"/>
              </a:rPr>
              <a:t>kolei</a:t>
            </a:r>
            <a:r>
              <a:rPr lang="en-US" sz="4199" dirty="0">
                <a:solidFill>
                  <a:srgbClr val="000000"/>
                </a:solidFill>
                <a:latin typeface="Montserrat"/>
                <a:ea typeface="Montserrat"/>
                <a:cs typeface="Montserrat"/>
                <a:sym typeface="Montserrat"/>
              </a:rPr>
              <a:t> </a:t>
            </a:r>
            <a:r>
              <a:rPr lang="en-US" sz="4199" dirty="0" err="1">
                <a:solidFill>
                  <a:srgbClr val="000000"/>
                </a:solidFill>
                <a:latin typeface="Montserrat"/>
                <a:ea typeface="Montserrat"/>
                <a:cs typeface="Montserrat"/>
                <a:sym typeface="Montserrat"/>
              </a:rPr>
              <a:t>opowiada</a:t>
            </a:r>
            <a:r>
              <a:rPr lang="pl-PL" sz="4199" dirty="0">
                <a:solidFill>
                  <a:srgbClr val="000000"/>
                </a:solidFill>
                <a:latin typeface="Montserrat"/>
                <a:ea typeface="Montserrat"/>
                <a:cs typeface="Montserrat"/>
                <a:sym typeface="Montserrat"/>
              </a:rPr>
              <a:t> </a:t>
            </a:r>
            <a:r>
              <a:rPr lang="en-US" sz="4199" dirty="0">
                <a:solidFill>
                  <a:srgbClr val="000000"/>
                </a:solidFill>
                <a:latin typeface="Montserrat"/>
                <a:ea typeface="Montserrat"/>
                <a:cs typeface="Montserrat"/>
                <a:sym typeface="Montserrat"/>
              </a:rPr>
              <a:t>o </a:t>
            </a:r>
            <a:r>
              <a:rPr lang="en-US" sz="4199" dirty="0" err="1">
                <a:solidFill>
                  <a:srgbClr val="000000"/>
                </a:solidFill>
                <a:latin typeface="Montserrat"/>
                <a:ea typeface="Montserrat"/>
                <a:cs typeface="Montserrat"/>
                <a:sym typeface="Montserrat"/>
              </a:rPr>
              <a:t>każdym</a:t>
            </a:r>
            <a:r>
              <a:rPr lang="en-US" sz="4199" dirty="0">
                <a:solidFill>
                  <a:srgbClr val="000000"/>
                </a:solidFill>
                <a:latin typeface="Montserrat"/>
                <a:ea typeface="Montserrat"/>
                <a:cs typeface="Montserrat"/>
                <a:sym typeface="Montserrat"/>
              </a:rPr>
              <a:t> </a:t>
            </a:r>
            <a:r>
              <a:rPr lang="en-US" sz="4199" dirty="0" err="1">
                <a:solidFill>
                  <a:srgbClr val="000000"/>
                </a:solidFill>
                <a:latin typeface="Montserrat"/>
                <a:ea typeface="Montserrat"/>
                <a:cs typeface="Montserrat"/>
                <a:sym typeface="Montserrat"/>
              </a:rPr>
              <a:t>dźwięku</a:t>
            </a:r>
            <a:r>
              <a:rPr lang="en-US" sz="4199" dirty="0">
                <a:solidFill>
                  <a:srgbClr val="000000"/>
                </a:solidFill>
                <a:latin typeface="Montserrat"/>
                <a:ea typeface="Montserrat"/>
                <a:cs typeface="Montserrat"/>
                <a:sym typeface="Montserrat"/>
              </a:rPr>
              <a:t>, </a:t>
            </a:r>
            <a:r>
              <a:rPr lang="en-US" sz="4199" dirty="0" err="1">
                <a:solidFill>
                  <a:srgbClr val="000000"/>
                </a:solidFill>
                <a:latin typeface="Montserrat"/>
                <a:ea typeface="Montserrat"/>
                <a:cs typeface="Montserrat"/>
                <a:sym typeface="Montserrat"/>
              </a:rPr>
              <a:t>które</a:t>
            </a:r>
            <a:r>
              <a:rPr lang="en-US" sz="4199" dirty="0">
                <a:solidFill>
                  <a:srgbClr val="000000"/>
                </a:solidFill>
                <a:latin typeface="Montserrat"/>
                <a:ea typeface="Montserrat"/>
                <a:cs typeface="Montserrat"/>
                <a:sym typeface="Montserrat"/>
              </a:rPr>
              <a:t> </a:t>
            </a:r>
            <a:r>
              <a:rPr lang="en-US" sz="4199" dirty="0" err="1">
                <a:solidFill>
                  <a:srgbClr val="000000"/>
                </a:solidFill>
                <a:latin typeface="Montserrat"/>
                <a:ea typeface="Montserrat"/>
                <a:cs typeface="Montserrat"/>
                <a:sym typeface="Montserrat"/>
              </a:rPr>
              <a:t>zauważy</a:t>
            </a:r>
            <a:r>
              <a:rPr lang="pl-PL" sz="4199" dirty="0" err="1">
                <a:solidFill>
                  <a:srgbClr val="000000"/>
                </a:solidFill>
                <a:latin typeface="Montserrat"/>
                <a:ea typeface="Montserrat"/>
                <a:cs typeface="Montserrat"/>
                <a:sym typeface="Montserrat"/>
              </a:rPr>
              <a:t>ła</a:t>
            </a:r>
            <a:r>
              <a:rPr lang="en-US" sz="4199" dirty="0">
                <a:solidFill>
                  <a:srgbClr val="000000"/>
                </a:solidFill>
                <a:latin typeface="Montserrat"/>
                <a:ea typeface="Montserrat"/>
                <a:cs typeface="Montserrat"/>
                <a:sym typeface="Montserrat"/>
              </a:rPr>
              <a:t> w </a:t>
            </a:r>
            <a:r>
              <a:rPr lang="en-US" sz="4199" dirty="0" err="1">
                <a:solidFill>
                  <a:srgbClr val="000000"/>
                </a:solidFill>
                <a:latin typeface="Montserrat"/>
                <a:ea typeface="Montserrat"/>
                <a:cs typeface="Montserrat"/>
                <a:sym typeface="Montserrat"/>
              </a:rPr>
              <a:t>ciągu</a:t>
            </a:r>
            <a:r>
              <a:rPr lang="en-US" sz="4199" dirty="0">
                <a:solidFill>
                  <a:srgbClr val="000000"/>
                </a:solidFill>
                <a:latin typeface="Montserrat"/>
                <a:ea typeface="Montserrat"/>
                <a:cs typeface="Montserrat"/>
                <a:sym typeface="Montserrat"/>
              </a:rPr>
              <a:t> </a:t>
            </a:r>
            <a:r>
              <a:rPr lang="en-US" sz="4199" dirty="0" err="1">
                <a:solidFill>
                  <a:srgbClr val="000000"/>
                </a:solidFill>
                <a:latin typeface="Montserrat"/>
                <a:ea typeface="Montserrat"/>
                <a:cs typeface="Montserrat"/>
                <a:sym typeface="Montserrat"/>
              </a:rPr>
              <a:t>tej</a:t>
            </a:r>
            <a:r>
              <a:rPr lang="en-US" sz="4199" dirty="0">
                <a:solidFill>
                  <a:srgbClr val="000000"/>
                </a:solidFill>
                <a:latin typeface="Montserrat"/>
                <a:ea typeface="Montserrat"/>
                <a:cs typeface="Montserrat"/>
                <a:sym typeface="Montserrat"/>
              </a:rPr>
              <a:t> </a:t>
            </a:r>
            <a:r>
              <a:rPr lang="en-US" sz="4199" dirty="0" err="1">
                <a:solidFill>
                  <a:srgbClr val="000000"/>
                </a:solidFill>
                <a:latin typeface="Montserrat"/>
                <a:ea typeface="Montserrat"/>
                <a:cs typeface="Montserrat"/>
                <a:sym typeface="Montserrat"/>
              </a:rPr>
              <a:t>minuty</a:t>
            </a:r>
            <a:r>
              <a:rPr lang="en-US" sz="4199" dirty="0">
                <a:solidFill>
                  <a:srgbClr val="000000"/>
                </a:solidFill>
                <a:latin typeface="Montserrat"/>
                <a:ea typeface="Montserrat"/>
                <a:cs typeface="Montserrat"/>
                <a:sym typeface="Montserrat"/>
              </a:rPr>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FEDDE"/>
        </a:solidFill>
        <a:effectLst/>
      </p:bgPr>
    </p:bg>
    <p:spTree>
      <p:nvGrpSpPr>
        <p:cNvPr id="1" name=""/>
        <p:cNvGrpSpPr/>
        <p:nvPr/>
      </p:nvGrpSpPr>
      <p:grpSpPr>
        <a:xfrm>
          <a:off x="0" y="0"/>
          <a:ext cx="0" cy="0"/>
          <a:chOff x="0" y="0"/>
          <a:chExt cx="0" cy="0"/>
        </a:xfrm>
      </p:grpSpPr>
      <p:grpSp>
        <p:nvGrpSpPr>
          <p:cNvPr id="2" name="Group 2"/>
          <p:cNvGrpSpPr/>
          <p:nvPr/>
        </p:nvGrpSpPr>
        <p:grpSpPr>
          <a:xfrm>
            <a:off x="-1189839" y="-991505"/>
            <a:ext cx="14315035" cy="4810039"/>
            <a:chOff x="0" y="0"/>
            <a:chExt cx="3770215" cy="1266842"/>
          </a:xfrm>
        </p:grpSpPr>
        <p:sp>
          <p:nvSpPr>
            <p:cNvPr id="3" name="Freeform 3"/>
            <p:cNvSpPr/>
            <p:nvPr/>
          </p:nvSpPr>
          <p:spPr>
            <a:xfrm>
              <a:off x="0" y="0"/>
              <a:ext cx="3770215" cy="1266841"/>
            </a:xfrm>
            <a:custGeom>
              <a:avLst/>
              <a:gdLst/>
              <a:ahLst/>
              <a:cxnLst/>
              <a:rect l="l" t="t" r="r" b="b"/>
              <a:pathLst>
                <a:path w="3770215" h="1266841">
                  <a:moveTo>
                    <a:pt x="27582" y="0"/>
                  </a:moveTo>
                  <a:lnTo>
                    <a:pt x="3742633" y="0"/>
                  </a:lnTo>
                  <a:cubicBezTo>
                    <a:pt x="3749948" y="0"/>
                    <a:pt x="3756964" y="2906"/>
                    <a:pt x="3762136" y="8079"/>
                  </a:cubicBezTo>
                  <a:cubicBezTo>
                    <a:pt x="3767309" y="13251"/>
                    <a:pt x="3770215" y="20267"/>
                    <a:pt x="3770215" y="27582"/>
                  </a:cubicBezTo>
                  <a:lnTo>
                    <a:pt x="3770215" y="1239259"/>
                  </a:lnTo>
                  <a:cubicBezTo>
                    <a:pt x="3770215" y="1246575"/>
                    <a:pt x="3767309" y="1253590"/>
                    <a:pt x="3762136" y="1258763"/>
                  </a:cubicBezTo>
                  <a:cubicBezTo>
                    <a:pt x="3756964" y="1263936"/>
                    <a:pt x="3749948" y="1266841"/>
                    <a:pt x="3742633" y="1266841"/>
                  </a:cubicBezTo>
                  <a:lnTo>
                    <a:pt x="27582" y="1266841"/>
                  </a:lnTo>
                  <a:cubicBezTo>
                    <a:pt x="20267" y="1266841"/>
                    <a:pt x="13251" y="1263936"/>
                    <a:pt x="8079" y="1258763"/>
                  </a:cubicBezTo>
                  <a:cubicBezTo>
                    <a:pt x="2906" y="1253590"/>
                    <a:pt x="0" y="1246575"/>
                    <a:pt x="0" y="1239259"/>
                  </a:cubicBezTo>
                  <a:lnTo>
                    <a:pt x="0" y="27582"/>
                  </a:lnTo>
                  <a:cubicBezTo>
                    <a:pt x="0" y="20267"/>
                    <a:pt x="2906" y="13251"/>
                    <a:pt x="8079" y="8079"/>
                  </a:cubicBezTo>
                  <a:cubicBezTo>
                    <a:pt x="13251" y="2906"/>
                    <a:pt x="20267" y="0"/>
                    <a:pt x="27582" y="0"/>
                  </a:cubicBezTo>
                  <a:close/>
                </a:path>
              </a:pathLst>
            </a:custGeom>
            <a:solidFill>
              <a:srgbClr val="000000">
                <a:alpha val="0"/>
              </a:srgbClr>
            </a:solidFill>
            <a:ln w="19050" cap="rnd">
              <a:solidFill>
                <a:srgbClr val="FFFFFF"/>
              </a:solidFill>
              <a:prstDash val="solid"/>
              <a:round/>
            </a:ln>
          </p:spPr>
          <p:txBody>
            <a:bodyPr/>
            <a:lstStyle/>
            <a:p>
              <a:endParaRPr lang="pl-PL"/>
            </a:p>
          </p:txBody>
        </p:sp>
        <p:sp>
          <p:nvSpPr>
            <p:cNvPr id="4" name="TextBox 4"/>
            <p:cNvSpPr txBox="1"/>
            <p:nvPr/>
          </p:nvSpPr>
          <p:spPr>
            <a:xfrm>
              <a:off x="0" y="-38100"/>
              <a:ext cx="3770215" cy="1304942"/>
            </a:xfrm>
            <a:prstGeom prst="rect">
              <a:avLst/>
            </a:prstGeom>
          </p:spPr>
          <p:txBody>
            <a:bodyPr lIns="50800" tIns="50800" rIns="50800" bIns="50800" rtlCol="0" anchor="ctr"/>
            <a:lstStyle/>
            <a:p>
              <a:pPr algn="ctr">
                <a:lnSpc>
                  <a:spcPts val="3079"/>
                </a:lnSpc>
              </a:pPr>
              <a:endParaRPr/>
            </a:p>
          </p:txBody>
        </p:sp>
      </p:grpSp>
      <p:sp>
        <p:nvSpPr>
          <p:cNvPr id="5" name="Freeform 5"/>
          <p:cNvSpPr/>
          <p:nvPr/>
        </p:nvSpPr>
        <p:spPr>
          <a:xfrm rot="-5400000">
            <a:off x="15105069" y="6067051"/>
            <a:ext cx="6778295" cy="7210953"/>
          </a:xfrm>
          <a:custGeom>
            <a:avLst/>
            <a:gdLst/>
            <a:ahLst/>
            <a:cxnLst/>
            <a:rect l="l" t="t" r="r" b="b"/>
            <a:pathLst>
              <a:path w="6778295" h="7210953">
                <a:moveTo>
                  <a:pt x="0" y="0"/>
                </a:moveTo>
                <a:lnTo>
                  <a:pt x="6778295" y="0"/>
                </a:lnTo>
                <a:lnTo>
                  <a:pt x="6778295" y="7210953"/>
                </a:lnTo>
                <a:lnTo>
                  <a:pt x="0" y="7210953"/>
                </a:lnTo>
                <a:lnTo>
                  <a:pt x="0" y="0"/>
                </a:lnTo>
                <a:close/>
              </a:path>
            </a:pathLst>
          </a:custGeom>
          <a:blipFill>
            <a:blip r:embed="rId2">
              <a:alphaModFix amt="51000"/>
            </a:blip>
            <a:stretch>
              <a:fillRect/>
            </a:stretch>
          </a:blipFill>
        </p:spPr>
        <p:txBody>
          <a:bodyPr/>
          <a:lstStyle/>
          <a:p>
            <a:endParaRPr lang="pl-PL"/>
          </a:p>
        </p:txBody>
      </p:sp>
      <p:grpSp>
        <p:nvGrpSpPr>
          <p:cNvPr id="6" name="Group 6"/>
          <p:cNvGrpSpPr/>
          <p:nvPr/>
        </p:nvGrpSpPr>
        <p:grpSpPr>
          <a:xfrm>
            <a:off x="1986483" y="429387"/>
            <a:ext cx="14315035" cy="1695677"/>
            <a:chOff x="0" y="0"/>
            <a:chExt cx="3770215" cy="446598"/>
          </a:xfrm>
        </p:grpSpPr>
        <p:sp>
          <p:nvSpPr>
            <p:cNvPr id="7" name="Freeform 7"/>
            <p:cNvSpPr/>
            <p:nvPr/>
          </p:nvSpPr>
          <p:spPr>
            <a:xfrm>
              <a:off x="0" y="0"/>
              <a:ext cx="3770215" cy="446598"/>
            </a:xfrm>
            <a:custGeom>
              <a:avLst/>
              <a:gdLst/>
              <a:ahLst/>
              <a:cxnLst/>
              <a:rect l="l" t="t" r="r" b="b"/>
              <a:pathLst>
                <a:path w="3770215" h="446598">
                  <a:moveTo>
                    <a:pt x="27582" y="0"/>
                  </a:moveTo>
                  <a:lnTo>
                    <a:pt x="3742633" y="0"/>
                  </a:lnTo>
                  <a:cubicBezTo>
                    <a:pt x="3749948" y="0"/>
                    <a:pt x="3756964" y="2906"/>
                    <a:pt x="3762136" y="8079"/>
                  </a:cubicBezTo>
                  <a:cubicBezTo>
                    <a:pt x="3767309" y="13251"/>
                    <a:pt x="3770215" y="20267"/>
                    <a:pt x="3770215" y="27582"/>
                  </a:cubicBezTo>
                  <a:lnTo>
                    <a:pt x="3770215" y="419016"/>
                  </a:lnTo>
                  <a:cubicBezTo>
                    <a:pt x="3770215" y="426331"/>
                    <a:pt x="3767309" y="433347"/>
                    <a:pt x="3762136" y="438520"/>
                  </a:cubicBezTo>
                  <a:cubicBezTo>
                    <a:pt x="3756964" y="443692"/>
                    <a:pt x="3749948" y="446598"/>
                    <a:pt x="3742633" y="446598"/>
                  </a:cubicBezTo>
                  <a:lnTo>
                    <a:pt x="27582" y="446598"/>
                  </a:lnTo>
                  <a:cubicBezTo>
                    <a:pt x="20267" y="446598"/>
                    <a:pt x="13251" y="443692"/>
                    <a:pt x="8079" y="438520"/>
                  </a:cubicBezTo>
                  <a:cubicBezTo>
                    <a:pt x="2906" y="433347"/>
                    <a:pt x="0" y="426331"/>
                    <a:pt x="0" y="419016"/>
                  </a:cubicBezTo>
                  <a:lnTo>
                    <a:pt x="0" y="27582"/>
                  </a:lnTo>
                  <a:cubicBezTo>
                    <a:pt x="0" y="20267"/>
                    <a:pt x="2906" y="13251"/>
                    <a:pt x="8079" y="8079"/>
                  </a:cubicBezTo>
                  <a:cubicBezTo>
                    <a:pt x="13251" y="2906"/>
                    <a:pt x="20267" y="0"/>
                    <a:pt x="27582" y="0"/>
                  </a:cubicBezTo>
                  <a:close/>
                </a:path>
              </a:pathLst>
            </a:custGeom>
            <a:solidFill>
              <a:srgbClr val="000000">
                <a:alpha val="0"/>
              </a:srgbClr>
            </a:solidFill>
            <a:ln w="19050" cap="rnd">
              <a:solidFill>
                <a:srgbClr val="FFFFFF"/>
              </a:solidFill>
              <a:prstDash val="solid"/>
              <a:round/>
            </a:ln>
          </p:spPr>
          <p:txBody>
            <a:bodyPr/>
            <a:lstStyle/>
            <a:p>
              <a:endParaRPr lang="pl-PL"/>
            </a:p>
          </p:txBody>
        </p:sp>
        <p:sp>
          <p:nvSpPr>
            <p:cNvPr id="8" name="TextBox 8"/>
            <p:cNvSpPr txBox="1"/>
            <p:nvPr/>
          </p:nvSpPr>
          <p:spPr>
            <a:xfrm>
              <a:off x="0" y="-76200"/>
              <a:ext cx="3770215" cy="522798"/>
            </a:xfrm>
            <a:prstGeom prst="rect">
              <a:avLst/>
            </a:prstGeom>
          </p:spPr>
          <p:txBody>
            <a:bodyPr lIns="50800" tIns="50800" rIns="50800" bIns="50800" rtlCol="0" anchor="ctr"/>
            <a:lstStyle/>
            <a:p>
              <a:pPr algn="ctr">
                <a:lnSpc>
                  <a:spcPts val="5879"/>
                </a:lnSpc>
              </a:pPr>
              <a:r>
                <a:rPr lang="en-US" sz="4199" b="1" dirty="0">
                  <a:solidFill>
                    <a:srgbClr val="000000"/>
                  </a:solidFill>
                  <a:latin typeface="Montserrat Bold"/>
                  <a:ea typeface="Montserrat Bold"/>
                  <a:cs typeface="Montserrat Bold"/>
                  <a:sym typeface="Montserrat Bold"/>
                </a:rPr>
                <a:t> </a:t>
              </a:r>
              <a:r>
                <a:rPr lang="pl-PL" sz="4199" b="1" dirty="0">
                  <a:solidFill>
                    <a:srgbClr val="000000"/>
                  </a:solidFill>
                  <a:latin typeface="Montserrat Bold"/>
                  <a:ea typeface="Montserrat Bold"/>
                  <a:cs typeface="Montserrat Bold"/>
                  <a:sym typeface="Montserrat Bold"/>
                </a:rPr>
                <a:t>J</a:t>
              </a:r>
              <a:r>
                <a:rPr lang="en-US" sz="4199" b="1" dirty="0">
                  <a:solidFill>
                    <a:srgbClr val="000000"/>
                  </a:solidFill>
                  <a:latin typeface="Montserrat Bold"/>
                  <a:ea typeface="Montserrat Bold"/>
                  <a:cs typeface="Montserrat Bold"/>
                  <a:sym typeface="Montserrat Bold"/>
                </a:rPr>
                <a:t>ak ćwiczyć mindfulness z dziećmi młodszymi i starszymi </a:t>
              </a:r>
            </a:p>
          </p:txBody>
        </p:sp>
      </p:grpSp>
      <p:grpSp>
        <p:nvGrpSpPr>
          <p:cNvPr id="9" name="Group 9"/>
          <p:cNvGrpSpPr/>
          <p:nvPr/>
        </p:nvGrpSpPr>
        <p:grpSpPr>
          <a:xfrm>
            <a:off x="-206216" y="9672527"/>
            <a:ext cx="18700433" cy="743950"/>
            <a:chOff x="0" y="0"/>
            <a:chExt cx="4925217" cy="195937"/>
          </a:xfrm>
        </p:grpSpPr>
        <p:sp>
          <p:nvSpPr>
            <p:cNvPr id="10" name="Freeform 10"/>
            <p:cNvSpPr/>
            <p:nvPr/>
          </p:nvSpPr>
          <p:spPr>
            <a:xfrm>
              <a:off x="0" y="0"/>
              <a:ext cx="4925217" cy="195937"/>
            </a:xfrm>
            <a:custGeom>
              <a:avLst/>
              <a:gdLst/>
              <a:ahLst/>
              <a:cxnLst/>
              <a:rect l="l" t="t" r="r" b="b"/>
              <a:pathLst>
                <a:path w="4925217" h="195937">
                  <a:moveTo>
                    <a:pt x="0" y="0"/>
                  </a:moveTo>
                  <a:lnTo>
                    <a:pt x="4925217" y="0"/>
                  </a:lnTo>
                  <a:lnTo>
                    <a:pt x="4925217" y="195937"/>
                  </a:lnTo>
                  <a:lnTo>
                    <a:pt x="0" y="195937"/>
                  </a:lnTo>
                  <a:close/>
                </a:path>
              </a:pathLst>
            </a:custGeom>
            <a:solidFill>
              <a:srgbClr val="E5E8DF"/>
            </a:solidFill>
          </p:spPr>
          <p:txBody>
            <a:bodyPr/>
            <a:lstStyle/>
            <a:p>
              <a:endParaRPr lang="pl-PL"/>
            </a:p>
          </p:txBody>
        </p:sp>
        <p:sp>
          <p:nvSpPr>
            <p:cNvPr id="11" name="TextBox 11"/>
            <p:cNvSpPr txBox="1"/>
            <p:nvPr/>
          </p:nvSpPr>
          <p:spPr>
            <a:xfrm>
              <a:off x="0" y="-38100"/>
              <a:ext cx="4925217" cy="234037"/>
            </a:xfrm>
            <a:prstGeom prst="rect">
              <a:avLst/>
            </a:prstGeom>
          </p:spPr>
          <p:txBody>
            <a:bodyPr lIns="50800" tIns="50800" rIns="50800" bIns="50800" rtlCol="0" anchor="ctr"/>
            <a:lstStyle/>
            <a:p>
              <a:pPr algn="ctr">
                <a:lnSpc>
                  <a:spcPts val="3079"/>
                </a:lnSpc>
              </a:pPr>
              <a:endParaRPr/>
            </a:p>
          </p:txBody>
        </p:sp>
      </p:grpSp>
      <p:sp>
        <p:nvSpPr>
          <p:cNvPr id="12" name="Freeform 12"/>
          <p:cNvSpPr/>
          <p:nvPr/>
        </p:nvSpPr>
        <p:spPr>
          <a:xfrm>
            <a:off x="12251162" y="2199732"/>
            <a:ext cx="1748068" cy="899460"/>
          </a:xfrm>
          <a:custGeom>
            <a:avLst/>
            <a:gdLst/>
            <a:ahLst/>
            <a:cxnLst/>
            <a:rect l="l" t="t" r="r" b="b"/>
            <a:pathLst>
              <a:path w="1748068" h="899460">
                <a:moveTo>
                  <a:pt x="0" y="0"/>
                </a:moveTo>
                <a:lnTo>
                  <a:pt x="1748068" y="0"/>
                </a:lnTo>
                <a:lnTo>
                  <a:pt x="1748068" y="899460"/>
                </a:lnTo>
                <a:lnTo>
                  <a:pt x="0" y="89946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pl-PL"/>
          </a:p>
        </p:txBody>
      </p:sp>
      <p:sp>
        <p:nvSpPr>
          <p:cNvPr id="13" name="Freeform 13"/>
          <p:cNvSpPr/>
          <p:nvPr/>
        </p:nvSpPr>
        <p:spPr>
          <a:xfrm>
            <a:off x="7245390" y="7577816"/>
            <a:ext cx="1175750" cy="1004732"/>
          </a:xfrm>
          <a:custGeom>
            <a:avLst/>
            <a:gdLst/>
            <a:ahLst/>
            <a:cxnLst/>
            <a:rect l="l" t="t" r="r" b="b"/>
            <a:pathLst>
              <a:path w="1175750" h="1004732">
                <a:moveTo>
                  <a:pt x="0" y="0"/>
                </a:moveTo>
                <a:lnTo>
                  <a:pt x="1175750" y="0"/>
                </a:lnTo>
                <a:lnTo>
                  <a:pt x="1175750" y="1004732"/>
                </a:lnTo>
                <a:lnTo>
                  <a:pt x="0" y="1004732"/>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pl-PL"/>
          </a:p>
        </p:txBody>
      </p:sp>
      <p:sp>
        <p:nvSpPr>
          <p:cNvPr id="14" name="Freeform 14"/>
          <p:cNvSpPr/>
          <p:nvPr/>
        </p:nvSpPr>
        <p:spPr>
          <a:xfrm rot="-5400000">
            <a:off x="-4331047" y="-3176090"/>
            <a:ext cx="6778295" cy="7210953"/>
          </a:xfrm>
          <a:custGeom>
            <a:avLst/>
            <a:gdLst/>
            <a:ahLst/>
            <a:cxnLst/>
            <a:rect l="l" t="t" r="r" b="b"/>
            <a:pathLst>
              <a:path w="6778295" h="7210953">
                <a:moveTo>
                  <a:pt x="0" y="0"/>
                </a:moveTo>
                <a:lnTo>
                  <a:pt x="6778296" y="0"/>
                </a:lnTo>
                <a:lnTo>
                  <a:pt x="6778296" y="7210953"/>
                </a:lnTo>
                <a:lnTo>
                  <a:pt x="0" y="7210953"/>
                </a:lnTo>
                <a:lnTo>
                  <a:pt x="0" y="0"/>
                </a:lnTo>
                <a:close/>
              </a:path>
            </a:pathLst>
          </a:custGeom>
          <a:blipFill>
            <a:blip r:embed="rId2">
              <a:alphaModFix amt="51000"/>
            </a:blip>
            <a:stretch>
              <a:fillRect/>
            </a:stretch>
          </a:blipFill>
        </p:spPr>
        <p:txBody>
          <a:bodyPr/>
          <a:lstStyle/>
          <a:p>
            <a:endParaRPr lang="pl-PL"/>
          </a:p>
        </p:txBody>
      </p:sp>
      <p:sp>
        <p:nvSpPr>
          <p:cNvPr id="15" name="TextBox 15"/>
          <p:cNvSpPr txBox="1"/>
          <p:nvPr/>
        </p:nvSpPr>
        <p:spPr>
          <a:xfrm>
            <a:off x="1028700" y="3173000"/>
            <a:ext cx="17126981" cy="6625212"/>
          </a:xfrm>
          <a:prstGeom prst="rect">
            <a:avLst/>
          </a:prstGeom>
        </p:spPr>
        <p:txBody>
          <a:bodyPr lIns="0" tIns="0" rIns="0" bIns="0" rtlCol="0" anchor="t">
            <a:spAutoFit/>
          </a:bodyPr>
          <a:lstStyle/>
          <a:p>
            <a:pPr marL="1014716" lvl="1" indent="-507358" algn="ctr">
              <a:lnSpc>
                <a:spcPts val="6579"/>
              </a:lnSpc>
              <a:buFont typeface="Arial"/>
              <a:buChar char="•"/>
            </a:pPr>
            <a:r>
              <a:rPr lang="pl-PL" sz="4699" b="1" dirty="0">
                <a:solidFill>
                  <a:srgbClr val="000000"/>
                </a:solidFill>
                <a:latin typeface="Montserrat Bold"/>
                <a:ea typeface="Montserrat"/>
                <a:cs typeface="Montserrat"/>
                <a:sym typeface="Montserrat Bold"/>
              </a:rPr>
              <a:t>Czując stopy</a:t>
            </a:r>
          </a:p>
          <a:p>
            <a:pPr marL="507358" lvl="1" algn="ctr">
              <a:lnSpc>
                <a:spcPts val="6579"/>
              </a:lnSpc>
            </a:pPr>
            <a:r>
              <a:rPr lang="en-US" sz="4699" dirty="0">
                <a:solidFill>
                  <a:srgbClr val="000000"/>
                </a:solidFill>
                <a:latin typeface="Montserrat"/>
                <a:ea typeface="Montserrat"/>
                <a:cs typeface="Montserrat"/>
                <a:sym typeface="Montserrat"/>
              </a:rPr>
              <a:t> </a:t>
            </a:r>
            <a:r>
              <a:rPr lang="pl-PL" sz="4699" dirty="0">
                <a:solidFill>
                  <a:srgbClr val="000000"/>
                </a:solidFill>
                <a:latin typeface="Montserrat"/>
                <a:ea typeface="Montserrat"/>
                <a:cs typeface="Montserrat"/>
                <a:sym typeface="Montserrat"/>
              </a:rPr>
              <a:t>Zwracamy uwagę na to, co czujemy gdy dotykamy stopami podłoża. </a:t>
            </a:r>
          </a:p>
          <a:p>
            <a:pPr marL="507358" lvl="1" algn="ctr">
              <a:lnSpc>
                <a:spcPts val="6579"/>
              </a:lnSpc>
            </a:pPr>
            <a:r>
              <a:rPr lang="pl-PL" sz="4699" dirty="0">
                <a:solidFill>
                  <a:srgbClr val="000000"/>
                </a:solidFill>
                <a:latin typeface="Montserrat"/>
                <a:ea typeface="Montserrat"/>
                <a:cs typeface="Montserrat"/>
                <a:sym typeface="Montserrat"/>
              </a:rPr>
              <a:t>Chcemy się skupić zrelaksować i uświadomić co dzieje się w danej chwili </a:t>
            </a:r>
          </a:p>
          <a:p>
            <a:pPr marL="507358" lvl="1" algn="ctr">
              <a:lnSpc>
                <a:spcPts val="6579"/>
              </a:lnSpc>
            </a:pPr>
            <a:r>
              <a:rPr lang="pl-PL" sz="4699" dirty="0">
                <a:solidFill>
                  <a:srgbClr val="000000"/>
                </a:solidFill>
                <a:latin typeface="Montserrat"/>
                <a:ea typeface="Montserrat"/>
                <a:cs typeface="Montserrat"/>
                <a:sym typeface="Montserrat"/>
              </a:rPr>
              <a:t>Zabawę warto przeprowadzić z wyprostowanymi plecami w siedzeniu lub staniu. </a:t>
            </a:r>
            <a:endParaRPr lang="en-US" sz="4699" dirty="0">
              <a:solidFill>
                <a:srgbClr val="000000"/>
              </a:solidFill>
              <a:latin typeface="Montserrat"/>
              <a:ea typeface="Montserrat"/>
              <a:cs typeface="Montserrat"/>
              <a:sym typeface="Montserrat"/>
            </a:endParaRPr>
          </a:p>
          <a:p>
            <a:pPr algn="ctr">
              <a:lnSpc>
                <a:spcPts val="5879"/>
              </a:lnSpc>
            </a:pPr>
            <a:r>
              <a:rPr lang="en-US" sz="4199" dirty="0">
                <a:solidFill>
                  <a:srgbClr val="000000"/>
                </a:solidFill>
                <a:latin typeface="Montserrat"/>
                <a:ea typeface="Montserrat"/>
                <a:cs typeface="Montserrat"/>
                <a:sym typeface="Montserrat"/>
              </a:rPr>
              <a:t>. </a:t>
            </a:r>
          </a:p>
        </p:txBody>
      </p:sp>
    </p:spTree>
    <p:extLst>
      <p:ext uri="{BB962C8B-B14F-4D97-AF65-F5344CB8AC3E}">
        <p14:creationId xmlns:p14="http://schemas.microsoft.com/office/powerpoint/2010/main" val="18536770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FEDDE"/>
        </a:solidFill>
        <a:effectLst/>
      </p:bgPr>
    </p:bg>
    <p:spTree>
      <p:nvGrpSpPr>
        <p:cNvPr id="1" name=""/>
        <p:cNvGrpSpPr/>
        <p:nvPr/>
      </p:nvGrpSpPr>
      <p:grpSpPr>
        <a:xfrm>
          <a:off x="0" y="0"/>
          <a:ext cx="0" cy="0"/>
          <a:chOff x="0" y="0"/>
          <a:chExt cx="0" cy="0"/>
        </a:xfrm>
      </p:grpSpPr>
      <p:grpSp>
        <p:nvGrpSpPr>
          <p:cNvPr id="2" name="Group 2"/>
          <p:cNvGrpSpPr/>
          <p:nvPr/>
        </p:nvGrpSpPr>
        <p:grpSpPr>
          <a:xfrm>
            <a:off x="-1189839" y="-991505"/>
            <a:ext cx="14315035" cy="4810039"/>
            <a:chOff x="0" y="0"/>
            <a:chExt cx="3770215" cy="1266842"/>
          </a:xfrm>
        </p:grpSpPr>
        <p:sp>
          <p:nvSpPr>
            <p:cNvPr id="3" name="Freeform 3"/>
            <p:cNvSpPr/>
            <p:nvPr/>
          </p:nvSpPr>
          <p:spPr>
            <a:xfrm>
              <a:off x="0" y="0"/>
              <a:ext cx="3770215" cy="1266841"/>
            </a:xfrm>
            <a:custGeom>
              <a:avLst/>
              <a:gdLst/>
              <a:ahLst/>
              <a:cxnLst/>
              <a:rect l="l" t="t" r="r" b="b"/>
              <a:pathLst>
                <a:path w="3770215" h="1266841">
                  <a:moveTo>
                    <a:pt x="27582" y="0"/>
                  </a:moveTo>
                  <a:lnTo>
                    <a:pt x="3742633" y="0"/>
                  </a:lnTo>
                  <a:cubicBezTo>
                    <a:pt x="3749948" y="0"/>
                    <a:pt x="3756964" y="2906"/>
                    <a:pt x="3762136" y="8079"/>
                  </a:cubicBezTo>
                  <a:cubicBezTo>
                    <a:pt x="3767309" y="13251"/>
                    <a:pt x="3770215" y="20267"/>
                    <a:pt x="3770215" y="27582"/>
                  </a:cubicBezTo>
                  <a:lnTo>
                    <a:pt x="3770215" y="1239259"/>
                  </a:lnTo>
                  <a:cubicBezTo>
                    <a:pt x="3770215" y="1246575"/>
                    <a:pt x="3767309" y="1253590"/>
                    <a:pt x="3762136" y="1258763"/>
                  </a:cubicBezTo>
                  <a:cubicBezTo>
                    <a:pt x="3756964" y="1263936"/>
                    <a:pt x="3749948" y="1266841"/>
                    <a:pt x="3742633" y="1266841"/>
                  </a:cubicBezTo>
                  <a:lnTo>
                    <a:pt x="27582" y="1266841"/>
                  </a:lnTo>
                  <a:cubicBezTo>
                    <a:pt x="20267" y="1266841"/>
                    <a:pt x="13251" y="1263936"/>
                    <a:pt x="8079" y="1258763"/>
                  </a:cubicBezTo>
                  <a:cubicBezTo>
                    <a:pt x="2906" y="1253590"/>
                    <a:pt x="0" y="1246575"/>
                    <a:pt x="0" y="1239259"/>
                  </a:cubicBezTo>
                  <a:lnTo>
                    <a:pt x="0" y="27582"/>
                  </a:lnTo>
                  <a:cubicBezTo>
                    <a:pt x="0" y="20267"/>
                    <a:pt x="2906" y="13251"/>
                    <a:pt x="8079" y="8079"/>
                  </a:cubicBezTo>
                  <a:cubicBezTo>
                    <a:pt x="13251" y="2906"/>
                    <a:pt x="20267" y="0"/>
                    <a:pt x="27582" y="0"/>
                  </a:cubicBezTo>
                  <a:close/>
                </a:path>
              </a:pathLst>
            </a:custGeom>
            <a:solidFill>
              <a:srgbClr val="000000">
                <a:alpha val="0"/>
              </a:srgbClr>
            </a:solidFill>
            <a:ln w="19050" cap="rnd">
              <a:solidFill>
                <a:srgbClr val="FFFFFF"/>
              </a:solidFill>
              <a:prstDash val="solid"/>
              <a:round/>
            </a:ln>
          </p:spPr>
          <p:txBody>
            <a:bodyPr/>
            <a:lstStyle/>
            <a:p>
              <a:endParaRPr lang="pl-PL"/>
            </a:p>
          </p:txBody>
        </p:sp>
        <p:sp>
          <p:nvSpPr>
            <p:cNvPr id="4" name="TextBox 4"/>
            <p:cNvSpPr txBox="1"/>
            <p:nvPr/>
          </p:nvSpPr>
          <p:spPr>
            <a:xfrm>
              <a:off x="0" y="-38100"/>
              <a:ext cx="3770215" cy="1304942"/>
            </a:xfrm>
            <a:prstGeom prst="rect">
              <a:avLst/>
            </a:prstGeom>
          </p:spPr>
          <p:txBody>
            <a:bodyPr lIns="50800" tIns="50800" rIns="50800" bIns="50800" rtlCol="0" anchor="ctr"/>
            <a:lstStyle/>
            <a:p>
              <a:pPr algn="ctr">
                <a:lnSpc>
                  <a:spcPts val="3079"/>
                </a:lnSpc>
              </a:pPr>
              <a:endParaRPr/>
            </a:p>
          </p:txBody>
        </p:sp>
      </p:grpSp>
      <p:sp>
        <p:nvSpPr>
          <p:cNvPr id="5" name="Freeform 5"/>
          <p:cNvSpPr/>
          <p:nvPr/>
        </p:nvSpPr>
        <p:spPr>
          <a:xfrm rot="-5400000">
            <a:off x="15105069" y="6067051"/>
            <a:ext cx="6778295" cy="7210953"/>
          </a:xfrm>
          <a:custGeom>
            <a:avLst/>
            <a:gdLst/>
            <a:ahLst/>
            <a:cxnLst/>
            <a:rect l="l" t="t" r="r" b="b"/>
            <a:pathLst>
              <a:path w="6778295" h="7210953">
                <a:moveTo>
                  <a:pt x="0" y="0"/>
                </a:moveTo>
                <a:lnTo>
                  <a:pt x="6778295" y="0"/>
                </a:lnTo>
                <a:lnTo>
                  <a:pt x="6778295" y="7210953"/>
                </a:lnTo>
                <a:lnTo>
                  <a:pt x="0" y="7210953"/>
                </a:lnTo>
                <a:lnTo>
                  <a:pt x="0" y="0"/>
                </a:lnTo>
                <a:close/>
              </a:path>
            </a:pathLst>
          </a:custGeom>
          <a:blipFill>
            <a:blip r:embed="rId2">
              <a:alphaModFix amt="51000"/>
            </a:blip>
            <a:stretch>
              <a:fillRect/>
            </a:stretch>
          </a:blipFill>
        </p:spPr>
        <p:txBody>
          <a:bodyPr/>
          <a:lstStyle/>
          <a:p>
            <a:endParaRPr lang="pl-PL"/>
          </a:p>
        </p:txBody>
      </p:sp>
      <p:grpSp>
        <p:nvGrpSpPr>
          <p:cNvPr id="6" name="Group 6"/>
          <p:cNvGrpSpPr/>
          <p:nvPr/>
        </p:nvGrpSpPr>
        <p:grpSpPr>
          <a:xfrm>
            <a:off x="1986483" y="429387"/>
            <a:ext cx="14315035" cy="1695677"/>
            <a:chOff x="0" y="0"/>
            <a:chExt cx="3770215" cy="446598"/>
          </a:xfrm>
        </p:grpSpPr>
        <p:sp>
          <p:nvSpPr>
            <p:cNvPr id="7" name="Freeform 7"/>
            <p:cNvSpPr/>
            <p:nvPr/>
          </p:nvSpPr>
          <p:spPr>
            <a:xfrm>
              <a:off x="0" y="0"/>
              <a:ext cx="3770215" cy="446598"/>
            </a:xfrm>
            <a:custGeom>
              <a:avLst/>
              <a:gdLst/>
              <a:ahLst/>
              <a:cxnLst/>
              <a:rect l="l" t="t" r="r" b="b"/>
              <a:pathLst>
                <a:path w="3770215" h="446598">
                  <a:moveTo>
                    <a:pt x="27582" y="0"/>
                  </a:moveTo>
                  <a:lnTo>
                    <a:pt x="3742633" y="0"/>
                  </a:lnTo>
                  <a:cubicBezTo>
                    <a:pt x="3749948" y="0"/>
                    <a:pt x="3756964" y="2906"/>
                    <a:pt x="3762136" y="8079"/>
                  </a:cubicBezTo>
                  <a:cubicBezTo>
                    <a:pt x="3767309" y="13251"/>
                    <a:pt x="3770215" y="20267"/>
                    <a:pt x="3770215" y="27582"/>
                  </a:cubicBezTo>
                  <a:lnTo>
                    <a:pt x="3770215" y="419016"/>
                  </a:lnTo>
                  <a:cubicBezTo>
                    <a:pt x="3770215" y="426331"/>
                    <a:pt x="3767309" y="433347"/>
                    <a:pt x="3762136" y="438520"/>
                  </a:cubicBezTo>
                  <a:cubicBezTo>
                    <a:pt x="3756964" y="443692"/>
                    <a:pt x="3749948" y="446598"/>
                    <a:pt x="3742633" y="446598"/>
                  </a:cubicBezTo>
                  <a:lnTo>
                    <a:pt x="27582" y="446598"/>
                  </a:lnTo>
                  <a:cubicBezTo>
                    <a:pt x="20267" y="446598"/>
                    <a:pt x="13251" y="443692"/>
                    <a:pt x="8079" y="438520"/>
                  </a:cubicBezTo>
                  <a:cubicBezTo>
                    <a:pt x="2906" y="433347"/>
                    <a:pt x="0" y="426331"/>
                    <a:pt x="0" y="419016"/>
                  </a:cubicBezTo>
                  <a:lnTo>
                    <a:pt x="0" y="27582"/>
                  </a:lnTo>
                  <a:cubicBezTo>
                    <a:pt x="0" y="20267"/>
                    <a:pt x="2906" y="13251"/>
                    <a:pt x="8079" y="8079"/>
                  </a:cubicBezTo>
                  <a:cubicBezTo>
                    <a:pt x="13251" y="2906"/>
                    <a:pt x="20267" y="0"/>
                    <a:pt x="27582" y="0"/>
                  </a:cubicBezTo>
                  <a:close/>
                </a:path>
              </a:pathLst>
            </a:custGeom>
            <a:solidFill>
              <a:srgbClr val="000000">
                <a:alpha val="0"/>
              </a:srgbClr>
            </a:solidFill>
            <a:ln w="19050" cap="rnd">
              <a:solidFill>
                <a:srgbClr val="FFFFFF"/>
              </a:solidFill>
              <a:prstDash val="solid"/>
              <a:round/>
            </a:ln>
          </p:spPr>
          <p:txBody>
            <a:bodyPr/>
            <a:lstStyle/>
            <a:p>
              <a:endParaRPr lang="pl-PL"/>
            </a:p>
          </p:txBody>
        </p:sp>
        <p:sp>
          <p:nvSpPr>
            <p:cNvPr id="8" name="TextBox 8"/>
            <p:cNvSpPr txBox="1"/>
            <p:nvPr/>
          </p:nvSpPr>
          <p:spPr>
            <a:xfrm>
              <a:off x="0" y="-76200"/>
              <a:ext cx="3770215" cy="522798"/>
            </a:xfrm>
            <a:prstGeom prst="rect">
              <a:avLst/>
            </a:prstGeom>
          </p:spPr>
          <p:txBody>
            <a:bodyPr lIns="50800" tIns="50800" rIns="50800" bIns="50800" rtlCol="0" anchor="ctr"/>
            <a:lstStyle/>
            <a:p>
              <a:pPr algn="ctr">
                <a:lnSpc>
                  <a:spcPts val="5879"/>
                </a:lnSpc>
              </a:pPr>
              <a:r>
                <a:rPr lang="en-US" sz="4199" b="1" dirty="0">
                  <a:solidFill>
                    <a:srgbClr val="000000"/>
                  </a:solidFill>
                  <a:latin typeface="Montserrat Bold"/>
                  <a:ea typeface="Montserrat Bold"/>
                  <a:cs typeface="Montserrat Bold"/>
                  <a:sym typeface="Montserrat Bold"/>
                </a:rPr>
                <a:t> </a:t>
              </a:r>
              <a:r>
                <a:rPr lang="pl-PL" sz="4199" b="1" dirty="0">
                  <a:solidFill>
                    <a:srgbClr val="000000"/>
                  </a:solidFill>
                  <a:latin typeface="Montserrat Bold"/>
                  <a:ea typeface="Montserrat Bold"/>
                  <a:cs typeface="Montserrat Bold"/>
                  <a:sym typeface="Montserrat Bold"/>
                </a:rPr>
                <a:t>J</a:t>
              </a:r>
              <a:r>
                <a:rPr lang="en-US" sz="4199" b="1" dirty="0">
                  <a:solidFill>
                    <a:srgbClr val="000000"/>
                  </a:solidFill>
                  <a:latin typeface="Montserrat Bold"/>
                  <a:ea typeface="Montserrat Bold"/>
                  <a:cs typeface="Montserrat Bold"/>
                  <a:sym typeface="Montserrat Bold"/>
                </a:rPr>
                <a:t>ak ćwiczyć mindfulness z dziećmi młodszymi i starszymi </a:t>
              </a:r>
            </a:p>
          </p:txBody>
        </p:sp>
      </p:grpSp>
      <p:grpSp>
        <p:nvGrpSpPr>
          <p:cNvPr id="9" name="Group 9"/>
          <p:cNvGrpSpPr/>
          <p:nvPr/>
        </p:nvGrpSpPr>
        <p:grpSpPr>
          <a:xfrm>
            <a:off x="-206216" y="9672527"/>
            <a:ext cx="18700433" cy="743950"/>
            <a:chOff x="0" y="0"/>
            <a:chExt cx="4925217" cy="195937"/>
          </a:xfrm>
        </p:grpSpPr>
        <p:sp>
          <p:nvSpPr>
            <p:cNvPr id="10" name="Freeform 10"/>
            <p:cNvSpPr/>
            <p:nvPr/>
          </p:nvSpPr>
          <p:spPr>
            <a:xfrm>
              <a:off x="0" y="0"/>
              <a:ext cx="4925217" cy="195937"/>
            </a:xfrm>
            <a:custGeom>
              <a:avLst/>
              <a:gdLst/>
              <a:ahLst/>
              <a:cxnLst/>
              <a:rect l="l" t="t" r="r" b="b"/>
              <a:pathLst>
                <a:path w="4925217" h="195937">
                  <a:moveTo>
                    <a:pt x="0" y="0"/>
                  </a:moveTo>
                  <a:lnTo>
                    <a:pt x="4925217" y="0"/>
                  </a:lnTo>
                  <a:lnTo>
                    <a:pt x="4925217" y="195937"/>
                  </a:lnTo>
                  <a:lnTo>
                    <a:pt x="0" y="195937"/>
                  </a:lnTo>
                  <a:close/>
                </a:path>
              </a:pathLst>
            </a:custGeom>
            <a:solidFill>
              <a:srgbClr val="E5E8DF"/>
            </a:solidFill>
          </p:spPr>
          <p:txBody>
            <a:bodyPr/>
            <a:lstStyle/>
            <a:p>
              <a:endParaRPr lang="pl-PL"/>
            </a:p>
          </p:txBody>
        </p:sp>
        <p:sp>
          <p:nvSpPr>
            <p:cNvPr id="11" name="TextBox 11"/>
            <p:cNvSpPr txBox="1"/>
            <p:nvPr/>
          </p:nvSpPr>
          <p:spPr>
            <a:xfrm>
              <a:off x="0" y="-38100"/>
              <a:ext cx="4925217" cy="234037"/>
            </a:xfrm>
            <a:prstGeom prst="rect">
              <a:avLst/>
            </a:prstGeom>
          </p:spPr>
          <p:txBody>
            <a:bodyPr lIns="50800" tIns="50800" rIns="50800" bIns="50800" rtlCol="0" anchor="ctr"/>
            <a:lstStyle/>
            <a:p>
              <a:pPr algn="ctr">
                <a:lnSpc>
                  <a:spcPts val="3079"/>
                </a:lnSpc>
              </a:pPr>
              <a:endParaRPr/>
            </a:p>
          </p:txBody>
        </p:sp>
      </p:grpSp>
      <p:sp>
        <p:nvSpPr>
          <p:cNvPr id="12" name="Freeform 12"/>
          <p:cNvSpPr/>
          <p:nvPr/>
        </p:nvSpPr>
        <p:spPr>
          <a:xfrm>
            <a:off x="12251162" y="2199732"/>
            <a:ext cx="1748068" cy="899460"/>
          </a:xfrm>
          <a:custGeom>
            <a:avLst/>
            <a:gdLst/>
            <a:ahLst/>
            <a:cxnLst/>
            <a:rect l="l" t="t" r="r" b="b"/>
            <a:pathLst>
              <a:path w="1748068" h="899460">
                <a:moveTo>
                  <a:pt x="0" y="0"/>
                </a:moveTo>
                <a:lnTo>
                  <a:pt x="1748068" y="0"/>
                </a:lnTo>
                <a:lnTo>
                  <a:pt x="1748068" y="899460"/>
                </a:lnTo>
                <a:lnTo>
                  <a:pt x="0" y="89946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pl-PL"/>
          </a:p>
        </p:txBody>
      </p:sp>
      <p:sp>
        <p:nvSpPr>
          <p:cNvPr id="13" name="Freeform 13"/>
          <p:cNvSpPr/>
          <p:nvPr/>
        </p:nvSpPr>
        <p:spPr>
          <a:xfrm>
            <a:off x="7245390" y="7577816"/>
            <a:ext cx="1175750" cy="1004732"/>
          </a:xfrm>
          <a:custGeom>
            <a:avLst/>
            <a:gdLst/>
            <a:ahLst/>
            <a:cxnLst/>
            <a:rect l="l" t="t" r="r" b="b"/>
            <a:pathLst>
              <a:path w="1175750" h="1004732">
                <a:moveTo>
                  <a:pt x="0" y="0"/>
                </a:moveTo>
                <a:lnTo>
                  <a:pt x="1175750" y="0"/>
                </a:lnTo>
                <a:lnTo>
                  <a:pt x="1175750" y="1004732"/>
                </a:lnTo>
                <a:lnTo>
                  <a:pt x="0" y="1004732"/>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pl-PL"/>
          </a:p>
        </p:txBody>
      </p:sp>
      <p:sp>
        <p:nvSpPr>
          <p:cNvPr id="14" name="Freeform 14"/>
          <p:cNvSpPr/>
          <p:nvPr/>
        </p:nvSpPr>
        <p:spPr>
          <a:xfrm rot="-5400000">
            <a:off x="-4331047" y="-3176090"/>
            <a:ext cx="6778295" cy="7210953"/>
          </a:xfrm>
          <a:custGeom>
            <a:avLst/>
            <a:gdLst/>
            <a:ahLst/>
            <a:cxnLst/>
            <a:rect l="l" t="t" r="r" b="b"/>
            <a:pathLst>
              <a:path w="6778295" h="7210953">
                <a:moveTo>
                  <a:pt x="0" y="0"/>
                </a:moveTo>
                <a:lnTo>
                  <a:pt x="6778296" y="0"/>
                </a:lnTo>
                <a:lnTo>
                  <a:pt x="6778296" y="7210953"/>
                </a:lnTo>
                <a:lnTo>
                  <a:pt x="0" y="7210953"/>
                </a:lnTo>
                <a:lnTo>
                  <a:pt x="0" y="0"/>
                </a:lnTo>
                <a:close/>
              </a:path>
            </a:pathLst>
          </a:custGeom>
          <a:blipFill>
            <a:blip r:embed="rId2">
              <a:alphaModFix amt="51000"/>
            </a:blip>
            <a:stretch>
              <a:fillRect/>
            </a:stretch>
          </a:blipFill>
        </p:spPr>
        <p:txBody>
          <a:bodyPr/>
          <a:lstStyle/>
          <a:p>
            <a:endParaRPr lang="pl-PL"/>
          </a:p>
        </p:txBody>
      </p:sp>
      <p:sp>
        <p:nvSpPr>
          <p:cNvPr id="15" name="TextBox 15"/>
          <p:cNvSpPr txBox="1"/>
          <p:nvPr/>
        </p:nvSpPr>
        <p:spPr>
          <a:xfrm>
            <a:off x="1028701" y="3173000"/>
            <a:ext cx="16444748" cy="5778826"/>
          </a:xfrm>
          <a:prstGeom prst="rect">
            <a:avLst/>
          </a:prstGeom>
        </p:spPr>
        <p:txBody>
          <a:bodyPr wrap="square" lIns="0" tIns="0" rIns="0" bIns="0" rtlCol="0" anchor="t">
            <a:spAutoFit/>
          </a:bodyPr>
          <a:lstStyle/>
          <a:p>
            <a:pPr marL="1014716" lvl="1" indent="-507358" algn="ctr">
              <a:lnSpc>
                <a:spcPts val="6579"/>
              </a:lnSpc>
              <a:buFont typeface="Arial"/>
              <a:buChar char="•"/>
            </a:pPr>
            <a:r>
              <a:rPr lang="pl-PL" sz="4699" b="1" dirty="0">
                <a:solidFill>
                  <a:srgbClr val="000000"/>
                </a:solidFill>
                <a:latin typeface="Montserrat Bold"/>
                <a:ea typeface="Montserrat"/>
                <a:cs typeface="Montserrat"/>
                <a:sym typeface="Montserrat Bold"/>
              </a:rPr>
              <a:t> Ile rąk mnie dotyka ?</a:t>
            </a:r>
          </a:p>
          <a:p>
            <a:pPr marL="507358" lvl="1" algn="ctr">
              <a:lnSpc>
                <a:spcPts val="6579"/>
              </a:lnSpc>
            </a:pPr>
            <a:r>
              <a:rPr lang="en-US" sz="4699" dirty="0">
                <a:solidFill>
                  <a:srgbClr val="000000"/>
                </a:solidFill>
                <a:latin typeface="Montserrat"/>
                <a:ea typeface="Montserrat"/>
                <a:cs typeface="Montserrat"/>
                <a:sym typeface="Montserrat"/>
              </a:rPr>
              <a:t> </a:t>
            </a:r>
            <a:r>
              <a:rPr lang="pl-PL" sz="4699" dirty="0">
                <a:solidFill>
                  <a:srgbClr val="000000"/>
                </a:solidFill>
                <a:latin typeface="Montserrat"/>
                <a:ea typeface="Montserrat"/>
                <a:cs typeface="Montserrat"/>
                <a:sym typeface="Montserrat"/>
              </a:rPr>
              <a:t>Dziecko kładzie się na brzuchu i zamyka oczy . Inne osoby siadają naokoło i układają swoje dłonie na plecach dziecka – dogadując się bez słów, kto ile dłoni kładzie. Dziecko odgaduje ile dłoni leży na jej plecach. </a:t>
            </a:r>
            <a:endParaRPr lang="en-US" sz="4699" dirty="0">
              <a:solidFill>
                <a:srgbClr val="000000"/>
              </a:solidFill>
              <a:latin typeface="Montserrat"/>
              <a:ea typeface="Montserrat"/>
              <a:cs typeface="Montserrat"/>
              <a:sym typeface="Montserrat"/>
            </a:endParaRPr>
          </a:p>
          <a:p>
            <a:pPr algn="ctr">
              <a:lnSpc>
                <a:spcPts val="5879"/>
              </a:lnSpc>
            </a:pPr>
            <a:r>
              <a:rPr lang="en-US" sz="4199" dirty="0">
                <a:solidFill>
                  <a:srgbClr val="000000"/>
                </a:solidFill>
                <a:latin typeface="Montserrat"/>
                <a:ea typeface="Montserrat"/>
                <a:cs typeface="Montserrat"/>
                <a:sym typeface="Montserrat"/>
              </a:rPr>
              <a:t>. </a:t>
            </a:r>
          </a:p>
        </p:txBody>
      </p:sp>
    </p:spTree>
    <p:extLst>
      <p:ext uri="{BB962C8B-B14F-4D97-AF65-F5344CB8AC3E}">
        <p14:creationId xmlns:p14="http://schemas.microsoft.com/office/powerpoint/2010/main" val="26922720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FEDDE"/>
        </a:solidFill>
        <a:effectLst/>
      </p:bgPr>
    </p:bg>
    <p:spTree>
      <p:nvGrpSpPr>
        <p:cNvPr id="1" name=""/>
        <p:cNvGrpSpPr/>
        <p:nvPr/>
      </p:nvGrpSpPr>
      <p:grpSpPr>
        <a:xfrm>
          <a:off x="0" y="0"/>
          <a:ext cx="0" cy="0"/>
          <a:chOff x="0" y="0"/>
          <a:chExt cx="0" cy="0"/>
        </a:xfrm>
      </p:grpSpPr>
      <p:grpSp>
        <p:nvGrpSpPr>
          <p:cNvPr id="2" name="Group 2"/>
          <p:cNvGrpSpPr/>
          <p:nvPr/>
        </p:nvGrpSpPr>
        <p:grpSpPr>
          <a:xfrm>
            <a:off x="-1189839" y="-991505"/>
            <a:ext cx="14315035" cy="4810039"/>
            <a:chOff x="0" y="0"/>
            <a:chExt cx="3770215" cy="1266842"/>
          </a:xfrm>
        </p:grpSpPr>
        <p:sp>
          <p:nvSpPr>
            <p:cNvPr id="3" name="Freeform 3"/>
            <p:cNvSpPr/>
            <p:nvPr/>
          </p:nvSpPr>
          <p:spPr>
            <a:xfrm>
              <a:off x="0" y="0"/>
              <a:ext cx="3770215" cy="1266841"/>
            </a:xfrm>
            <a:custGeom>
              <a:avLst/>
              <a:gdLst/>
              <a:ahLst/>
              <a:cxnLst/>
              <a:rect l="l" t="t" r="r" b="b"/>
              <a:pathLst>
                <a:path w="3770215" h="1266841">
                  <a:moveTo>
                    <a:pt x="27582" y="0"/>
                  </a:moveTo>
                  <a:lnTo>
                    <a:pt x="3742633" y="0"/>
                  </a:lnTo>
                  <a:cubicBezTo>
                    <a:pt x="3749948" y="0"/>
                    <a:pt x="3756964" y="2906"/>
                    <a:pt x="3762136" y="8079"/>
                  </a:cubicBezTo>
                  <a:cubicBezTo>
                    <a:pt x="3767309" y="13251"/>
                    <a:pt x="3770215" y="20267"/>
                    <a:pt x="3770215" y="27582"/>
                  </a:cubicBezTo>
                  <a:lnTo>
                    <a:pt x="3770215" y="1239259"/>
                  </a:lnTo>
                  <a:cubicBezTo>
                    <a:pt x="3770215" y="1246575"/>
                    <a:pt x="3767309" y="1253590"/>
                    <a:pt x="3762136" y="1258763"/>
                  </a:cubicBezTo>
                  <a:cubicBezTo>
                    <a:pt x="3756964" y="1263936"/>
                    <a:pt x="3749948" y="1266841"/>
                    <a:pt x="3742633" y="1266841"/>
                  </a:cubicBezTo>
                  <a:lnTo>
                    <a:pt x="27582" y="1266841"/>
                  </a:lnTo>
                  <a:cubicBezTo>
                    <a:pt x="20267" y="1266841"/>
                    <a:pt x="13251" y="1263936"/>
                    <a:pt x="8079" y="1258763"/>
                  </a:cubicBezTo>
                  <a:cubicBezTo>
                    <a:pt x="2906" y="1253590"/>
                    <a:pt x="0" y="1246575"/>
                    <a:pt x="0" y="1239259"/>
                  </a:cubicBezTo>
                  <a:lnTo>
                    <a:pt x="0" y="27582"/>
                  </a:lnTo>
                  <a:cubicBezTo>
                    <a:pt x="0" y="20267"/>
                    <a:pt x="2906" y="13251"/>
                    <a:pt x="8079" y="8079"/>
                  </a:cubicBezTo>
                  <a:cubicBezTo>
                    <a:pt x="13251" y="2906"/>
                    <a:pt x="20267" y="0"/>
                    <a:pt x="27582" y="0"/>
                  </a:cubicBezTo>
                  <a:close/>
                </a:path>
              </a:pathLst>
            </a:custGeom>
            <a:solidFill>
              <a:srgbClr val="000000">
                <a:alpha val="0"/>
              </a:srgbClr>
            </a:solidFill>
            <a:ln w="19050" cap="rnd">
              <a:solidFill>
                <a:srgbClr val="FFFFFF"/>
              </a:solidFill>
              <a:prstDash val="solid"/>
              <a:round/>
            </a:ln>
          </p:spPr>
          <p:txBody>
            <a:bodyPr/>
            <a:lstStyle/>
            <a:p>
              <a:endParaRPr lang="pl-PL"/>
            </a:p>
          </p:txBody>
        </p:sp>
        <p:sp>
          <p:nvSpPr>
            <p:cNvPr id="4" name="TextBox 4"/>
            <p:cNvSpPr txBox="1"/>
            <p:nvPr/>
          </p:nvSpPr>
          <p:spPr>
            <a:xfrm>
              <a:off x="0" y="-38100"/>
              <a:ext cx="3770215" cy="1304942"/>
            </a:xfrm>
            <a:prstGeom prst="rect">
              <a:avLst/>
            </a:prstGeom>
          </p:spPr>
          <p:txBody>
            <a:bodyPr lIns="50800" tIns="50800" rIns="50800" bIns="50800" rtlCol="0" anchor="ctr"/>
            <a:lstStyle/>
            <a:p>
              <a:pPr algn="ctr">
                <a:lnSpc>
                  <a:spcPts val="3079"/>
                </a:lnSpc>
              </a:pPr>
              <a:endParaRPr/>
            </a:p>
          </p:txBody>
        </p:sp>
      </p:grpSp>
      <p:sp>
        <p:nvSpPr>
          <p:cNvPr id="5" name="Freeform 5"/>
          <p:cNvSpPr/>
          <p:nvPr/>
        </p:nvSpPr>
        <p:spPr>
          <a:xfrm rot="-5400000">
            <a:off x="15105069" y="6067051"/>
            <a:ext cx="6778295" cy="7210953"/>
          </a:xfrm>
          <a:custGeom>
            <a:avLst/>
            <a:gdLst/>
            <a:ahLst/>
            <a:cxnLst/>
            <a:rect l="l" t="t" r="r" b="b"/>
            <a:pathLst>
              <a:path w="6778295" h="7210953">
                <a:moveTo>
                  <a:pt x="0" y="0"/>
                </a:moveTo>
                <a:lnTo>
                  <a:pt x="6778295" y="0"/>
                </a:lnTo>
                <a:lnTo>
                  <a:pt x="6778295" y="7210953"/>
                </a:lnTo>
                <a:lnTo>
                  <a:pt x="0" y="7210953"/>
                </a:lnTo>
                <a:lnTo>
                  <a:pt x="0" y="0"/>
                </a:lnTo>
                <a:close/>
              </a:path>
            </a:pathLst>
          </a:custGeom>
          <a:blipFill>
            <a:blip r:embed="rId2">
              <a:alphaModFix amt="51000"/>
            </a:blip>
            <a:stretch>
              <a:fillRect/>
            </a:stretch>
          </a:blipFill>
        </p:spPr>
        <p:txBody>
          <a:bodyPr/>
          <a:lstStyle/>
          <a:p>
            <a:endParaRPr lang="pl-PL"/>
          </a:p>
        </p:txBody>
      </p:sp>
      <p:grpSp>
        <p:nvGrpSpPr>
          <p:cNvPr id="6" name="Group 6"/>
          <p:cNvGrpSpPr/>
          <p:nvPr/>
        </p:nvGrpSpPr>
        <p:grpSpPr>
          <a:xfrm>
            <a:off x="1986483" y="429387"/>
            <a:ext cx="14315035" cy="1695677"/>
            <a:chOff x="0" y="0"/>
            <a:chExt cx="3770215" cy="446598"/>
          </a:xfrm>
        </p:grpSpPr>
        <p:sp>
          <p:nvSpPr>
            <p:cNvPr id="7" name="Freeform 7"/>
            <p:cNvSpPr/>
            <p:nvPr/>
          </p:nvSpPr>
          <p:spPr>
            <a:xfrm>
              <a:off x="0" y="0"/>
              <a:ext cx="3770215" cy="446598"/>
            </a:xfrm>
            <a:custGeom>
              <a:avLst/>
              <a:gdLst/>
              <a:ahLst/>
              <a:cxnLst/>
              <a:rect l="l" t="t" r="r" b="b"/>
              <a:pathLst>
                <a:path w="3770215" h="446598">
                  <a:moveTo>
                    <a:pt x="27582" y="0"/>
                  </a:moveTo>
                  <a:lnTo>
                    <a:pt x="3742633" y="0"/>
                  </a:lnTo>
                  <a:cubicBezTo>
                    <a:pt x="3749948" y="0"/>
                    <a:pt x="3756964" y="2906"/>
                    <a:pt x="3762136" y="8079"/>
                  </a:cubicBezTo>
                  <a:cubicBezTo>
                    <a:pt x="3767309" y="13251"/>
                    <a:pt x="3770215" y="20267"/>
                    <a:pt x="3770215" y="27582"/>
                  </a:cubicBezTo>
                  <a:lnTo>
                    <a:pt x="3770215" y="419016"/>
                  </a:lnTo>
                  <a:cubicBezTo>
                    <a:pt x="3770215" y="426331"/>
                    <a:pt x="3767309" y="433347"/>
                    <a:pt x="3762136" y="438520"/>
                  </a:cubicBezTo>
                  <a:cubicBezTo>
                    <a:pt x="3756964" y="443692"/>
                    <a:pt x="3749948" y="446598"/>
                    <a:pt x="3742633" y="446598"/>
                  </a:cubicBezTo>
                  <a:lnTo>
                    <a:pt x="27582" y="446598"/>
                  </a:lnTo>
                  <a:cubicBezTo>
                    <a:pt x="20267" y="446598"/>
                    <a:pt x="13251" y="443692"/>
                    <a:pt x="8079" y="438520"/>
                  </a:cubicBezTo>
                  <a:cubicBezTo>
                    <a:pt x="2906" y="433347"/>
                    <a:pt x="0" y="426331"/>
                    <a:pt x="0" y="419016"/>
                  </a:cubicBezTo>
                  <a:lnTo>
                    <a:pt x="0" y="27582"/>
                  </a:lnTo>
                  <a:cubicBezTo>
                    <a:pt x="0" y="20267"/>
                    <a:pt x="2906" y="13251"/>
                    <a:pt x="8079" y="8079"/>
                  </a:cubicBezTo>
                  <a:cubicBezTo>
                    <a:pt x="13251" y="2906"/>
                    <a:pt x="20267" y="0"/>
                    <a:pt x="27582" y="0"/>
                  </a:cubicBezTo>
                  <a:close/>
                </a:path>
              </a:pathLst>
            </a:custGeom>
            <a:solidFill>
              <a:srgbClr val="000000">
                <a:alpha val="0"/>
              </a:srgbClr>
            </a:solidFill>
            <a:ln w="19050" cap="rnd">
              <a:solidFill>
                <a:srgbClr val="FFFFFF"/>
              </a:solidFill>
              <a:prstDash val="solid"/>
              <a:round/>
            </a:ln>
          </p:spPr>
          <p:txBody>
            <a:bodyPr/>
            <a:lstStyle/>
            <a:p>
              <a:endParaRPr lang="pl-PL"/>
            </a:p>
          </p:txBody>
        </p:sp>
        <p:sp>
          <p:nvSpPr>
            <p:cNvPr id="8" name="TextBox 8"/>
            <p:cNvSpPr txBox="1"/>
            <p:nvPr/>
          </p:nvSpPr>
          <p:spPr>
            <a:xfrm>
              <a:off x="0" y="-76200"/>
              <a:ext cx="3770215" cy="522798"/>
            </a:xfrm>
            <a:prstGeom prst="rect">
              <a:avLst/>
            </a:prstGeom>
          </p:spPr>
          <p:txBody>
            <a:bodyPr lIns="50800" tIns="50800" rIns="50800" bIns="50800" rtlCol="0" anchor="ctr"/>
            <a:lstStyle/>
            <a:p>
              <a:pPr algn="ctr">
                <a:lnSpc>
                  <a:spcPts val="5879"/>
                </a:lnSpc>
              </a:pPr>
              <a:r>
                <a:rPr lang="pl-PL" sz="4199" b="1" dirty="0">
                  <a:solidFill>
                    <a:srgbClr val="000000"/>
                  </a:solidFill>
                  <a:latin typeface="Montserrat Bold"/>
                  <a:ea typeface="Montserrat Bold"/>
                  <a:cs typeface="Montserrat Bold"/>
                  <a:sym typeface="Montserrat Bold"/>
                </a:rPr>
                <a:t>J</a:t>
              </a:r>
              <a:r>
                <a:rPr lang="en-US" sz="4199" b="1" dirty="0">
                  <a:solidFill>
                    <a:srgbClr val="000000"/>
                  </a:solidFill>
                  <a:latin typeface="Montserrat Bold"/>
                  <a:ea typeface="Montserrat Bold"/>
                  <a:cs typeface="Montserrat Bold"/>
                  <a:sym typeface="Montserrat Bold"/>
                </a:rPr>
                <a:t>ak ćwiczyć mindfulness z dziećmi młodszymi i starszymi </a:t>
              </a:r>
            </a:p>
          </p:txBody>
        </p:sp>
      </p:grpSp>
      <p:grpSp>
        <p:nvGrpSpPr>
          <p:cNvPr id="9" name="Group 9"/>
          <p:cNvGrpSpPr/>
          <p:nvPr/>
        </p:nvGrpSpPr>
        <p:grpSpPr>
          <a:xfrm>
            <a:off x="-206216" y="9672527"/>
            <a:ext cx="18700433" cy="743950"/>
            <a:chOff x="0" y="0"/>
            <a:chExt cx="4925217" cy="195937"/>
          </a:xfrm>
        </p:grpSpPr>
        <p:sp>
          <p:nvSpPr>
            <p:cNvPr id="10" name="Freeform 10"/>
            <p:cNvSpPr/>
            <p:nvPr/>
          </p:nvSpPr>
          <p:spPr>
            <a:xfrm>
              <a:off x="0" y="0"/>
              <a:ext cx="4925217" cy="195937"/>
            </a:xfrm>
            <a:custGeom>
              <a:avLst/>
              <a:gdLst/>
              <a:ahLst/>
              <a:cxnLst/>
              <a:rect l="l" t="t" r="r" b="b"/>
              <a:pathLst>
                <a:path w="4925217" h="195937">
                  <a:moveTo>
                    <a:pt x="0" y="0"/>
                  </a:moveTo>
                  <a:lnTo>
                    <a:pt x="4925217" y="0"/>
                  </a:lnTo>
                  <a:lnTo>
                    <a:pt x="4925217" y="195937"/>
                  </a:lnTo>
                  <a:lnTo>
                    <a:pt x="0" y="195937"/>
                  </a:lnTo>
                  <a:close/>
                </a:path>
              </a:pathLst>
            </a:custGeom>
            <a:solidFill>
              <a:srgbClr val="E5E8DF"/>
            </a:solidFill>
          </p:spPr>
          <p:txBody>
            <a:bodyPr/>
            <a:lstStyle/>
            <a:p>
              <a:endParaRPr lang="pl-PL"/>
            </a:p>
          </p:txBody>
        </p:sp>
        <p:sp>
          <p:nvSpPr>
            <p:cNvPr id="11" name="TextBox 11"/>
            <p:cNvSpPr txBox="1"/>
            <p:nvPr/>
          </p:nvSpPr>
          <p:spPr>
            <a:xfrm>
              <a:off x="0" y="-38100"/>
              <a:ext cx="4925217" cy="234037"/>
            </a:xfrm>
            <a:prstGeom prst="rect">
              <a:avLst/>
            </a:prstGeom>
          </p:spPr>
          <p:txBody>
            <a:bodyPr lIns="50800" tIns="50800" rIns="50800" bIns="50800" rtlCol="0" anchor="ctr"/>
            <a:lstStyle/>
            <a:p>
              <a:pPr algn="ctr">
                <a:lnSpc>
                  <a:spcPts val="3079"/>
                </a:lnSpc>
              </a:pPr>
              <a:endParaRPr/>
            </a:p>
          </p:txBody>
        </p:sp>
      </p:grpSp>
      <p:sp>
        <p:nvSpPr>
          <p:cNvPr id="12" name="Freeform 12"/>
          <p:cNvSpPr/>
          <p:nvPr/>
        </p:nvSpPr>
        <p:spPr>
          <a:xfrm>
            <a:off x="12251162" y="2199732"/>
            <a:ext cx="1748068" cy="899460"/>
          </a:xfrm>
          <a:custGeom>
            <a:avLst/>
            <a:gdLst/>
            <a:ahLst/>
            <a:cxnLst/>
            <a:rect l="l" t="t" r="r" b="b"/>
            <a:pathLst>
              <a:path w="1748068" h="899460">
                <a:moveTo>
                  <a:pt x="0" y="0"/>
                </a:moveTo>
                <a:lnTo>
                  <a:pt x="1748068" y="0"/>
                </a:lnTo>
                <a:lnTo>
                  <a:pt x="1748068" y="899460"/>
                </a:lnTo>
                <a:lnTo>
                  <a:pt x="0" y="89946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pl-PL"/>
          </a:p>
        </p:txBody>
      </p:sp>
      <p:sp>
        <p:nvSpPr>
          <p:cNvPr id="13" name="Freeform 13"/>
          <p:cNvSpPr/>
          <p:nvPr/>
        </p:nvSpPr>
        <p:spPr>
          <a:xfrm>
            <a:off x="7245390" y="7577816"/>
            <a:ext cx="1175750" cy="1004732"/>
          </a:xfrm>
          <a:custGeom>
            <a:avLst/>
            <a:gdLst/>
            <a:ahLst/>
            <a:cxnLst/>
            <a:rect l="l" t="t" r="r" b="b"/>
            <a:pathLst>
              <a:path w="1175750" h="1004732">
                <a:moveTo>
                  <a:pt x="0" y="0"/>
                </a:moveTo>
                <a:lnTo>
                  <a:pt x="1175750" y="0"/>
                </a:lnTo>
                <a:lnTo>
                  <a:pt x="1175750" y="1004732"/>
                </a:lnTo>
                <a:lnTo>
                  <a:pt x="0" y="1004732"/>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pl-PL"/>
          </a:p>
        </p:txBody>
      </p:sp>
      <p:sp>
        <p:nvSpPr>
          <p:cNvPr id="14" name="Freeform 14"/>
          <p:cNvSpPr/>
          <p:nvPr/>
        </p:nvSpPr>
        <p:spPr>
          <a:xfrm rot="-5400000">
            <a:off x="-4331047" y="-3176090"/>
            <a:ext cx="6778295" cy="7210953"/>
          </a:xfrm>
          <a:custGeom>
            <a:avLst/>
            <a:gdLst/>
            <a:ahLst/>
            <a:cxnLst/>
            <a:rect l="l" t="t" r="r" b="b"/>
            <a:pathLst>
              <a:path w="6778295" h="7210953">
                <a:moveTo>
                  <a:pt x="0" y="0"/>
                </a:moveTo>
                <a:lnTo>
                  <a:pt x="6778296" y="0"/>
                </a:lnTo>
                <a:lnTo>
                  <a:pt x="6778296" y="7210953"/>
                </a:lnTo>
                <a:lnTo>
                  <a:pt x="0" y="7210953"/>
                </a:lnTo>
                <a:lnTo>
                  <a:pt x="0" y="0"/>
                </a:lnTo>
                <a:close/>
              </a:path>
            </a:pathLst>
          </a:custGeom>
          <a:blipFill>
            <a:blip r:embed="rId2">
              <a:alphaModFix amt="51000"/>
            </a:blip>
            <a:stretch>
              <a:fillRect/>
            </a:stretch>
          </a:blipFill>
        </p:spPr>
        <p:txBody>
          <a:bodyPr/>
          <a:lstStyle/>
          <a:p>
            <a:endParaRPr lang="pl-PL"/>
          </a:p>
        </p:txBody>
      </p:sp>
      <p:sp>
        <p:nvSpPr>
          <p:cNvPr id="15" name="TextBox 15"/>
          <p:cNvSpPr txBox="1"/>
          <p:nvPr/>
        </p:nvSpPr>
        <p:spPr>
          <a:xfrm>
            <a:off x="1028700" y="3173000"/>
            <a:ext cx="17126981" cy="5924699"/>
          </a:xfrm>
          <a:prstGeom prst="rect">
            <a:avLst/>
          </a:prstGeom>
        </p:spPr>
        <p:txBody>
          <a:bodyPr lIns="0" tIns="0" rIns="0" bIns="0" rtlCol="0" anchor="t">
            <a:spAutoFit/>
          </a:bodyPr>
          <a:lstStyle/>
          <a:p>
            <a:pPr marL="1014716" lvl="1" indent="-507358" algn="ctr">
              <a:lnSpc>
                <a:spcPts val="6579"/>
              </a:lnSpc>
              <a:buFont typeface="Arial"/>
              <a:buChar char="•"/>
            </a:pPr>
            <a:r>
              <a:rPr lang="en-US" sz="4699" b="1" dirty="0" err="1">
                <a:solidFill>
                  <a:srgbClr val="000000"/>
                </a:solidFill>
                <a:latin typeface="Montserrat Bold"/>
                <a:ea typeface="Montserrat Bold"/>
                <a:cs typeface="Montserrat Bold"/>
                <a:sym typeface="Montserrat Bold"/>
              </a:rPr>
              <a:t>Oddychanie</a:t>
            </a:r>
            <a:r>
              <a:rPr lang="en-US" sz="4699" b="1" dirty="0">
                <a:solidFill>
                  <a:srgbClr val="000000"/>
                </a:solidFill>
                <a:latin typeface="Montserrat Bold"/>
                <a:ea typeface="Montserrat Bold"/>
                <a:cs typeface="Montserrat Bold"/>
                <a:sym typeface="Montserrat Bold"/>
              </a:rPr>
              <a:t> z </a:t>
            </a:r>
            <a:r>
              <a:rPr lang="en-US" sz="4699" b="1" dirty="0" err="1">
                <a:solidFill>
                  <a:srgbClr val="000000"/>
                </a:solidFill>
                <a:latin typeface="Montserrat Bold"/>
                <a:ea typeface="Montserrat Bold"/>
                <a:cs typeface="Montserrat Bold"/>
                <a:sym typeface="Montserrat Bold"/>
              </a:rPr>
              <a:t>małym</a:t>
            </a:r>
            <a:r>
              <a:rPr lang="en-US" sz="4699" b="1" dirty="0">
                <a:solidFill>
                  <a:srgbClr val="000000"/>
                </a:solidFill>
                <a:latin typeface="Montserrat Bold"/>
                <a:ea typeface="Montserrat Bold"/>
                <a:cs typeface="Montserrat Bold"/>
                <a:sym typeface="Montserrat Bold"/>
              </a:rPr>
              <a:t> </a:t>
            </a:r>
            <a:r>
              <a:rPr lang="en-US" sz="4699" b="1" dirty="0" err="1">
                <a:solidFill>
                  <a:srgbClr val="000000"/>
                </a:solidFill>
                <a:latin typeface="Montserrat Bold"/>
                <a:ea typeface="Montserrat Bold"/>
                <a:cs typeface="Montserrat Bold"/>
                <a:sym typeface="Montserrat Bold"/>
              </a:rPr>
              <a:t>przyjacielem</a:t>
            </a:r>
            <a:r>
              <a:rPr lang="en-US" sz="4699" b="1" dirty="0">
                <a:solidFill>
                  <a:srgbClr val="000000"/>
                </a:solidFill>
                <a:latin typeface="Montserrat Bold"/>
                <a:ea typeface="Montserrat Bold"/>
                <a:cs typeface="Montserrat Bold"/>
                <a:sym typeface="Montserrat Bold"/>
              </a:rPr>
              <a:t> </a:t>
            </a:r>
          </a:p>
          <a:p>
            <a:pPr algn="ctr">
              <a:lnSpc>
                <a:spcPts val="6579"/>
              </a:lnSpc>
            </a:pPr>
            <a:r>
              <a:rPr lang="en-US" sz="4699" dirty="0" err="1">
                <a:solidFill>
                  <a:srgbClr val="000000"/>
                </a:solidFill>
                <a:latin typeface="Montserrat"/>
                <a:ea typeface="Montserrat"/>
                <a:cs typeface="Montserrat"/>
                <a:sym typeface="Montserrat"/>
              </a:rPr>
              <a:t>Dziec</a:t>
            </a:r>
            <a:r>
              <a:rPr lang="pl-PL" sz="4699" dirty="0">
                <a:solidFill>
                  <a:srgbClr val="000000"/>
                </a:solidFill>
                <a:latin typeface="Montserrat"/>
                <a:ea typeface="Montserrat"/>
                <a:cs typeface="Montserrat"/>
                <a:sym typeface="Montserrat"/>
              </a:rPr>
              <a:t>ko</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kład</a:t>
            </a:r>
            <a:r>
              <a:rPr lang="pl-PL" sz="4699" dirty="0" err="1">
                <a:solidFill>
                  <a:srgbClr val="000000"/>
                </a:solidFill>
                <a:latin typeface="Montserrat"/>
                <a:ea typeface="Montserrat"/>
                <a:cs typeface="Montserrat"/>
                <a:sym typeface="Montserrat"/>
              </a:rPr>
              <a:t>zie</a:t>
            </a:r>
            <a:r>
              <a:rPr lang="pl-PL"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się</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na</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podłodze</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i</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umieszcza</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na</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brzuchu</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maskotkę</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Oddycha</a:t>
            </a:r>
            <a:r>
              <a:rPr lang="en-US" sz="4699" dirty="0">
                <a:solidFill>
                  <a:srgbClr val="000000"/>
                </a:solidFill>
                <a:latin typeface="Montserrat"/>
                <a:ea typeface="Montserrat"/>
                <a:cs typeface="Montserrat"/>
                <a:sym typeface="Montserrat"/>
              </a:rPr>
              <a:t> w </a:t>
            </a:r>
            <a:r>
              <a:rPr lang="en-US" sz="4699" dirty="0" err="1">
                <a:solidFill>
                  <a:srgbClr val="000000"/>
                </a:solidFill>
                <a:latin typeface="Montserrat"/>
                <a:ea typeface="Montserrat"/>
                <a:cs typeface="Montserrat"/>
                <a:sym typeface="Montserrat"/>
              </a:rPr>
              <a:t>ciszy</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przez</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minutę</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i</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zauważa</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przy</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tym</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jak</a:t>
            </a:r>
            <a:r>
              <a:rPr lang="en-US" sz="4699" dirty="0">
                <a:solidFill>
                  <a:srgbClr val="000000"/>
                </a:solidFill>
                <a:latin typeface="Montserrat"/>
                <a:ea typeface="Montserrat"/>
                <a:cs typeface="Montserrat"/>
                <a:sym typeface="Montserrat"/>
              </a:rPr>
              <a:t>  ma</a:t>
            </a:r>
            <a:r>
              <a:rPr lang="pl-PL" sz="4699" dirty="0" err="1">
                <a:solidFill>
                  <a:srgbClr val="000000"/>
                </a:solidFill>
                <a:latin typeface="Montserrat"/>
                <a:ea typeface="Montserrat"/>
                <a:cs typeface="Montserrat"/>
                <a:sym typeface="Montserrat"/>
              </a:rPr>
              <a:t>skotka</a:t>
            </a:r>
            <a:r>
              <a:rPr lang="pl-PL" sz="4699" dirty="0">
                <a:solidFill>
                  <a:srgbClr val="000000"/>
                </a:solidFill>
                <a:latin typeface="Montserrat"/>
                <a:ea typeface="Montserrat"/>
                <a:cs typeface="Montserrat"/>
                <a:sym typeface="Montserrat"/>
              </a:rPr>
              <a:t> porusza się w </a:t>
            </a:r>
            <a:r>
              <a:rPr lang="en-US" sz="4699" dirty="0" err="1">
                <a:solidFill>
                  <a:srgbClr val="000000"/>
                </a:solidFill>
                <a:latin typeface="Montserrat"/>
                <a:ea typeface="Montserrat"/>
                <a:cs typeface="Montserrat"/>
                <a:sym typeface="Montserrat"/>
              </a:rPr>
              <a:t>górę</a:t>
            </a:r>
            <a:r>
              <a:rPr lang="pl-PL"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i</a:t>
            </a:r>
            <a:r>
              <a:rPr lang="en-US" sz="4699" dirty="0">
                <a:solidFill>
                  <a:srgbClr val="000000"/>
                </a:solidFill>
                <a:latin typeface="Montserrat"/>
                <a:ea typeface="Montserrat"/>
                <a:cs typeface="Montserrat"/>
                <a:sym typeface="Montserrat"/>
              </a:rPr>
              <a:t> w </a:t>
            </a:r>
            <a:r>
              <a:rPr lang="en-US" sz="4699" dirty="0" err="1">
                <a:solidFill>
                  <a:srgbClr val="000000"/>
                </a:solidFill>
                <a:latin typeface="Montserrat"/>
                <a:ea typeface="Montserrat"/>
                <a:cs typeface="Montserrat"/>
                <a:sym typeface="Montserrat"/>
              </a:rPr>
              <a:t>dół</a:t>
            </a:r>
            <a:r>
              <a:rPr lang="en-US" sz="4699" dirty="0">
                <a:solidFill>
                  <a:srgbClr val="000000"/>
                </a:solidFill>
                <a:latin typeface="Montserrat"/>
                <a:ea typeface="Montserrat"/>
                <a:cs typeface="Montserrat"/>
                <a:sym typeface="Montserrat"/>
              </a:rPr>
              <a:t>. Star</a:t>
            </a:r>
            <a:r>
              <a:rPr lang="pl-PL" sz="4699" dirty="0">
                <a:solidFill>
                  <a:srgbClr val="000000"/>
                </a:solidFill>
                <a:latin typeface="Montserrat"/>
                <a:ea typeface="Montserrat"/>
                <a:cs typeface="Montserrat"/>
                <a:sym typeface="Montserrat"/>
              </a:rPr>
              <a:t>a</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się</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też</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zauważyć</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inne</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wrażenia</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Wyobraża</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sobie</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że</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myśli</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które</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się</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pojawiają</a:t>
            </a:r>
            <a:r>
              <a:rPr lang="en-US" sz="4699" dirty="0">
                <a:solidFill>
                  <a:srgbClr val="000000"/>
                </a:solidFill>
                <a:latin typeface="Montserrat"/>
                <a:ea typeface="Montserrat"/>
                <a:cs typeface="Montserrat"/>
                <a:sym typeface="Montserrat"/>
              </a:rPr>
              <a:t> w </a:t>
            </a:r>
            <a:r>
              <a:rPr lang="pl-PL" sz="4699" dirty="0">
                <a:solidFill>
                  <a:srgbClr val="000000"/>
                </a:solidFill>
                <a:latin typeface="Montserrat"/>
                <a:ea typeface="Montserrat"/>
                <a:cs typeface="Montserrat"/>
                <a:sym typeface="Montserrat"/>
              </a:rPr>
              <a:t>jego</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głowie</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zmieniają</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się</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i</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ulatują</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jak</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bańki</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mydlane</a:t>
            </a:r>
            <a:r>
              <a:rPr lang="en-US" sz="4699" dirty="0">
                <a:solidFill>
                  <a:srgbClr val="000000"/>
                </a:solidFill>
                <a:latin typeface="Montserrat"/>
                <a:ea typeface="Montserrat"/>
                <a:cs typeface="Montserrat"/>
                <a:sym typeface="Montserrat"/>
              </a:rPr>
              <a: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FEDDE"/>
        </a:solidFill>
        <a:effectLst/>
      </p:bgPr>
    </p:bg>
    <p:spTree>
      <p:nvGrpSpPr>
        <p:cNvPr id="1" name=""/>
        <p:cNvGrpSpPr/>
        <p:nvPr/>
      </p:nvGrpSpPr>
      <p:grpSpPr>
        <a:xfrm>
          <a:off x="0" y="0"/>
          <a:ext cx="0" cy="0"/>
          <a:chOff x="0" y="0"/>
          <a:chExt cx="0" cy="0"/>
        </a:xfrm>
      </p:grpSpPr>
      <p:grpSp>
        <p:nvGrpSpPr>
          <p:cNvPr id="2" name="Group 2"/>
          <p:cNvGrpSpPr/>
          <p:nvPr/>
        </p:nvGrpSpPr>
        <p:grpSpPr>
          <a:xfrm>
            <a:off x="-1189839" y="-991505"/>
            <a:ext cx="14315035" cy="4810039"/>
            <a:chOff x="0" y="0"/>
            <a:chExt cx="3770215" cy="1266842"/>
          </a:xfrm>
        </p:grpSpPr>
        <p:sp>
          <p:nvSpPr>
            <p:cNvPr id="3" name="Freeform 3"/>
            <p:cNvSpPr/>
            <p:nvPr/>
          </p:nvSpPr>
          <p:spPr>
            <a:xfrm>
              <a:off x="0" y="0"/>
              <a:ext cx="3770215" cy="1266841"/>
            </a:xfrm>
            <a:custGeom>
              <a:avLst/>
              <a:gdLst/>
              <a:ahLst/>
              <a:cxnLst/>
              <a:rect l="l" t="t" r="r" b="b"/>
              <a:pathLst>
                <a:path w="3770215" h="1266841">
                  <a:moveTo>
                    <a:pt x="27582" y="0"/>
                  </a:moveTo>
                  <a:lnTo>
                    <a:pt x="3742633" y="0"/>
                  </a:lnTo>
                  <a:cubicBezTo>
                    <a:pt x="3749948" y="0"/>
                    <a:pt x="3756964" y="2906"/>
                    <a:pt x="3762136" y="8079"/>
                  </a:cubicBezTo>
                  <a:cubicBezTo>
                    <a:pt x="3767309" y="13251"/>
                    <a:pt x="3770215" y="20267"/>
                    <a:pt x="3770215" y="27582"/>
                  </a:cubicBezTo>
                  <a:lnTo>
                    <a:pt x="3770215" y="1239259"/>
                  </a:lnTo>
                  <a:cubicBezTo>
                    <a:pt x="3770215" y="1246575"/>
                    <a:pt x="3767309" y="1253590"/>
                    <a:pt x="3762136" y="1258763"/>
                  </a:cubicBezTo>
                  <a:cubicBezTo>
                    <a:pt x="3756964" y="1263936"/>
                    <a:pt x="3749948" y="1266841"/>
                    <a:pt x="3742633" y="1266841"/>
                  </a:cubicBezTo>
                  <a:lnTo>
                    <a:pt x="27582" y="1266841"/>
                  </a:lnTo>
                  <a:cubicBezTo>
                    <a:pt x="20267" y="1266841"/>
                    <a:pt x="13251" y="1263936"/>
                    <a:pt x="8079" y="1258763"/>
                  </a:cubicBezTo>
                  <a:cubicBezTo>
                    <a:pt x="2906" y="1253590"/>
                    <a:pt x="0" y="1246575"/>
                    <a:pt x="0" y="1239259"/>
                  </a:cubicBezTo>
                  <a:lnTo>
                    <a:pt x="0" y="27582"/>
                  </a:lnTo>
                  <a:cubicBezTo>
                    <a:pt x="0" y="20267"/>
                    <a:pt x="2906" y="13251"/>
                    <a:pt x="8079" y="8079"/>
                  </a:cubicBezTo>
                  <a:cubicBezTo>
                    <a:pt x="13251" y="2906"/>
                    <a:pt x="20267" y="0"/>
                    <a:pt x="27582" y="0"/>
                  </a:cubicBezTo>
                  <a:close/>
                </a:path>
              </a:pathLst>
            </a:custGeom>
            <a:solidFill>
              <a:srgbClr val="000000">
                <a:alpha val="0"/>
              </a:srgbClr>
            </a:solidFill>
            <a:ln w="19050" cap="rnd">
              <a:solidFill>
                <a:srgbClr val="FFFFFF"/>
              </a:solidFill>
              <a:prstDash val="solid"/>
              <a:round/>
            </a:ln>
          </p:spPr>
          <p:txBody>
            <a:bodyPr/>
            <a:lstStyle/>
            <a:p>
              <a:endParaRPr lang="pl-PL"/>
            </a:p>
          </p:txBody>
        </p:sp>
        <p:sp>
          <p:nvSpPr>
            <p:cNvPr id="4" name="TextBox 4"/>
            <p:cNvSpPr txBox="1"/>
            <p:nvPr/>
          </p:nvSpPr>
          <p:spPr>
            <a:xfrm>
              <a:off x="0" y="-38100"/>
              <a:ext cx="3770215" cy="1304942"/>
            </a:xfrm>
            <a:prstGeom prst="rect">
              <a:avLst/>
            </a:prstGeom>
          </p:spPr>
          <p:txBody>
            <a:bodyPr lIns="50800" tIns="50800" rIns="50800" bIns="50800" rtlCol="0" anchor="ctr"/>
            <a:lstStyle/>
            <a:p>
              <a:pPr algn="ctr">
                <a:lnSpc>
                  <a:spcPts val="3079"/>
                </a:lnSpc>
              </a:pPr>
              <a:endParaRPr/>
            </a:p>
          </p:txBody>
        </p:sp>
      </p:grpSp>
      <p:sp>
        <p:nvSpPr>
          <p:cNvPr id="5" name="Freeform 5"/>
          <p:cNvSpPr/>
          <p:nvPr/>
        </p:nvSpPr>
        <p:spPr>
          <a:xfrm rot="-5400000">
            <a:off x="15105069" y="6067051"/>
            <a:ext cx="6778295" cy="7210953"/>
          </a:xfrm>
          <a:custGeom>
            <a:avLst/>
            <a:gdLst/>
            <a:ahLst/>
            <a:cxnLst/>
            <a:rect l="l" t="t" r="r" b="b"/>
            <a:pathLst>
              <a:path w="6778295" h="7210953">
                <a:moveTo>
                  <a:pt x="0" y="0"/>
                </a:moveTo>
                <a:lnTo>
                  <a:pt x="6778295" y="0"/>
                </a:lnTo>
                <a:lnTo>
                  <a:pt x="6778295" y="7210953"/>
                </a:lnTo>
                <a:lnTo>
                  <a:pt x="0" y="7210953"/>
                </a:lnTo>
                <a:lnTo>
                  <a:pt x="0" y="0"/>
                </a:lnTo>
                <a:close/>
              </a:path>
            </a:pathLst>
          </a:custGeom>
          <a:blipFill>
            <a:blip r:embed="rId2">
              <a:alphaModFix amt="51000"/>
            </a:blip>
            <a:stretch>
              <a:fillRect/>
            </a:stretch>
          </a:blipFill>
        </p:spPr>
        <p:txBody>
          <a:bodyPr/>
          <a:lstStyle/>
          <a:p>
            <a:endParaRPr lang="pl-PL"/>
          </a:p>
        </p:txBody>
      </p:sp>
      <p:grpSp>
        <p:nvGrpSpPr>
          <p:cNvPr id="6" name="Group 6"/>
          <p:cNvGrpSpPr/>
          <p:nvPr/>
        </p:nvGrpSpPr>
        <p:grpSpPr>
          <a:xfrm>
            <a:off x="1986483" y="429387"/>
            <a:ext cx="14315035" cy="1695677"/>
            <a:chOff x="0" y="0"/>
            <a:chExt cx="3770215" cy="446598"/>
          </a:xfrm>
        </p:grpSpPr>
        <p:sp>
          <p:nvSpPr>
            <p:cNvPr id="7" name="Freeform 7"/>
            <p:cNvSpPr/>
            <p:nvPr/>
          </p:nvSpPr>
          <p:spPr>
            <a:xfrm>
              <a:off x="0" y="0"/>
              <a:ext cx="3770215" cy="446598"/>
            </a:xfrm>
            <a:custGeom>
              <a:avLst/>
              <a:gdLst/>
              <a:ahLst/>
              <a:cxnLst/>
              <a:rect l="l" t="t" r="r" b="b"/>
              <a:pathLst>
                <a:path w="3770215" h="446598">
                  <a:moveTo>
                    <a:pt x="27582" y="0"/>
                  </a:moveTo>
                  <a:lnTo>
                    <a:pt x="3742633" y="0"/>
                  </a:lnTo>
                  <a:cubicBezTo>
                    <a:pt x="3749948" y="0"/>
                    <a:pt x="3756964" y="2906"/>
                    <a:pt x="3762136" y="8079"/>
                  </a:cubicBezTo>
                  <a:cubicBezTo>
                    <a:pt x="3767309" y="13251"/>
                    <a:pt x="3770215" y="20267"/>
                    <a:pt x="3770215" y="27582"/>
                  </a:cubicBezTo>
                  <a:lnTo>
                    <a:pt x="3770215" y="419016"/>
                  </a:lnTo>
                  <a:cubicBezTo>
                    <a:pt x="3770215" y="426331"/>
                    <a:pt x="3767309" y="433347"/>
                    <a:pt x="3762136" y="438520"/>
                  </a:cubicBezTo>
                  <a:cubicBezTo>
                    <a:pt x="3756964" y="443692"/>
                    <a:pt x="3749948" y="446598"/>
                    <a:pt x="3742633" y="446598"/>
                  </a:cubicBezTo>
                  <a:lnTo>
                    <a:pt x="27582" y="446598"/>
                  </a:lnTo>
                  <a:cubicBezTo>
                    <a:pt x="20267" y="446598"/>
                    <a:pt x="13251" y="443692"/>
                    <a:pt x="8079" y="438520"/>
                  </a:cubicBezTo>
                  <a:cubicBezTo>
                    <a:pt x="2906" y="433347"/>
                    <a:pt x="0" y="426331"/>
                    <a:pt x="0" y="419016"/>
                  </a:cubicBezTo>
                  <a:lnTo>
                    <a:pt x="0" y="27582"/>
                  </a:lnTo>
                  <a:cubicBezTo>
                    <a:pt x="0" y="20267"/>
                    <a:pt x="2906" y="13251"/>
                    <a:pt x="8079" y="8079"/>
                  </a:cubicBezTo>
                  <a:cubicBezTo>
                    <a:pt x="13251" y="2906"/>
                    <a:pt x="20267" y="0"/>
                    <a:pt x="27582" y="0"/>
                  </a:cubicBezTo>
                  <a:close/>
                </a:path>
              </a:pathLst>
            </a:custGeom>
            <a:solidFill>
              <a:srgbClr val="000000">
                <a:alpha val="0"/>
              </a:srgbClr>
            </a:solidFill>
            <a:ln w="19050" cap="rnd">
              <a:solidFill>
                <a:srgbClr val="FFFFFF"/>
              </a:solidFill>
              <a:prstDash val="solid"/>
              <a:round/>
            </a:ln>
          </p:spPr>
          <p:txBody>
            <a:bodyPr/>
            <a:lstStyle/>
            <a:p>
              <a:endParaRPr lang="pl-PL"/>
            </a:p>
          </p:txBody>
        </p:sp>
        <p:sp>
          <p:nvSpPr>
            <p:cNvPr id="8" name="TextBox 8"/>
            <p:cNvSpPr txBox="1"/>
            <p:nvPr/>
          </p:nvSpPr>
          <p:spPr>
            <a:xfrm>
              <a:off x="0" y="-76200"/>
              <a:ext cx="3770215" cy="522798"/>
            </a:xfrm>
            <a:prstGeom prst="rect">
              <a:avLst/>
            </a:prstGeom>
          </p:spPr>
          <p:txBody>
            <a:bodyPr lIns="50800" tIns="50800" rIns="50800" bIns="50800" rtlCol="0" anchor="ctr"/>
            <a:lstStyle/>
            <a:p>
              <a:pPr algn="ctr">
                <a:lnSpc>
                  <a:spcPts val="5879"/>
                </a:lnSpc>
              </a:pPr>
              <a:r>
                <a:rPr lang="en-US" sz="4199" b="1" dirty="0">
                  <a:solidFill>
                    <a:srgbClr val="000000"/>
                  </a:solidFill>
                  <a:latin typeface="Montserrat Bold"/>
                  <a:ea typeface="Montserrat Bold"/>
                  <a:cs typeface="Montserrat Bold"/>
                  <a:sym typeface="Montserrat Bold"/>
                </a:rPr>
                <a:t> </a:t>
              </a:r>
              <a:r>
                <a:rPr lang="pl-PL" sz="4199" b="1" dirty="0">
                  <a:solidFill>
                    <a:srgbClr val="000000"/>
                  </a:solidFill>
                  <a:latin typeface="Montserrat Bold"/>
                  <a:ea typeface="Montserrat Bold"/>
                  <a:cs typeface="Montserrat Bold"/>
                  <a:sym typeface="Montserrat Bold"/>
                </a:rPr>
                <a:t>J</a:t>
              </a:r>
              <a:r>
                <a:rPr lang="en-US" sz="4199" b="1" dirty="0">
                  <a:solidFill>
                    <a:srgbClr val="000000"/>
                  </a:solidFill>
                  <a:latin typeface="Montserrat Bold"/>
                  <a:ea typeface="Montserrat Bold"/>
                  <a:cs typeface="Montserrat Bold"/>
                  <a:sym typeface="Montserrat Bold"/>
                </a:rPr>
                <a:t>ak ćwiczyć mindfulness z dziećmi młodszymi i starszymi </a:t>
              </a:r>
            </a:p>
          </p:txBody>
        </p:sp>
      </p:grpSp>
      <p:grpSp>
        <p:nvGrpSpPr>
          <p:cNvPr id="9" name="Group 9"/>
          <p:cNvGrpSpPr/>
          <p:nvPr/>
        </p:nvGrpSpPr>
        <p:grpSpPr>
          <a:xfrm>
            <a:off x="-206216" y="9672527"/>
            <a:ext cx="18700433" cy="743950"/>
            <a:chOff x="0" y="0"/>
            <a:chExt cx="4925217" cy="195937"/>
          </a:xfrm>
        </p:grpSpPr>
        <p:sp>
          <p:nvSpPr>
            <p:cNvPr id="10" name="Freeform 10"/>
            <p:cNvSpPr/>
            <p:nvPr/>
          </p:nvSpPr>
          <p:spPr>
            <a:xfrm>
              <a:off x="0" y="0"/>
              <a:ext cx="4925217" cy="195937"/>
            </a:xfrm>
            <a:custGeom>
              <a:avLst/>
              <a:gdLst/>
              <a:ahLst/>
              <a:cxnLst/>
              <a:rect l="l" t="t" r="r" b="b"/>
              <a:pathLst>
                <a:path w="4925217" h="195937">
                  <a:moveTo>
                    <a:pt x="0" y="0"/>
                  </a:moveTo>
                  <a:lnTo>
                    <a:pt x="4925217" y="0"/>
                  </a:lnTo>
                  <a:lnTo>
                    <a:pt x="4925217" y="195937"/>
                  </a:lnTo>
                  <a:lnTo>
                    <a:pt x="0" y="195937"/>
                  </a:lnTo>
                  <a:close/>
                </a:path>
              </a:pathLst>
            </a:custGeom>
            <a:solidFill>
              <a:srgbClr val="E5E8DF"/>
            </a:solidFill>
          </p:spPr>
          <p:txBody>
            <a:bodyPr/>
            <a:lstStyle/>
            <a:p>
              <a:endParaRPr lang="pl-PL"/>
            </a:p>
          </p:txBody>
        </p:sp>
        <p:sp>
          <p:nvSpPr>
            <p:cNvPr id="11" name="TextBox 11"/>
            <p:cNvSpPr txBox="1"/>
            <p:nvPr/>
          </p:nvSpPr>
          <p:spPr>
            <a:xfrm>
              <a:off x="0" y="-38100"/>
              <a:ext cx="4925217" cy="234037"/>
            </a:xfrm>
            <a:prstGeom prst="rect">
              <a:avLst/>
            </a:prstGeom>
          </p:spPr>
          <p:txBody>
            <a:bodyPr lIns="50800" tIns="50800" rIns="50800" bIns="50800" rtlCol="0" anchor="ctr"/>
            <a:lstStyle/>
            <a:p>
              <a:pPr algn="ctr">
                <a:lnSpc>
                  <a:spcPts val="3079"/>
                </a:lnSpc>
              </a:pPr>
              <a:endParaRPr/>
            </a:p>
          </p:txBody>
        </p:sp>
      </p:grpSp>
      <p:sp>
        <p:nvSpPr>
          <p:cNvPr id="12" name="Freeform 12"/>
          <p:cNvSpPr/>
          <p:nvPr/>
        </p:nvSpPr>
        <p:spPr>
          <a:xfrm>
            <a:off x="12251162" y="2199732"/>
            <a:ext cx="1748068" cy="899460"/>
          </a:xfrm>
          <a:custGeom>
            <a:avLst/>
            <a:gdLst/>
            <a:ahLst/>
            <a:cxnLst/>
            <a:rect l="l" t="t" r="r" b="b"/>
            <a:pathLst>
              <a:path w="1748068" h="899460">
                <a:moveTo>
                  <a:pt x="0" y="0"/>
                </a:moveTo>
                <a:lnTo>
                  <a:pt x="1748068" y="0"/>
                </a:lnTo>
                <a:lnTo>
                  <a:pt x="1748068" y="899460"/>
                </a:lnTo>
                <a:lnTo>
                  <a:pt x="0" y="89946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pl-PL"/>
          </a:p>
        </p:txBody>
      </p:sp>
      <p:sp>
        <p:nvSpPr>
          <p:cNvPr id="13" name="Freeform 13"/>
          <p:cNvSpPr/>
          <p:nvPr/>
        </p:nvSpPr>
        <p:spPr>
          <a:xfrm>
            <a:off x="7245390" y="7577816"/>
            <a:ext cx="1175750" cy="1004732"/>
          </a:xfrm>
          <a:custGeom>
            <a:avLst/>
            <a:gdLst/>
            <a:ahLst/>
            <a:cxnLst/>
            <a:rect l="l" t="t" r="r" b="b"/>
            <a:pathLst>
              <a:path w="1175750" h="1004732">
                <a:moveTo>
                  <a:pt x="0" y="0"/>
                </a:moveTo>
                <a:lnTo>
                  <a:pt x="1175750" y="0"/>
                </a:lnTo>
                <a:lnTo>
                  <a:pt x="1175750" y="1004732"/>
                </a:lnTo>
                <a:lnTo>
                  <a:pt x="0" y="1004732"/>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pl-PL"/>
          </a:p>
        </p:txBody>
      </p:sp>
      <p:sp>
        <p:nvSpPr>
          <p:cNvPr id="14" name="Freeform 14"/>
          <p:cNvSpPr/>
          <p:nvPr/>
        </p:nvSpPr>
        <p:spPr>
          <a:xfrm rot="-5400000">
            <a:off x="-4331047" y="-3176090"/>
            <a:ext cx="6778295" cy="7210953"/>
          </a:xfrm>
          <a:custGeom>
            <a:avLst/>
            <a:gdLst/>
            <a:ahLst/>
            <a:cxnLst/>
            <a:rect l="l" t="t" r="r" b="b"/>
            <a:pathLst>
              <a:path w="6778295" h="7210953">
                <a:moveTo>
                  <a:pt x="0" y="0"/>
                </a:moveTo>
                <a:lnTo>
                  <a:pt x="6778296" y="0"/>
                </a:lnTo>
                <a:lnTo>
                  <a:pt x="6778296" y="7210953"/>
                </a:lnTo>
                <a:lnTo>
                  <a:pt x="0" y="7210953"/>
                </a:lnTo>
                <a:lnTo>
                  <a:pt x="0" y="0"/>
                </a:lnTo>
                <a:close/>
              </a:path>
            </a:pathLst>
          </a:custGeom>
          <a:blipFill>
            <a:blip r:embed="rId2">
              <a:alphaModFix amt="51000"/>
            </a:blip>
            <a:stretch>
              <a:fillRect/>
            </a:stretch>
          </a:blipFill>
        </p:spPr>
        <p:txBody>
          <a:bodyPr/>
          <a:lstStyle/>
          <a:p>
            <a:endParaRPr lang="pl-PL"/>
          </a:p>
        </p:txBody>
      </p:sp>
      <p:sp>
        <p:nvSpPr>
          <p:cNvPr id="15" name="TextBox 15"/>
          <p:cNvSpPr txBox="1"/>
          <p:nvPr/>
        </p:nvSpPr>
        <p:spPr>
          <a:xfrm>
            <a:off x="1028700" y="3173000"/>
            <a:ext cx="17126981" cy="5924699"/>
          </a:xfrm>
          <a:prstGeom prst="rect">
            <a:avLst/>
          </a:prstGeom>
        </p:spPr>
        <p:txBody>
          <a:bodyPr lIns="0" tIns="0" rIns="0" bIns="0" rtlCol="0" anchor="t">
            <a:spAutoFit/>
          </a:bodyPr>
          <a:lstStyle/>
          <a:p>
            <a:pPr marL="1014716" lvl="1" indent="-507358" algn="ctr">
              <a:lnSpc>
                <a:spcPts val="6579"/>
              </a:lnSpc>
              <a:buFont typeface="Arial"/>
              <a:buChar char="•"/>
            </a:pPr>
            <a:r>
              <a:rPr lang="en-US" sz="4699" b="1" dirty="0" err="1">
                <a:solidFill>
                  <a:srgbClr val="000000"/>
                </a:solidFill>
                <a:latin typeface="Montserrat Bold"/>
                <a:ea typeface="Montserrat Bold"/>
                <a:cs typeface="Montserrat Bold"/>
                <a:sym typeface="Montserrat Bold"/>
              </a:rPr>
              <a:t>Napinanie</a:t>
            </a:r>
            <a:r>
              <a:rPr lang="en-US" sz="4699" b="1" dirty="0">
                <a:solidFill>
                  <a:srgbClr val="000000"/>
                </a:solidFill>
                <a:latin typeface="Montserrat Bold"/>
                <a:ea typeface="Montserrat Bold"/>
                <a:cs typeface="Montserrat Bold"/>
                <a:sym typeface="Montserrat Bold"/>
              </a:rPr>
              <a:t> / </a:t>
            </a:r>
            <a:r>
              <a:rPr lang="en-US" sz="4699" b="1" dirty="0" err="1">
                <a:solidFill>
                  <a:srgbClr val="000000"/>
                </a:solidFill>
                <a:latin typeface="Montserrat Bold"/>
                <a:ea typeface="Montserrat Bold"/>
                <a:cs typeface="Montserrat Bold"/>
                <a:sym typeface="Montserrat Bold"/>
              </a:rPr>
              <a:t>rozluźnianie</a:t>
            </a:r>
            <a:r>
              <a:rPr lang="en-US" sz="4699" b="1" dirty="0">
                <a:solidFill>
                  <a:srgbClr val="000000"/>
                </a:solidFill>
                <a:latin typeface="Montserrat Bold"/>
                <a:ea typeface="Montserrat Bold"/>
                <a:cs typeface="Montserrat Bold"/>
                <a:sym typeface="Montserrat Bold"/>
              </a:rPr>
              <a:t> </a:t>
            </a:r>
          </a:p>
          <a:p>
            <a:pPr algn="ctr">
              <a:lnSpc>
                <a:spcPts val="6579"/>
              </a:lnSpc>
            </a:pPr>
            <a:r>
              <a:rPr lang="en-US" sz="4699" dirty="0" err="1">
                <a:solidFill>
                  <a:srgbClr val="000000"/>
                </a:solidFill>
                <a:latin typeface="Montserrat"/>
                <a:ea typeface="Montserrat"/>
                <a:cs typeface="Montserrat"/>
                <a:sym typeface="Montserrat"/>
              </a:rPr>
              <a:t>Dziec</a:t>
            </a:r>
            <a:r>
              <a:rPr lang="pl-PL" sz="4699" dirty="0">
                <a:solidFill>
                  <a:srgbClr val="000000"/>
                </a:solidFill>
                <a:latin typeface="Montserrat"/>
                <a:ea typeface="Montserrat"/>
                <a:cs typeface="Montserrat"/>
                <a:sym typeface="Montserrat"/>
              </a:rPr>
              <a:t>ko</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leżąc</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na</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podłodze</a:t>
            </a:r>
            <a:r>
              <a:rPr lang="en-US" sz="4699" dirty="0">
                <a:solidFill>
                  <a:srgbClr val="000000"/>
                </a:solidFill>
                <a:latin typeface="Montserrat"/>
                <a:ea typeface="Montserrat"/>
                <a:cs typeface="Montserrat"/>
                <a:sym typeface="Montserrat"/>
              </a:rPr>
              <a:t> z </a:t>
            </a:r>
            <a:r>
              <a:rPr lang="en-US" sz="4699" dirty="0" err="1">
                <a:solidFill>
                  <a:srgbClr val="000000"/>
                </a:solidFill>
                <a:latin typeface="Montserrat"/>
                <a:ea typeface="Montserrat"/>
                <a:cs typeface="Montserrat"/>
                <a:sym typeface="Montserrat"/>
              </a:rPr>
              <a:t>zamkniętymi</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oczami</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stara</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się</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napiąć</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każdy</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mięsień</a:t>
            </a:r>
            <a:r>
              <a:rPr lang="en-US" sz="4699" dirty="0">
                <a:solidFill>
                  <a:srgbClr val="000000"/>
                </a:solidFill>
                <a:latin typeface="Montserrat"/>
                <a:ea typeface="Montserrat"/>
                <a:cs typeface="Montserrat"/>
                <a:sym typeface="Montserrat"/>
              </a:rPr>
              <a:t> w </a:t>
            </a:r>
            <a:r>
              <a:rPr lang="en-US" sz="4699" dirty="0" err="1">
                <a:solidFill>
                  <a:srgbClr val="000000"/>
                </a:solidFill>
                <a:latin typeface="Montserrat"/>
                <a:ea typeface="Montserrat"/>
                <a:cs typeface="Montserrat"/>
                <a:sym typeface="Montserrat"/>
              </a:rPr>
              <a:t>ciele</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tak</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mocno</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jak</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tylko</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potrafią</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Palce</a:t>
            </a:r>
            <a:r>
              <a:rPr lang="en-US" sz="4699" dirty="0">
                <a:solidFill>
                  <a:srgbClr val="000000"/>
                </a:solidFill>
                <a:latin typeface="Montserrat"/>
                <a:ea typeface="Montserrat"/>
                <a:cs typeface="Montserrat"/>
                <a:sym typeface="Montserrat"/>
              </a:rPr>
              <a:t> u </a:t>
            </a:r>
            <a:r>
              <a:rPr lang="en-US" sz="4699" dirty="0" err="1">
                <a:solidFill>
                  <a:srgbClr val="000000"/>
                </a:solidFill>
                <a:latin typeface="Montserrat"/>
                <a:ea typeface="Montserrat"/>
                <a:cs typeface="Montserrat"/>
                <a:sym typeface="Montserrat"/>
              </a:rPr>
              <a:t>nóg</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i</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stopy</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nogi</a:t>
            </a:r>
            <a:r>
              <a:rPr lang="en-US" sz="4699" dirty="0">
                <a:solidFill>
                  <a:srgbClr val="000000"/>
                </a:solidFill>
                <a:latin typeface="Montserrat"/>
                <a:ea typeface="Montserrat"/>
                <a:cs typeface="Montserrat"/>
                <a:sym typeface="Montserrat"/>
              </a:rPr>
              <a:t> , </a:t>
            </a:r>
            <a:r>
              <a:rPr lang="en-US" sz="4699" dirty="0" err="1">
                <a:solidFill>
                  <a:srgbClr val="000000"/>
                </a:solidFill>
                <a:latin typeface="Montserrat"/>
                <a:ea typeface="Montserrat"/>
                <a:cs typeface="Montserrat"/>
                <a:sym typeface="Montserrat"/>
              </a:rPr>
              <a:t>brzuch</a:t>
            </a:r>
            <a:r>
              <a:rPr lang="en-US" sz="4699" dirty="0">
                <a:solidFill>
                  <a:srgbClr val="000000"/>
                </a:solidFill>
                <a:latin typeface="Montserrat"/>
                <a:ea typeface="Montserrat"/>
                <a:cs typeface="Montserrat"/>
                <a:sym typeface="Montserrat"/>
              </a:rPr>
              <a:t>. Mo</a:t>
            </a:r>
            <a:r>
              <a:rPr lang="pl-PL" sz="4699" dirty="0">
                <a:solidFill>
                  <a:srgbClr val="000000"/>
                </a:solidFill>
                <a:latin typeface="Montserrat"/>
                <a:ea typeface="Montserrat"/>
                <a:cs typeface="Montserrat"/>
                <a:sym typeface="Montserrat"/>
              </a:rPr>
              <a:t>że</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zaciskać</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pięści</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i</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podnieść</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ręce</a:t>
            </a:r>
            <a:r>
              <a:rPr lang="en-US" sz="4699" dirty="0">
                <a:solidFill>
                  <a:srgbClr val="000000"/>
                </a:solidFill>
                <a:latin typeface="Montserrat"/>
                <a:ea typeface="Montserrat"/>
                <a:cs typeface="Montserrat"/>
                <a:sym typeface="Montserrat"/>
              </a:rPr>
              <a:t> do </a:t>
            </a:r>
            <a:r>
              <a:rPr lang="en-US" sz="4699" dirty="0" err="1">
                <a:solidFill>
                  <a:srgbClr val="000000"/>
                </a:solidFill>
                <a:latin typeface="Montserrat"/>
                <a:ea typeface="Montserrat"/>
                <a:cs typeface="Montserrat"/>
                <a:sym typeface="Montserrat"/>
              </a:rPr>
              <a:t>głowy</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Pozostaj</a:t>
            </a:r>
            <a:r>
              <a:rPr lang="pl-PL" sz="4699" dirty="0">
                <a:solidFill>
                  <a:srgbClr val="000000"/>
                </a:solidFill>
                <a:latin typeface="Montserrat"/>
                <a:ea typeface="Montserrat"/>
                <a:cs typeface="Montserrat"/>
                <a:sym typeface="Montserrat"/>
              </a:rPr>
              <a:t>e</a:t>
            </a:r>
            <a:r>
              <a:rPr lang="en-US" sz="4699" dirty="0">
                <a:solidFill>
                  <a:srgbClr val="000000"/>
                </a:solidFill>
                <a:latin typeface="Montserrat"/>
                <a:ea typeface="Montserrat"/>
                <a:cs typeface="Montserrat"/>
                <a:sym typeface="Montserrat"/>
              </a:rPr>
              <a:t> w </a:t>
            </a:r>
            <a:r>
              <a:rPr lang="en-US" sz="4699" dirty="0" err="1">
                <a:solidFill>
                  <a:srgbClr val="000000"/>
                </a:solidFill>
                <a:latin typeface="Montserrat"/>
                <a:ea typeface="Montserrat"/>
                <a:cs typeface="Montserrat"/>
                <a:sym typeface="Montserrat"/>
              </a:rPr>
              <a:t>tej</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ściśniętej</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pozycji</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przez</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kilka</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sekund</a:t>
            </a:r>
            <a:r>
              <a:rPr lang="pl-PL" sz="4699" dirty="0">
                <a:solidFill>
                  <a:srgbClr val="000000"/>
                </a:solidFill>
                <a:latin typeface="Montserrat"/>
                <a:ea typeface="Montserrat"/>
                <a:cs typeface="Montserrat"/>
                <a:sym typeface="Montserrat"/>
              </a:rPr>
              <a:t>,</a:t>
            </a:r>
            <a:r>
              <a:rPr lang="en-US" sz="4699" dirty="0">
                <a:solidFill>
                  <a:srgbClr val="000000"/>
                </a:solidFill>
                <a:latin typeface="Montserrat"/>
                <a:ea typeface="Montserrat"/>
                <a:cs typeface="Montserrat"/>
                <a:sym typeface="Montserrat"/>
              </a:rPr>
              <a:t> a </a:t>
            </a:r>
            <a:r>
              <a:rPr lang="en-US" sz="4699" dirty="0" err="1">
                <a:solidFill>
                  <a:srgbClr val="000000"/>
                </a:solidFill>
                <a:latin typeface="Montserrat"/>
                <a:ea typeface="Montserrat"/>
                <a:cs typeface="Montserrat"/>
                <a:sym typeface="Montserrat"/>
              </a:rPr>
              <a:t>potem</a:t>
            </a:r>
            <a:r>
              <a:rPr lang="en-US" sz="4699" dirty="0">
                <a:solidFill>
                  <a:srgbClr val="000000"/>
                </a:solidFill>
                <a:latin typeface="Montserrat"/>
                <a:ea typeface="Montserrat"/>
                <a:cs typeface="Montserrat"/>
                <a:sym typeface="Montserrat"/>
              </a:rPr>
              <a:t> w </a:t>
            </a:r>
            <a:r>
              <a:rPr lang="en-US" sz="4699" dirty="0" err="1">
                <a:solidFill>
                  <a:srgbClr val="000000"/>
                </a:solidFill>
                <a:latin typeface="Montserrat"/>
                <a:ea typeface="Montserrat"/>
                <a:cs typeface="Montserrat"/>
                <a:sym typeface="Montserrat"/>
              </a:rPr>
              <a:t>pełni</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rozluźni</a:t>
            </a:r>
            <a:r>
              <a:rPr lang="pl-PL" sz="4699" dirty="0">
                <a:solidFill>
                  <a:srgbClr val="000000"/>
                </a:solidFill>
                <a:latin typeface="Montserrat"/>
                <a:ea typeface="Montserrat"/>
                <a:cs typeface="Montserrat"/>
                <a:sym typeface="Montserrat"/>
              </a:rPr>
              <a:t>a</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się</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i</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relaksuj</a:t>
            </a:r>
            <a:r>
              <a:rPr lang="pl-PL" sz="4699" dirty="0">
                <a:solidFill>
                  <a:srgbClr val="000000"/>
                </a:solidFill>
                <a:latin typeface="Montserrat"/>
                <a:ea typeface="Montserrat"/>
                <a:cs typeface="Montserrat"/>
                <a:sym typeface="Montserrat"/>
              </a:rPr>
              <a:t>e</a:t>
            </a:r>
            <a:r>
              <a:rPr lang="en-US" sz="4699" dirty="0">
                <a:solidFill>
                  <a:srgbClr val="000000"/>
                </a:solidFill>
                <a:latin typeface="Montserrat"/>
                <a:ea typeface="Montserrat"/>
                <a:cs typeface="Montserrat"/>
                <a:sym typeface="Montserrat"/>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2133600" y="1866900"/>
            <a:ext cx="12192000" cy="6186309"/>
          </a:xfrm>
          <a:prstGeom prst="rect">
            <a:avLst/>
          </a:prstGeom>
        </p:spPr>
        <p:txBody>
          <a:bodyPr wrap="square">
            <a:spAutoFit/>
          </a:bodyPr>
          <a:lstStyle/>
          <a:p>
            <a:pPr algn="just"/>
            <a:r>
              <a:rPr lang="pl-PL" sz="4400" dirty="0">
                <a:latin typeface="Baskerville Display PT" panose="020B0604020202020204" charset="-18"/>
                <a:ea typeface="Baskerville Display PT" panose="020B0604020202020204" charset="-18"/>
              </a:rPr>
              <a:t>W czasach narastających problemów psychicznych u coraz młodszych dzieci istotne jest przekazywanie informacji na temat zdrowia psychicznego, które jest równie ważne jak zdrowie fizyczne. Stan zdrowia dzieci jest jednym z podstawowych czynników stanowiących o jakości życia. Zły stan zdrowia dziecka może przeszkadzać w realizacji procesów rozwojowych i doprowadzić do szeregu trudności. </a:t>
            </a:r>
          </a:p>
        </p:txBody>
      </p:sp>
    </p:spTree>
    <p:extLst>
      <p:ext uri="{BB962C8B-B14F-4D97-AF65-F5344CB8AC3E}">
        <p14:creationId xmlns:p14="http://schemas.microsoft.com/office/powerpoint/2010/main" val="34104828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EFEDDE"/>
        </a:solidFill>
        <a:effectLst/>
      </p:bgPr>
    </p:bg>
    <p:spTree>
      <p:nvGrpSpPr>
        <p:cNvPr id="1" name=""/>
        <p:cNvGrpSpPr/>
        <p:nvPr/>
      </p:nvGrpSpPr>
      <p:grpSpPr>
        <a:xfrm>
          <a:off x="0" y="0"/>
          <a:ext cx="0" cy="0"/>
          <a:chOff x="0" y="0"/>
          <a:chExt cx="0" cy="0"/>
        </a:xfrm>
      </p:grpSpPr>
      <p:grpSp>
        <p:nvGrpSpPr>
          <p:cNvPr id="2" name="Group 2"/>
          <p:cNvGrpSpPr/>
          <p:nvPr/>
        </p:nvGrpSpPr>
        <p:grpSpPr>
          <a:xfrm>
            <a:off x="-1189839" y="-991505"/>
            <a:ext cx="14315035" cy="4810039"/>
            <a:chOff x="0" y="0"/>
            <a:chExt cx="3770215" cy="1266842"/>
          </a:xfrm>
        </p:grpSpPr>
        <p:sp>
          <p:nvSpPr>
            <p:cNvPr id="3" name="Freeform 3"/>
            <p:cNvSpPr/>
            <p:nvPr/>
          </p:nvSpPr>
          <p:spPr>
            <a:xfrm>
              <a:off x="0" y="0"/>
              <a:ext cx="3770215" cy="1266841"/>
            </a:xfrm>
            <a:custGeom>
              <a:avLst/>
              <a:gdLst/>
              <a:ahLst/>
              <a:cxnLst/>
              <a:rect l="l" t="t" r="r" b="b"/>
              <a:pathLst>
                <a:path w="3770215" h="1266841">
                  <a:moveTo>
                    <a:pt x="27582" y="0"/>
                  </a:moveTo>
                  <a:lnTo>
                    <a:pt x="3742633" y="0"/>
                  </a:lnTo>
                  <a:cubicBezTo>
                    <a:pt x="3749948" y="0"/>
                    <a:pt x="3756964" y="2906"/>
                    <a:pt x="3762136" y="8079"/>
                  </a:cubicBezTo>
                  <a:cubicBezTo>
                    <a:pt x="3767309" y="13251"/>
                    <a:pt x="3770215" y="20267"/>
                    <a:pt x="3770215" y="27582"/>
                  </a:cubicBezTo>
                  <a:lnTo>
                    <a:pt x="3770215" y="1239259"/>
                  </a:lnTo>
                  <a:cubicBezTo>
                    <a:pt x="3770215" y="1246575"/>
                    <a:pt x="3767309" y="1253590"/>
                    <a:pt x="3762136" y="1258763"/>
                  </a:cubicBezTo>
                  <a:cubicBezTo>
                    <a:pt x="3756964" y="1263936"/>
                    <a:pt x="3749948" y="1266841"/>
                    <a:pt x="3742633" y="1266841"/>
                  </a:cubicBezTo>
                  <a:lnTo>
                    <a:pt x="27582" y="1266841"/>
                  </a:lnTo>
                  <a:cubicBezTo>
                    <a:pt x="20267" y="1266841"/>
                    <a:pt x="13251" y="1263936"/>
                    <a:pt x="8079" y="1258763"/>
                  </a:cubicBezTo>
                  <a:cubicBezTo>
                    <a:pt x="2906" y="1253590"/>
                    <a:pt x="0" y="1246575"/>
                    <a:pt x="0" y="1239259"/>
                  </a:cubicBezTo>
                  <a:lnTo>
                    <a:pt x="0" y="27582"/>
                  </a:lnTo>
                  <a:cubicBezTo>
                    <a:pt x="0" y="20267"/>
                    <a:pt x="2906" y="13251"/>
                    <a:pt x="8079" y="8079"/>
                  </a:cubicBezTo>
                  <a:cubicBezTo>
                    <a:pt x="13251" y="2906"/>
                    <a:pt x="20267" y="0"/>
                    <a:pt x="27582" y="0"/>
                  </a:cubicBezTo>
                  <a:close/>
                </a:path>
              </a:pathLst>
            </a:custGeom>
            <a:solidFill>
              <a:srgbClr val="000000">
                <a:alpha val="0"/>
              </a:srgbClr>
            </a:solidFill>
            <a:ln w="19050" cap="rnd">
              <a:solidFill>
                <a:srgbClr val="FFFFFF"/>
              </a:solidFill>
              <a:prstDash val="solid"/>
              <a:round/>
            </a:ln>
          </p:spPr>
          <p:txBody>
            <a:bodyPr/>
            <a:lstStyle/>
            <a:p>
              <a:endParaRPr lang="pl-PL"/>
            </a:p>
          </p:txBody>
        </p:sp>
        <p:sp>
          <p:nvSpPr>
            <p:cNvPr id="4" name="TextBox 4"/>
            <p:cNvSpPr txBox="1"/>
            <p:nvPr/>
          </p:nvSpPr>
          <p:spPr>
            <a:xfrm>
              <a:off x="0" y="-38100"/>
              <a:ext cx="3770215" cy="1304942"/>
            </a:xfrm>
            <a:prstGeom prst="rect">
              <a:avLst/>
            </a:prstGeom>
          </p:spPr>
          <p:txBody>
            <a:bodyPr lIns="50800" tIns="50800" rIns="50800" bIns="50800" rtlCol="0" anchor="ctr"/>
            <a:lstStyle/>
            <a:p>
              <a:pPr algn="ctr">
                <a:lnSpc>
                  <a:spcPts val="3079"/>
                </a:lnSpc>
              </a:pPr>
              <a:endParaRPr/>
            </a:p>
          </p:txBody>
        </p:sp>
      </p:grpSp>
      <p:sp>
        <p:nvSpPr>
          <p:cNvPr id="5" name="Freeform 5"/>
          <p:cNvSpPr/>
          <p:nvPr/>
        </p:nvSpPr>
        <p:spPr>
          <a:xfrm rot="-5400000">
            <a:off x="15105069" y="6067051"/>
            <a:ext cx="6778295" cy="7210953"/>
          </a:xfrm>
          <a:custGeom>
            <a:avLst/>
            <a:gdLst/>
            <a:ahLst/>
            <a:cxnLst/>
            <a:rect l="l" t="t" r="r" b="b"/>
            <a:pathLst>
              <a:path w="6778295" h="7210953">
                <a:moveTo>
                  <a:pt x="0" y="0"/>
                </a:moveTo>
                <a:lnTo>
                  <a:pt x="6778295" y="0"/>
                </a:lnTo>
                <a:lnTo>
                  <a:pt x="6778295" y="7210953"/>
                </a:lnTo>
                <a:lnTo>
                  <a:pt x="0" y="7210953"/>
                </a:lnTo>
                <a:lnTo>
                  <a:pt x="0" y="0"/>
                </a:lnTo>
                <a:close/>
              </a:path>
            </a:pathLst>
          </a:custGeom>
          <a:blipFill>
            <a:blip r:embed="rId2">
              <a:alphaModFix amt="51000"/>
            </a:blip>
            <a:stretch>
              <a:fillRect/>
            </a:stretch>
          </a:blipFill>
        </p:spPr>
        <p:txBody>
          <a:bodyPr/>
          <a:lstStyle/>
          <a:p>
            <a:endParaRPr lang="pl-PL"/>
          </a:p>
        </p:txBody>
      </p:sp>
      <p:grpSp>
        <p:nvGrpSpPr>
          <p:cNvPr id="6" name="Group 6"/>
          <p:cNvGrpSpPr/>
          <p:nvPr/>
        </p:nvGrpSpPr>
        <p:grpSpPr>
          <a:xfrm>
            <a:off x="1986483" y="429387"/>
            <a:ext cx="14315035" cy="1695677"/>
            <a:chOff x="0" y="0"/>
            <a:chExt cx="3770215" cy="446598"/>
          </a:xfrm>
        </p:grpSpPr>
        <p:sp>
          <p:nvSpPr>
            <p:cNvPr id="7" name="Freeform 7"/>
            <p:cNvSpPr/>
            <p:nvPr/>
          </p:nvSpPr>
          <p:spPr>
            <a:xfrm>
              <a:off x="0" y="0"/>
              <a:ext cx="3770215" cy="446598"/>
            </a:xfrm>
            <a:custGeom>
              <a:avLst/>
              <a:gdLst/>
              <a:ahLst/>
              <a:cxnLst/>
              <a:rect l="l" t="t" r="r" b="b"/>
              <a:pathLst>
                <a:path w="3770215" h="446598">
                  <a:moveTo>
                    <a:pt x="27582" y="0"/>
                  </a:moveTo>
                  <a:lnTo>
                    <a:pt x="3742633" y="0"/>
                  </a:lnTo>
                  <a:cubicBezTo>
                    <a:pt x="3749948" y="0"/>
                    <a:pt x="3756964" y="2906"/>
                    <a:pt x="3762136" y="8079"/>
                  </a:cubicBezTo>
                  <a:cubicBezTo>
                    <a:pt x="3767309" y="13251"/>
                    <a:pt x="3770215" y="20267"/>
                    <a:pt x="3770215" y="27582"/>
                  </a:cubicBezTo>
                  <a:lnTo>
                    <a:pt x="3770215" y="419016"/>
                  </a:lnTo>
                  <a:cubicBezTo>
                    <a:pt x="3770215" y="426331"/>
                    <a:pt x="3767309" y="433347"/>
                    <a:pt x="3762136" y="438520"/>
                  </a:cubicBezTo>
                  <a:cubicBezTo>
                    <a:pt x="3756964" y="443692"/>
                    <a:pt x="3749948" y="446598"/>
                    <a:pt x="3742633" y="446598"/>
                  </a:cubicBezTo>
                  <a:lnTo>
                    <a:pt x="27582" y="446598"/>
                  </a:lnTo>
                  <a:cubicBezTo>
                    <a:pt x="20267" y="446598"/>
                    <a:pt x="13251" y="443692"/>
                    <a:pt x="8079" y="438520"/>
                  </a:cubicBezTo>
                  <a:cubicBezTo>
                    <a:pt x="2906" y="433347"/>
                    <a:pt x="0" y="426331"/>
                    <a:pt x="0" y="419016"/>
                  </a:cubicBezTo>
                  <a:lnTo>
                    <a:pt x="0" y="27582"/>
                  </a:lnTo>
                  <a:cubicBezTo>
                    <a:pt x="0" y="20267"/>
                    <a:pt x="2906" y="13251"/>
                    <a:pt x="8079" y="8079"/>
                  </a:cubicBezTo>
                  <a:cubicBezTo>
                    <a:pt x="13251" y="2906"/>
                    <a:pt x="20267" y="0"/>
                    <a:pt x="27582" y="0"/>
                  </a:cubicBezTo>
                  <a:close/>
                </a:path>
              </a:pathLst>
            </a:custGeom>
            <a:solidFill>
              <a:srgbClr val="000000">
                <a:alpha val="0"/>
              </a:srgbClr>
            </a:solidFill>
            <a:ln w="19050" cap="rnd">
              <a:solidFill>
                <a:srgbClr val="FFFFFF"/>
              </a:solidFill>
              <a:prstDash val="solid"/>
              <a:round/>
            </a:ln>
          </p:spPr>
          <p:txBody>
            <a:bodyPr/>
            <a:lstStyle/>
            <a:p>
              <a:endParaRPr lang="pl-PL"/>
            </a:p>
          </p:txBody>
        </p:sp>
        <p:sp>
          <p:nvSpPr>
            <p:cNvPr id="8" name="TextBox 8"/>
            <p:cNvSpPr txBox="1"/>
            <p:nvPr/>
          </p:nvSpPr>
          <p:spPr>
            <a:xfrm>
              <a:off x="0" y="-76200"/>
              <a:ext cx="3770215" cy="522798"/>
            </a:xfrm>
            <a:prstGeom prst="rect">
              <a:avLst/>
            </a:prstGeom>
          </p:spPr>
          <p:txBody>
            <a:bodyPr lIns="50800" tIns="50800" rIns="50800" bIns="50800" rtlCol="0" anchor="ctr"/>
            <a:lstStyle/>
            <a:p>
              <a:pPr algn="ctr">
                <a:lnSpc>
                  <a:spcPts val="5879"/>
                </a:lnSpc>
              </a:pPr>
              <a:r>
                <a:rPr lang="en-US" sz="4199" b="1" dirty="0">
                  <a:solidFill>
                    <a:srgbClr val="000000"/>
                  </a:solidFill>
                  <a:latin typeface="Montserrat Bold"/>
                  <a:ea typeface="Montserrat Bold"/>
                  <a:cs typeface="Montserrat Bold"/>
                  <a:sym typeface="Montserrat Bold"/>
                </a:rPr>
                <a:t> </a:t>
              </a:r>
              <a:r>
                <a:rPr lang="pl-PL" sz="4199" b="1" dirty="0">
                  <a:solidFill>
                    <a:srgbClr val="000000"/>
                  </a:solidFill>
                  <a:latin typeface="Montserrat Bold"/>
                  <a:ea typeface="Montserrat Bold"/>
                  <a:cs typeface="Montserrat Bold"/>
                  <a:sym typeface="Montserrat Bold"/>
                </a:rPr>
                <a:t>J</a:t>
              </a:r>
              <a:r>
                <a:rPr lang="en-US" sz="4199" b="1" dirty="0">
                  <a:solidFill>
                    <a:srgbClr val="000000"/>
                  </a:solidFill>
                  <a:latin typeface="Montserrat Bold"/>
                  <a:ea typeface="Montserrat Bold"/>
                  <a:cs typeface="Montserrat Bold"/>
                  <a:sym typeface="Montserrat Bold"/>
                </a:rPr>
                <a:t>ak ćwiczyć mindfulness z dziećmi młodszymi i starszymi </a:t>
              </a:r>
            </a:p>
          </p:txBody>
        </p:sp>
      </p:grpSp>
      <p:grpSp>
        <p:nvGrpSpPr>
          <p:cNvPr id="9" name="Group 9"/>
          <p:cNvGrpSpPr/>
          <p:nvPr/>
        </p:nvGrpSpPr>
        <p:grpSpPr>
          <a:xfrm>
            <a:off x="-206216" y="9672527"/>
            <a:ext cx="18700433" cy="743950"/>
            <a:chOff x="0" y="0"/>
            <a:chExt cx="4925217" cy="195937"/>
          </a:xfrm>
        </p:grpSpPr>
        <p:sp>
          <p:nvSpPr>
            <p:cNvPr id="10" name="Freeform 10"/>
            <p:cNvSpPr/>
            <p:nvPr/>
          </p:nvSpPr>
          <p:spPr>
            <a:xfrm>
              <a:off x="0" y="0"/>
              <a:ext cx="4925217" cy="195937"/>
            </a:xfrm>
            <a:custGeom>
              <a:avLst/>
              <a:gdLst/>
              <a:ahLst/>
              <a:cxnLst/>
              <a:rect l="l" t="t" r="r" b="b"/>
              <a:pathLst>
                <a:path w="4925217" h="195937">
                  <a:moveTo>
                    <a:pt x="0" y="0"/>
                  </a:moveTo>
                  <a:lnTo>
                    <a:pt x="4925217" y="0"/>
                  </a:lnTo>
                  <a:lnTo>
                    <a:pt x="4925217" y="195937"/>
                  </a:lnTo>
                  <a:lnTo>
                    <a:pt x="0" y="195937"/>
                  </a:lnTo>
                  <a:close/>
                </a:path>
              </a:pathLst>
            </a:custGeom>
            <a:solidFill>
              <a:srgbClr val="E5E8DF"/>
            </a:solidFill>
          </p:spPr>
          <p:txBody>
            <a:bodyPr/>
            <a:lstStyle/>
            <a:p>
              <a:endParaRPr lang="pl-PL"/>
            </a:p>
          </p:txBody>
        </p:sp>
        <p:sp>
          <p:nvSpPr>
            <p:cNvPr id="11" name="TextBox 11"/>
            <p:cNvSpPr txBox="1"/>
            <p:nvPr/>
          </p:nvSpPr>
          <p:spPr>
            <a:xfrm>
              <a:off x="0" y="-38100"/>
              <a:ext cx="4925217" cy="234037"/>
            </a:xfrm>
            <a:prstGeom prst="rect">
              <a:avLst/>
            </a:prstGeom>
          </p:spPr>
          <p:txBody>
            <a:bodyPr lIns="50800" tIns="50800" rIns="50800" bIns="50800" rtlCol="0" anchor="ctr"/>
            <a:lstStyle/>
            <a:p>
              <a:pPr algn="ctr">
                <a:lnSpc>
                  <a:spcPts val="3079"/>
                </a:lnSpc>
              </a:pPr>
              <a:endParaRPr/>
            </a:p>
          </p:txBody>
        </p:sp>
      </p:grpSp>
      <p:sp>
        <p:nvSpPr>
          <p:cNvPr id="12" name="Freeform 12"/>
          <p:cNvSpPr/>
          <p:nvPr/>
        </p:nvSpPr>
        <p:spPr>
          <a:xfrm>
            <a:off x="12251162" y="2199732"/>
            <a:ext cx="1748068" cy="899460"/>
          </a:xfrm>
          <a:custGeom>
            <a:avLst/>
            <a:gdLst/>
            <a:ahLst/>
            <a:cxnLst/>
            <a:rect l="l" t="t" r="r" b="b"/>
            <a:pathLst>
              <a:path w="1748068" h="899460">
                <a:moveTo>
                  <a:pt x="0" y="0"/>
                </a:moveTo>
                <a:lnTo>
                  <a:pt x="1748068" y="0"/>
                </a:lnTo>
                <a:lnTo>
                  <a:pt x="1748068" y="899460"/>
                </a:lnTo>
                <a:lnTo>
                  <a:pt x="0" y="89946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pl-PL"/>
          </a:p>
        </p:txBody>
      </p:sp>
      <p:sp>
        <p:nvSpPr>
          <p:cNvPr id="13" name="Freeform 13"/>
          <p:cNvSpPr/>
          <p:nvPr/>
        </p:nvSpPr>
        <p:spPr>
          <a:xfrm>
            <a:off x="7245390" y="7577816"/>
            <a:ext cx="1175750" cy="1004732"/>
          </a:xfrm>
          <a:custGeom>
            <a:avLst/>
            <a:gdLst/>
            <a:ahLst/>
            <a:cxnLst/>
            <a:rect l="l" t="t" r="r" b="b"/>
            <a:pathLst>
              <a:path w="1175750" h="1004732">
                <a:moveTo>
                  <a:pt x="0" y="0"/>
                </a:moveTo>
                <a:lnTo>
                  <a:pt x="1175750" y="0"/>
                </a:lnTo>
                <a:lnTo>
                  <a:pt x="1175750" y="1004732"/>
                </a:lnTo>
                <a:lnTo>
                  <a:pt x="0" y="1004732"/>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pl-PL"/>
          </a:p>
        </p:txBody>
      </p:sp>
      <p:sp>
        <p:nvSpPr>
          <p:cNvPr id="14" name="Freeform 14"/>
          <p:cNvSpPr/>
          <p:nvPr/>
        </p:nvSpPr>
        <p:spPr>
          <a:xfrm rot="-5400000">
            <a:off x="-4331047" y="-3176090"/>
            <a:ext cx="6778295" cy="7210953"/>
          </a:xfrm>
          <a:custGeom>
            <a:avLst/>
            <a:gdLst/>
            <a:ahLst/>
            <a:cxnLst/>
            <a:rect l="l" t="t" r="r" b="b"/>
            <a:pathLst>
              <a:path w="6778295" h="7210953">
                <a:moveTo>
                  <a:pt x="0" y="0"/>
                </a:moveTo>
                <a:lnTo>
                  <a:pt x="6778296" y="0"/>
                </a:lnTo>
                <a:lnTo>
                  <a:pt x="6778296" y="7210953"/>
                </a:lnTo>
                <a:lnTo>
                  <a:pt x="0" y="7210953"/>
                </a:lnTo>
                <a:lnTo>
                  <a:pt x="0" y="0"/>
                </a:lnTo>
                <a:close/>
              </a:path>
            </a:pathLst>
          </a:custGeom>
          <a:blipFill>
            <a:blip r:embed="rId2">
              <a:alphaModFix amt="51000"/>
            </a:blip>
            <a:stretch>
              <a:fillRect/>
            </a:stretch>
          </a:blipFill>
        </p:spPr>
        <p:txBody>
          <a:bodyPr/>
          <a:lstStyle/>
          <a:p>
            <a:endParaRPr lang="pl-PL"/>
          </a:p>
        </p:txBody>
      </p:sp>
      <p:sp>
        <p:nvSpPr>
          <p:cNvPr id="15" name="TextBox 15"/>
          <p:cNvSpPr txBox="1"/>
          <p:nvPr/>
        </p:nvSpPr>
        <p:spPr>
          <a:xfrm>
            <a:off x="762000" y="2033903"/>
            <a:ext cx="17126981" cy="8401146"/>
          </a:xfrm>
          <a:prstGeom prst="rect">
            <a:avLst/>
          </a:prstGeom>
        </p:spPr>
        <p:txBody>
          <a:bodyPr lIns="0" tIns="0" rIns="0" bIns="0" rtlCol="0" anchor="t">
            <a:spAutoFit/>
          </a:bodyPr>
          <a:lstStyle/>
          <a:p>
            <a:pPr marL="1014716" lvl="1" indent="-507358" algn="ctr">
              <a:lnSpc>
                <a:spcPts val="6579"/>
              </a:lnSpc>
              <a:buFont typeface="Arial"/>
              <a:buChar char="•"/>
            </a:pPr>
            <a:r>
              <a:rPr lang="en-US" sz="4699" b="1" dirty="0" err="1">
                <a:solidFill>
                  <a:srgbClr val="000000"/>
                </a:solidFill>
                <a:latin typeface="Montserrat Bold"/>
                <a:ea typeface="Montserrat Bold"/>
                <a:cs typeface="Montserrat Bold"/>
                <a:sym typeface="Montserrat Bold"/>
              </a:rPr>
              <a:t>Zapach</a:t>
            </a:r>
            <a:r>
              <a:rPr lang="en-US" sz="4699" b="1" dirty="0">
                <a:solidFill>
                  <a:srgbClr val="000000"/>
                </a:solidFill>
                <a:latin typeface="Montserrat Bold"/>
                <a:ea typeface="Montserrat Bold"/>
                <a:cs typeface="Montserrat Bold"/>
                <a:sym typeface="Montserrat Bold"/>
              </a:rPr>
              <a:t> </a:t>
            </a:r>
            <a:r>
              <a:rPr lang="en-US" sz="4699" b="1" dirty="0" err="1">
                <a:solidFill>
                  <a:srgbClr val="000000"/>
                </a:solidFill>
                <a:latin typeface="Montserrat Bold"/>
                <a:ea typeface="Montserrat Bold"/>
                <a:cs typeface="Montserrat Bold"/>
                <a:sym typeface="Montserrat Bold"/>
              </a:rPr>
              <a:t>i</a:t>
            </a:r>
            <a:r>
              <a:rPr lang="en-US" sz="4699" b="1" dirty="0">
                <a:solidFill>
                  <a:srgbClr val="000000"/>
                </a:solidFill>
                <a:latin typeface="Montserrat Bold"/>
                <a:ea typeface="Montserrat Bold"/>
                <a:cs typeface="Montserrat Bold"/>
                <a:sym typeface="Montserrat Bold"/>
              </a:rPr>
              <a:t> </a:t>
            </a:r>
            <a:r>
              <a:rPr lang="en-US" sz="4699" b="1" dirty="0" err="1">
                <a:solidFill>
                  <a:srgbClr val="000000"/>
                </a:solidFill>
                <a:latin typeface="Montserrat Bold"/>
                <a:ea typeface="Montserrat Bold"/>
                <a:cs typeface="Montserrat Bold"/>
                <a:sym typeface="Montserrat Bold"/>
              </a:rPr>
              <a:t>smak</a:t>
            </a:r>
            <a:r>
              <a:rPr lang="en-US" sz="4699" b="1" dirty="0">
                <a:solidFill>
                  <a:srgbClr val="000000"/>
                </a:solidFill>
                <a:latin typeface="Montserrat Bold"/>
                <a:ea typeface="Montserrat Bold"/>
                <a:cs typeface="Montserrat Bold"/>
                <a:sym typeface="Montserrat Bold"/>
              </a:rPr>
              <a:t> </a:t>
            </a:r>
          </a:p>
          <a:p>
            <a:pPr algn="ctr">
              <a:lnSpc>
                <a:spcPts val="6579"/>
              </a:lnSpc>
            </a:pPr>
            <a:r>
              <a:rPr lang="en-US" sz="4699" dirty="0" err="1">
                <a:solidFill>
                  <a:srgbClr val="000000"/>
                </a:solidFill>
                <a:latin typeface="Montserrat"/>
                <a:ea typeface="Montserrat"/>
                <a:cs typeface="Montserrat"/>
                <a:sym typeface="Montserrat"/>
              </a:rPr>
              <a:t>Znajdź</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coś</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mocno</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pachnącego</a:t>
            </a:r>
            <a:r>
              <a:rPr lang="en-US" sz="4699" dirty="0">
                <a:solidFill>
                  <a:srgbClr val="000000"/>
                </a:solidFill>
                <a:latin typeface="Montserrat"/>
                <a:ea typeface="Montserrat"/>
                <a:cs typeface="Montserrat"/>
                <a:sym typeface="Montserrat"/>
              </a:rPr>
              <a:t>, np. </a:t>
            </a:r>
            <a:r>
              <a:rPr lang="en-US" sz="4699" dirty="0" err="1">
                <a:solidFill>
                  <a:srgbClr val="000000"/>
                </a:solidFill>
                <a:latin typeface="Montserrat"/>
                <a:ea typeface="Montserrat"/>
                <a:cs typeface="Montserrat"/>
                <a:sym typeface="Montserrat"/>
              </a:rPr>
              <a:t>skórkę</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pomarańczy</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laskę</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cynamonu</a:t>
            </a:r>
            <a:r>
              <a:rPr lang="en-US" sz="4699" dirty="0">
                <a:solidFill>
                  <a:srgbClr val="000000"/>
                </a:solidFill>
                <a:latin typeface="Montserrat"/>
                <a:ea typeface="Montserrat"/>
                <a:cs typeface="Montserrat"/>
                <a:sym typeface="Montserrat"/>
              </a:rPr>
              <a:t> , </a:t>
            </a:r>
            <a:r>
              <a:rPr lang="en-US" sz="4699" dirty="0" err="1">
                <a:solidFill>
                  <a:srgbClr val="000000"/>
                </a:solidFill>
                <a:latin typeface="Montserrat"/>
                <a:ea typeface="Montserrat"/>
                <a:cs typeface="Montserrat"/>
                <a:sym typeface="Montserrat"/>
              </a:rPr>
              <a:t>czy</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wanilii</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Poproś</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dziec</a:t>
            </a:r>
            <a:r>
              <a:rPr lang="pl-PL" sz="4699" dirty="0">
                <a:solidFill>
                  <a:srgbClr val="000000"/>
                </a:solidFill>
                <a:latin typeface="Montserrat"/>
                <a:ea typeface="Montserrat"/>
                <a:cs typeface="Montserrat"/>
                <a:sym typeface="Montserrat"/>
              </a:rPr>
              <a:t>ko</a:t>
            </a:r>
            <a:r>
              <a:rPr lang="en-US" sz="4699" dirty="0">
                <a:solidFill>
                  <a:srgbClr val="000000"/>
                </a:solidFill>
                <a:latin typeface="Montserrat"/>
                <a:ea typeface="Montserrat"/>
                <a:cs typeface="Montserrat"/>
                <a:sym typeface="Montserrat"/>
              </a:rPr>
              <a:t> , </a:t>
            </a:r>
            <a:r>
              <a:rPr lang="en-US" sz="4699" dirty="0" err="1">
                <a:solidFill>
                  <a:srgbClr val="000000"/>
                </a:solidFill>
                <a:latin typeface="Montserrat"/>
                <a:ea typeface="Montserrat"/>
                <a:cs typeface="Montserrat"/>
                <a:sym typeface="Montserrat"/>
              </a:rPr>
              <a:t>żeby</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zamknęły</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oczy</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i</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wdycha</a:t>
            </a:r>
            <a:r>
              <a:rPr lang="pl-PL" sz="4699" dirty="0" err="1">
                <a:solidFill>
                  <a:srgbClr val="000000"/>
                </a:solidFill>
                <a:latin typeface="Montserrat"/>
                <a:ea typeface="Montserrat"/>
                <a:cs typeface="Montserrat"/>
                <a:sym typeface="Montserrat"/>
              </a:rPr>
              <a:t>ło</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zapach</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skupiając</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na</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nim</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całą</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uwagę</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Zapach</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może</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być</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bardzo</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skutecznym</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narzędziem</a:t>
            </a:r>
            <a:r>
              <a:rPr lang="en-US" sz="4699" dirty="0">
                <a:solidFill>
                  <a:srgbClr val="000000"/>
                </a:solidFill>
                <a:latin typeface="Montserrat"/>
                <a:ea typeface="Montserrat"/>
                <a:cs typeface="Montserrat"/>
                <a:sym typeface="Montserrat"/>
              </a:rPr>
              <a:t> w </a:t>
            </a:r>
            <a:r>
              <a:rPr lang="en-US" sz="4699" dirty="0" err="1">
                <a:solidFill>
                  <a:srgbClr val="000000"/>
                </a:solidFill>
                <a:latin typeface="Montserrat"/>
                <a:ea typeface="Montserrat"/>
                <a:cs typeface="Montserrat"/>
                <a:sym typeface="Montserrat"/>
              </a:rPr>
              <a:t>zmniejszeniu</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niepokoju</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Podobne</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ćwiczenie</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można</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wykonywać</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ze</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zmysłem</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smaku</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Dzieci</a:t>
            </a:r>
            <a:r>
              <a:rPr lang="en-US" sz="4699" dirty="0">
                <a:solidFill>
                  <a:srgbClr val="000000"/>
                </a:solidFill>
                <a:latin typeface="Montserrat"/>
                <a:ea typeface="Montserrat"/>
                <a:cs typeface="Montserrat"/>
                <a:sym typeface="Montserrat"/>
              </a:rPr>
              <a:t> z </a:t>
            </a:r>
            <a:r>
              <a:rPr lang="en-US" sz="4699" dirty="0" err="1">
                <a:solidFill>
                  <a:srgbClr val="000000"/>
                </a:solidFill>
                <a:latin typeface="Montserrat"/>
                <a:ea typeface="Montserrat"/>
                <a:cs typeface="Montserrat"/>
                <a:sym typeface="Montserrat"/>
              </a:rPr>
              <a:t>zamkniętymi</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oczami</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smakują</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rodzynkę</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czekoladę</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starają</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się</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jeść</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ją</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jak</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najdłużej</a:t>
            </a:r>
            <a:r>
              <a:rPr lang="en-US" sz="4699" dirty="0">
                <a:solidFill>
                  <a:srgbClr val="000000"/>
                </a:solidFill>
                <a:latin typeface="Montserrat"/>
                <a:ea typeface="Montserrat"/>
                <a:cs typeface="Montserrat"/>
                <a:sym typeface="Montserrat"/>
              </a:rPr>
              <a:t> , </a:t>
            </a:r>
            <a:r>
              <a:rPr lang="en-US" sz="4699" dirty="0" err="1">
                <a:solidFill>
                  <a:srgbClr val="000000"/>
                </a:solidFill>
                <a:latin typeface="Montserrat"/>
                <a:ea typeface="Montserrat"/>
                <a:cs typeface="Montserrat"/>
                <a:sym typeface="Montserrat"/>
              </a:rPr>
              <a:t>zwracając</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uwagę</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na</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wszystkie</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odcienie</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smaku</a:t>
            </a:r>
            <a:r>
              <a:rPr lang="en-US" sz="4699" dirty="0">
                <a:solidFill>
                  <a:srgbClr val="000000"/>
                </a:solidFill>
                <a:latin typeface="Montserrat"/>
                <a:ea typeface="Montserrat"/>
                <a:cs typeface="Montserrat"/>
                <a:sym typeface="Montserrat"/>
              </a:rPr>
              <a: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EFEDDE"/>
        </a:solidFill>
        <a:effectLst/>
      </p:bgPr>
    </p:bg>
    <p:spTree>
      <p:nvGrpSpPr>
        <p:cNvPr id="1" name=""/>
        <p:cNvGrpSpPr/>
        <p:nvPr/>
      </p:nvGrpSpPr>
      <p:grpSpPr>
        <a:xfrm>
          <a:off x="0" y="0"/>
          <a:ext cx="0" cy="0"/>
          <a:chOff x="0" y="0"/>
          <a:chExt cx="0" cy="0"/>
        </a:xfrm>
      </p:grpSpPr>
      <p:grpSp>
        <p:nvGrpSpPr>
          <p:cNvPr id="2" name="Group 2"/>
          <p:cNvGrpSpPr/>
          <p:nvPr/>
        </p:nvGrpSpPr>
        <p:grpSpPr>
          <a:xfrm>
            <a:off x="-1189839" y="-991505"/>
            <a:ext cx="14315035" cy="4810039"/>
            <a:chOff x="0" y="0"/>
            <a:chExt cx="3770215" cy="1266842"/>
          </a:xfrm>
        </p:grpSpPr>
        <p:sp>
          <p:nvSpPr>
            <p:cNvPr id="3" name="Freeform 3"/>
            <p:cNvSpPr/>
            <p:nvPr/>
          </p:nvSpPr>
          <p:spPr>
            <a:xfrm>
              <a:off x="0" y="0"/>
              <a:ext cx="3770215" cy="1266841"/>
            </a:xfrm>
            <a:custGeom>
              <a:avLst/>
              <a:gdLst/>
              <a:ahLst/>
              <a:cxnLst/>
              <a:rect l="l" t="t" r="r" b="b"/>
              <a:pathLst>
                <a:path w="3770215" h="1266841">
                  <a:moveTo>
                    <a:pt x="27582" y="0"/>
                  </a:moveTo>
                  <a:lnTo>
                    <a:pt x="3742633" y="0"/>
                  </a:lnTo>
                  <a:cubicBezTo>
                    <a:pt x="3749948" y="0"/>
                    <a:pt x="3756964" y="2906"/>
                    <a:pt x="3762136" y="8079"/>
                  </a:cubicBezTo>
                  <a:cubicBezTo>
                    <a:pt x="3767309" y="13251"/>
                    <a:pt x="3770215" y="20267"/>
                    <a:pt x="3770215" y="27582"/>
                  </a:cubicBezTo>
                  <a:lnTo>
                    <a:pt x="3770215" y="1239259"/>
                  </a:lnTo>
                  <a:cubicBezTo>
                    <a:pt x="3770215" y="1246575"/>
                    <a:pt x="3767309" y="1253590"/>
                    <a:pt x="3762136" y="1258763"/>
                  </a:cubicBezTo>
                  <a:cubicBezTo>
                    <a:pt x="3756964" y="1263936"/>
                    <a:pt x="3749948" y="1266841"/>
                    <a:pt x="3742633" y="1266841"/>
                  </a:cubicBezTo>
                  <a:lnTo>
                    <a:pt x="27582" y="1266841"/>
                  </a:lnTo>
                  <a:cubicBezTo>
                    <a:pt x="20267" y="1266841"/>
                    <a:pt x="13251" y="1263936"/>
                    <a:pt x="8079" y="1258763"/>
                  </a:cubicBezTo>
                  <a:cubicBezTo>
                    <a:pt x="2906" y="1253590"/>
                    <a:pt x="0" y="1246575"/>
                    <a:pt x="0" y="1239259"/>
                  </a:cubicBezTo>
                  <a:lnTo>
                    <a:pt x="0" y="27582"/>
                  </a:lnTo>
                  <a:cubicBezTo>
                    <a:pt x="0" y="20267"/>
                    <a:pt x="2906" y="13251"/>
                    <a:pt x="8079" y="8079"/>
                  </a:cubicBezTo>
                  <a:cubicBezTo>
                    <a:pt x="13251" y="2906"/>
                    <a:pt x="20267" y="0"/>
                    <a:pt x="27582" y="0"/>
                  </a:cubicBezTo>
                  <a:close/>
                </a:path>
              </a:pathLst>
            </a:custGeom>
            <a:solidFill>
              <a:srgbClr val="000000">
                <a:alpha val="0"/>
              </a:srgbClr>
            </a:solidFill>
            <a:ln w="19050" cap="rnd">
              <a:solidFill>
                <a:srgbClr val="FFFFFF"/>
              </a:solidFill>
              <a:prstDash val="solid"/>
              <a:round/>
            </a:ln>
          </p:spPr>
          <p:txBody>
            <a:bodyPr/>
            <a:lstStyle/>
            <a:p>
              <a:endParaRPr lang="pl-PL"/>
            </a:p>
          </p:txBody>
        </p:sp>
        <p:sp>
          <p:nvSpPr>
            <p:cNvPr id="4" name="TextBox 4"/>
            <p:cNvSpPr txBox="1"/>
            <p:nvPr/>
          </p:nvSpPr>
          <p:spPr>
            <a:xfrm>
              <a:off x="0" y="-38100"/>
              <a:ext cx="3770215" cy="1304942"/>
            </a:xfrm>
            <a:prstGeom prst="rect">
              <a:avLst/>
            </a:prstGeom>
          </p:spPr>
          <p:txBody>
            <a:bodyPr lIns="50800" tIns="50800" rIns="50800" bIns="50800" rtlCol="0" anchor="ctr"/>
            <a:lstStyle/>
            <a:p>
              <a:pPr algn="ctr">
                <a:lnSpc>
                  <a:spcPts val="3079"/>
                </a:lnSpc>
              </a:pPr>
              <a:endParaRPr/>
            </a:p>
          </p:txBody>
        </p:sp>
      </p:grpSp>
      <p:sp>
        <p:nvSpPr>
          <p:cNvPr id="5" name="Freeform 5"/>
          <p:cNvSpPr/>
          <p:nvPr/>
        </p:nvSpPr>
        <p:spPr>
          <a:xfrm rot="-5400000">
            <a:off x="15105069" y="6067051"/>
            <a:ext cx="6778295" cy="7210953"/>
          </a:xfrm>
          <a:custGeom>
            <a:avLst/>
            <a:gdLst/>
            <a:ahLst/>
            <a:cxnLst/>
            <a:rect l="l" t="t" r="r" b="b"/>
            <a:pathLst>
              <a:path w="6778295" h="7210953">
                <a:moveTo>
                  <a:pt x="0" y="0"/>
                </a:moveTo>
                <a:lnTo>
                  <a:pt x="6778295" y="0"/>
                </a:lnTo>
                <a:lnTo>
                  <a:pt x="6778295" y="7210953"/>
                </a:lnTo>
                <a:lnTo>
                  <a:pt x="0" y="7210953"/>
                </a:lnTo>
                <a:lnTo>
                  <a:pt x="0" y="0"/>
                </a:lnTo>
                <a:close/>
              </a:path>
            </a:pathLst>
          </a:custGeom>
          <a:blipFill>
            <a:blip r:embed="rId2">
              <a:alphaModFix amt="51000"/>
            </a:blip>
            <a:stretch>
              <a:fillRect/>
            </a:stretch>
          </a:blipFill>
        </p:spPr>
        <p:txBody>
          <a:bodyPr/>
          <a:lstStyle/>
          <a:p>
            <a:endParaRPr lang="pl-PL"/>
          </a:p>
        </p:txBody>
      </p:sp>
      <p:grpSp>
        <p:nvGrpSpPr>
          <p:cNvPr id="6" name="Group 6"/>
          <p:cNvGrpSpPr/>
          <p:nvPr/>
        </p:nvGrpSpPr>
        <p:grpSpPr>
          <a:xfrm>
            <a:off x="1986483" y="429387"/>
            <a:ext cx="14315035" cy="1695677"/>
            <a:chOff x="0" y="0"/>
            <a:chExt cx="3770215" cy="446598"/>
          </a:xfrm>
        </p:grpSpPr>
        <p:sp>
          <p:nvSpPr>
            <p:cNvPr id="7" name="Freeform 7"/>
            <p:cNvSpPr/>
            <p:nvPr/>
          </p:nvSpPr>
          <p:spPr>
            <a:xfrm>
              <a:off x="0" y="0"/>
              <a:ext cx="3770215" cy="446598"/>
            </a:xfrm>
            <a:custGeom>
              <a:avLst/>
              <a:gdLst/>
              <a:ahLst/>
              <a:cxnLst/>
              <a:rect l="l" t="t" r="r" b="b"/>
              <a:pathLst>
                <a:path w="3770215" h="446598">
                  <a:moveTo>
                    <a:pt x="27582" y="0"/>
                  </a:moveTo>
                  <a:lnTo>
                    <a:pt x="3742633" y="0"/>
                  </a:lnTo>
                  <a:cubicBezTo>
                    <a:pt x="3749948" y="0"/>
                    <a:pt x="3756964" y="2906"/>
                    <a:pt x="3762136" y="8079"/>
                  </a:cubicBezTo>
                  <a:cubicBezTo>
                    <a:pt x="3767309" y="13251"/>
                    <a:pt x="3770215" y="20267"/>
                    <a:pt x="3770215" y="27582"/>
                  </a:cubicBezTo>
                  <a:lnTo>
                    <a:pt x="3770215" y="419016"/>
                  </a:lnTo>
                  <a:cubicBezTo>
                    <a:pt x="3770215" y="426331"/>
                    <a:pt x="3767309" y="433347"/>
                    <a:pt x="3762136" y="438520"/>
                  </a:cubicBezTo>
                  <a:cubicBezTo>
                    <a:pt x="3756964" y="443692"/>
                    <a:pt x="3749948" y="446598"/>
                    <a:pt x="3742633" y="446598"/>
                  </a:cubicBezTo>
                  <a:lnTo>
                    <a:pt x="27582" y="446598"/>
                  </a:lnTo>
                  <a:cubicBezTo>
                    <a:pt x="20267" y="446598"/>
                    <a:pt x="13251" y="443692"/>
                    <a:pt x="8079" y="438520"/>
                  </a:cubicBezTo>
                  <a:cubicBezTo>
                    <a:pt x="2906" y="433347"/>
                    <a:pt x="0" y="426331"/>
                    <a:pt x="0" y="419016"/>
                  </a:cubicBezTo>
                  <a:lnTo>
                    <a:pt x="0" y="27582"/>
                  </a:lnTo>
                  <a:cubicBezTo>
                    <a:pt x="0" y="20267"/>
                    <a:pt x="2906" y="13251"/>
                    <a:pt x="8079" y="8079"/>
                  </a:cubicBezTo>
                  <a:cubicBezTo>
                    <a:pt x="13251" y="2906"/>
                    <a:pt x="20267" y="0"/>
                    <a:pt x="27582" y="0"/>
                  </a:cubicBezTo>
                  <a:close/>
                </a:path>
              </a:pathLst>
            </a:custGeom>
            <a:solidFill>
              <a:srgbClr val="000000">
                <a:alpha val="0"/>
              </a:srgbClr>
            </a:solidFill>
            <a:ln w="19050" cap="rnd">
              <a:solidFill>
                <a:srgbClr val="FFFFFF"/>
              </a:solidFill>
              <a:prstDash val="solid"/>
              <a:round/>
            </a:ln>
          </p:spPr>
          <p:txBody>
            <a:bodyPr/>
            <a:lstStyle/>
            <a:p>
              <a:endParaRPr lang="pl-PL"/>
            </a:p>
          </p:txBody>
        </p:sp>
        <p:sp>
          <p:nvSpPr>
            <p:cNvPr id="8" name="TextBox 8"/>
            <p:cNvSpPr txBox="1"/>
            <p:nvPr/>
          </p:nvSpPr>
          <p:spPr>
            <a:xfrm>
              <a:off x="0" y="-76200"/>
              <a:ext cx="3770215" cy="522798"/>
            </a:xfrm>
            <a:prstGeom prst="rect">
              <a:avLst/>
            </a:prstGeom>
          </p:spPr>
          <p:txBody>
            <a:bodyPr lIns="50800" tIns="50800" rIns="50800" bIns="50800" rtlCol="0" anchor="ctr"/>
            <a:lstStyle/>
            <a:p>
              <a:pPr algn="ctr">
                <a:lnSpc>
                  <a:spcPts val="5879"/>
                </a:lnSpc>
              </a:pPr>
              <a:r>
                <a:rPr lang="pl-PL" sz="4199" b="1" dirty="0">
                  <a:solidFill>
                    <a:srgbClr val="000000"/>
                  </a:solidFill>
                  <a:latin typeface="Montserrat Bold"/>
                  <a:ea typeface="Montserrat Bold"/>
                  <a:cs typeface="Montserrat Bold"/>
                  <a:sym typeface="Montserrat Bold"/>
                </a:rPr>
                <a:t>J</a:t>
              </a:r>
              <a:r>
                <a:rPr lang="en-US" sz="4199" b="1" dirty="0">
                  <a:solidFill>
                    <a:srgbClr val="000000"/>
                  </a:solidFill>
                  <a:latin typeface="Montserrat Bold"/>
                  <a:ea typeface="Montserrat Bold"/>
                  <a:cs typeface="Montserrat Bold"/>
                  <a:sym typeface="Montserrat Bold"/>
                </a:rPr>
                <a:t>ak ćwiczyć mindfulness z dziećmi młodszymi i starszymi </a:t>
              </a:r>
            </a:p>
          </p:txBody>
        </p:sp>
      </p:grpSp>
      <p:grpSp>
        <p:nvGrpSpPr>
          <p:cNvPr id="9" name="Group 9"/>
          <p:cNvGrpSpPr/>
          <p:nvPr/>
        </p:nvGrpSpPr>
        <p:grpSpPr>
          <a:xfrm>
            <a:off x="-206216" y="9672527"/>
            <a:ext cx="18700433" cy="743950"/>
            <a:chOff x="0" y="0"/>
            <a:chExt cx="4925217" cy="195937"/>
          </a:xfrm>
        </p:grpSpPr>
        <p:sp>
          <p:nvSpPr>
            <p:cNvPr id="10" name="Freeform 10"/>
            <p:cNvSpPr/>
            <p:nvPr/>
          </p:nvSpPr>
          <p:spPr>
            <a:xfrm>
              <a:off x="0" y="0"/>
              <a:ext cx="4925217" cy="195937"/>
            </a:xfrm>
            <a:custGeom>
              <a:avLst/>
              <a:gdLst/>
              <a:ahLst/>
              <a:cxnLst/>
              <a:rect l="l" t="t" r="r" b="b"/>
              <a:pathLst>
                <a:path w="4925217" h="195937">
                  <a:moveTo>
                    <a:pt x="0" y="0"/>
                  </a:moveTo>
                  <a:lnTo>
                    <a:pt x="4925217" y="0"/>
                  </a:lnTo>
                  <a:lnTo>
                    <a:pt x="4925217" y="195937"/>
                  </a:lnTo>
                  <a:lnTo>
                    <a:pt x="0" y="195937"/>
                  </a:lnTo>
                  <a:close/>
                </a:path>
              </a:pathLst>
            </a:custGeom>
            <a:solidFill>
              <a:srgbClr val="E5E8DF"/>
            </a:solidFill>
          </p:spPr>
          <p:txBody>
            <a:bodyPr/>
            <a:lstStyle/>
            <a:p>
              <a:endParaRPr lang="pl-PL"/>
            </a:p>
          </p:txBody>
        </p:sp>
        <p:sp>
          <p:nvSpPr>
            <p:cNvPr id="11" name="TextBox 11"/>
            <p:cNvSpPr txBox="1"/>
            <p:nvPr/>
          </p:nvSpPr>
          <p:spPr>
            <a:xfrm>
              <a:off x="0" y="-38100"/>
              <a:ext cx="4925217" cy="234037"/>
            </a:xfrm>
            <a:prstGeom prst="rect">
              <a:avLst/>
            </a:prstGeom>
          </p:spPr>
          <p:txBody>
            <a:bodyPr lIns="50800" tIns="50800" rIns="50800" bIns="50800" rtlCol="0" anchor="ctr"/>
            <a:lstStyle/>
            <a:p>
              <a:pPr algn="ctr">
                <a:lnSpc>
                  <a:spcPts val="3079"/>
                </a:lnSpc>
              </a:pPr>
              <a:endParaRPr/>
            </a:p>
          </p:txBody>
        </p:sp>
      </p:grpSp>
      <p:sp>
        <p:nvSpPr>
          <p:cNvPr id="12" name="Freeform 12"/>
          <p:cNvSpPr/>
          <p:nvPr/>
        </p:nvSpPr>
        <p:spPr>
          <a:xfrm>
            <a:off x="12251162" y="2199732"/>
            <a:ext cx="1748068" cy="899460"/>
          </a:xfrm>
          <a:custGeom>
            <a:avLst/>
            <a:gdLst/>
            <a:ahLst/>
            <a:cxnLst/>
            <a:rect l="l" t="t" r="r" b="b"/>
            <a:pathLst>
              <a:path w="1748068" h="899460">
                <a:moveTo>
                  <a:pt x="0" y="0"/>
                </a:moveTo>
                <a:lnTo>
                  <a:pt x="1748068" y="0"/>
                </a:lnTo>
                <a:lnTo>
                  <a:pt x="1748068" y="899460"/>
                </a:lnTo>
                <a:lnTo>
                  <a:pt x="0" y="89946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pl-PL"/>
          </a:p>
        </p:txBody>
      </p:sp>
      <p:sp>
        <p:nvSpPr>
          <p:cNvPr id="13" name="Freeform 13"/>
          <p:cNvSpPr/>
          <p:nvPr/>
        </p:nvSpPr>
        <p:spPr>
          <a:xfrm>
            <a:off x="7245390" y="7577816"/>
            <a:ext cx="1175750" cy="1004732"/>
          </a:xfrm>
          <a:custGeom>
            <a:avLst/>
            <a:gdLst/>
            <a:ahLst/>
            <a:cxnLst/>
            <a:rect l="l" t="t" r="r" b="b"/>
            <a:pathLst>
              <a:path w="1175750" h="1004732">
                <a:moveTo>
                  <a:pt x="0" y="0"/>
                </a:moveTo>
                <a:lnTo>
                  <a:pt x="1175750" y="0"/>
                </a:lnTo>
                <a:lnTo>
                  <a:pt x="1175750" y="1004732"/>
                </a:lnTo>
                <a:lnTo>
                  <a:pt x="0" y="1004732"/>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pl-PL"/>
          </a:p>
        </p:txBody>
      </p:sp>
      <p:sp>
        <p:nvSpPr>
          <p:cNvPr id="14" name="Freeform 14"/>
          <p:cNvSpPr/>
          <p:nvPr/>
        </p:nvSpPr>
        <p:spPr>
          <a:xfrm rot="-5400000">
            <a:off x="-4331047" y="-3176090"/>
            <a:ext cx="6778295" cy="7210953"/>
          </a:xfrm>
          <a:custGeom>
            <a:avLst/>
            <a:gdLst/>
            <a:ahLst/>
            <a:cxnLst/>
            <a:rect l="l" t="t" r="r" b="b"/>
            <a:pathLst>
              <a:path w="6778295" h="7210953">
                <a:moveTo>
                  <a:pt x="0" y="0"/>
                </a:moveTo>
                <a:lnTo>
                  <a:pt x="6778296" y="0"/>
                </a:lnTo>
                <a:lnTo>
                  <a:pt x="6778296" y="7210953"/>
                </a:lnTo>
                <a:lnTo>
                  <a:pt x="0" y="7210953"/>
                </a:lnTo>
                <a:lnTo>
                  <a:pt x="0" y="0"/>
                </a:lnTo>
                <a:close/>
              </a:path>
            </a:pathLst>
          </a:custGeom>
          <a:blipFill>
            <a:blip r:embed="rId2">
              <a:alphaModFix amt="51000"/>
            </a:blip>
            <a:stretch>
              <a:fillRect/>
            </a:stretch>
          </a:blipFill>
        </p:spPr>
        <p:txBody>
          <a:bodyPr/>
          <a:lstStyle/>
          <a:p>
            <a:endParaRPr lang="pl-PL"/>
          </a:p>
        </p:txBody>
      </p:sp>
      <p:sp>
        <p:nvSpPr>
          <p:cNvPr id="15" name="TextBox 15"/>
          <p:cNvSpPr txBox="1"/>
          <p:nvPr/>
        </p:nvSpPr>
        <p:spPr>
          <a:xfrm>
            <a:off x="1028700" y="3173000"/>
            <a:ext cx="17126981" cy="3322833"/>
          </a:xfrm>
          <a:prstGeom prst="rect">
            <a:avLst/>
          </a:prstGeom>
        </p:spPr>
        <p:txBody>
          <a:bodyPr lIns="0" tIns="0" rIns="0" bIns="0" rtlCol="0" anchor="t">
            <a:spAutoFit/>
          </a:bodyPr>
          <a:lstStyle/>
          <a:p>
            <a:pPr marL="1014716" lvl="1" indent="-507358" algn="ctr">
              <a:lnSpc>
                <a:spcPts val="6579"/>
              </a:lnSpc>
              <a:buFont typeface="Arial"/>
              <a:buChar char="•"/>
            </a:pPr>
            <a:r>
              <a:rPr lang="en-US" sz="4699" b="1" dirty="0" err="1">
                <a:solidFill>
                  <a:srgbClr val="000000"/>
                </a:solidFill>
                <a:latin typeface="Montserrat Bold"/>
                <a:ea typeface="Montserrat Bold"/>
                <a:cs typeface="Montserrat Bold"/>
                <a:sym typeface="Montserrat Bold"/>
              </a:rPr>
              <a:t>Sztuka</a:t>
            </a:r>
            <a:r>
              <a:rPr lang="en-US" sz="4699" b="1" dirty="0">
                <a:solidFill>
                  <a:srgbClr val="000000"/>
                </a:solidFill>
                <a:latin typeface="Montserrat Bold"/>
                <a:ea typeface="Montserrat Bold"/>
                <a:cs typeface="Montserrat Bold"/>
                <a:sym typeface="Montserrat Bold"/>
              </a:rPr>
              <a:t> </a:t>
            </a:r>
            <a:r>
              <a:rPr lang="en-US" sz="4699" b="1" dirty="0" err="1">
                <a:solidFill>
                  <a:srgbClr val="000000"/>
                </a:solidFill>
                <a:latin typeface="Montserrat Bold"/>
                <a:ea typeface="Montserrat Bold"/>
                <a:cs typeface="Montserrat Bold"/>
                <a:sym typeface="Montserrat Bold"/>
              </a:rPr>
              <a:t>dotyku</a:t>
            </a:r>
            <a:r>
              <a:rPr lang="en-US" sz="4699" b="1" dirty="0">
                <a:solidFill>
                  <a:srgbClr val="000000"/>
                </a:solidFill>
                <a:latin typeface="Montserrat Bold"/>
                <a:ea typeface="Montserrat Bold"/>
                <a:cs typeface="Montserrat Bold"/>
                <a:sym typeface="Montserrat Bold"/>
              </a:rPr>
              <a:t> </a:t>
            </a:r>
          </a:p>
          <a:p>
            <a:pPr algn="ctr">
              <a:lnSpc>
                <a:spcPts val="6579"/>
              </a:lnSpc>
            </a:pPr>
            <a:r>
              <a:rPr lang="en-US" sz="4699" dirty="0" err="1">
                <a:solidFill>
                  <a:srgbClr val="000000"/>
                </a:solidFill>
                <a:latin typeface="Montserrat"/>
                <a:ea typeface="Montserrat"/>
                <a:cs typeface="Montserrat"/>
                <a:sym typeface="Montserrat"/>
              </a:rPr>
              <a:t>Dziec</a:t>
            </a:r>
            <a:r>
              <a:rPr lang="pl-PL" sz="4699" dirty="0">
                <a:solidFill>
                  <a:srgbClr val="000000"/>
                </a:solidFill>
                <a:latin typeface="Montserrat"/>
                <a:ea typeface="Montserrat"/>
                <a:cs typeface="Montserrat"/>
                <a:sym typeface="Montserrat"/>
              </a:rPr>
              <a:t>ko</a:t>
            </a:r>
            <a:r>
              <a:rPr lang="en-US" sz="4699" dirty="0">
                <a:solidFill>
                  <a:srgbClr val="000000"/>
                </a:solidFill>
                <a:latin typeface="Montserrat"/>
                <a:ea typeface="Montserrat"/>
                <a:cs typeface="Montserrat"/>
                <a:sym typeface="Montserrat"/>
              </a:rPr>
              <a:t> z </a:t>
            </a:r>
            <a:r>
              <a:rPr lang="en-US" sz="4699" dirty="0" err="1">
                <a:solidFill>
                  <a:srgbClr val="000000"/>
                </a:solidFill>
                <a:latin typeface="Montserrat"/>
                <a:ea typeface="Montserrat"/>
                <a:cs typeface="Montserrat"/>
                <a:sym typeface="Montserrat"/>
              </a:rPr>
              <a:t>zamkniętymi</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oczami</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dotyka</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różnych</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przedmiotów</a:t>
            </a:r>
            <a:r>
              <a:rPr lang="en-US" sz="4699" dirty="0">
                <a:solidFill>
                  <a:srgbClr val="000000"/>
                </a:solidFill>
                <a:latin typeface="Montserrat"/>
                <a:ea typeface="Montserrat"/>
                <a:cs typeface="Montserrat"/>
                <a:sym typeface="Montserrat"/>
              </a:rPr>
              <a:t> , np. </a:t>
            </a:r>
            <a:r>
              <a:rPr lang="en-US" sz="4699" dirty="0" err="1">
                <a:solidFill>
                  <a:srgbClr val="000000"/>
                </a:solidFill>
                <a:latin typeface="Montserrat"/>
                <a:ea typeface="Montserrat"/>
                <a:cs typeface="Montserrat"/>
                <a:sym typeface="Montserrat"/>
              </a:rPr>
              <a:t>piłki</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piórka</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maskotki</a:t>
            </a:r>
            <a:r>
              <a:rPr lang="en-US" sz="4699" dirty="0">
                <a:solidFill>
                  <a:srgbClr val="000000"/>
                </a:solidFill>
                <a:latin typeface="Montserrat"/>
                <a:ea typeface="Montserrat"/>
                <a:cs typeface="Montserrat"/>
                <a:sym typeface="Montserrat"/>
              </a:rPr>
              <a:t> , </a:t>
            </a:r>
            <a:r>
              <a:rPr lang="en-US" sz="4699" dirty="0" err="1">
                <a:solidFill>
                  <a:srgbClr val="000000"/>
                </a:solidFill>
                <a:latin typeface="Montserrat"/>
                <a:ea typeface="Montserrat"/>
                <a:cs typeface="Montserrat"/>
                <a:sym typeface="Montserrat"/>
              </a:rPr>
              <a:t>kamienia</a:t>
            </a:r>
            <a:r>
              <a:rPr lang="en-US" sz="4699" dirty="0">
                <a:solidFill>
                  <a:srgbClr val="000000"/>
                </a:solidFill>
                <a:latin typeface="Montserrat"/>
                <a:ea typeface="Montserrat"/>
                <a:cs typeface="Montserrat"/>
                <a:sym typeface="Montserrat"/>
              </a:rPr>
              <a:t>....a </a:t>
            </a:r>
            <a:r>
              <a:rPr lang="en-US" sz="4699" dirty="0" err="1">
                <a:solidFill>
                  <a:srgbClr val="000000"/>
                </a:solidFill>
                <a:latin typeface="Montserrat"/>
                <a:ea typeface="Montserrat"/>
                <a:cs typeface="Montserrat"/>
                <a:sym typeface="Montserrat"/>
              </a:rPr>
              <a:t>następnie</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opisuj</a:t>
            </a:r>
            <a:r>
              <a:rPr lang="pl-PL" sz="4699" dirty="0">
                <a:solidFill>
                  <a:srgbClr val="000000"/>
                </a:solidFill>
                <a:latin typeface="Montserrat"/>
                <a:ea typeface="Montserrat"/>
                <a:cs typeface="Montserrat"/>
                <a:sym typeface="Montserrat"/>
              </a:rPr>
              <a:t>e</a:t>
            </a:r>
            <a:r>
              <a:rPr lang="en-US" sz="4699" dirty="0">
                <a:solidFill>
                  <a:srgbClr val="000000"/>
                </a:solidFill>
                <a:latin typeface="Montserrat"/>
                <a:ea typeface="Montserrat"/>
                <a:cs typeface="Montserrat"/>
                <a:sym typeface="Montserrat"/>
              </a:rPr>
              <a:t> , </a:t>
            </a:r>
            <a:r>
              <a:rPr lang="en-US" sz="4699" dirty="0" err="1">
                <a:solidFill>
                  <a:srgbClr val="000000"/>
                </a:solidFill>
                <a:latin typeface="Montserrat"/>
                <a:ea typeface="Montserrat"/>
                <a:cs typeface="Montserrat"/>
                <a:sym typeface="Montserrat"/>
              </a:rPr>
              <a:t>jaki</a:t>
            </a:r>
            <a:r>
              <a:rPr lang="en-US" sz="4699" dirty="0">
                <a:solidFill>
                  <a:srgbClr val="000000"/>
                </a:solidFill>
                <a:latin typeface="Montserrat"/>
                <a:ea typeface="Montserrat"/>
                <a:cs typeface="Montserrat"/>
                <a:sym typeface="Montserrat"/>
              </a:rPr>
              <a:t> ten </a:t>
            </a:r>
            <a:r>
              <a:rPr lang="en-US" sz="4699" dirty="0" err="1">
                <a:solidFill>
                  <a:srgbClr val="000000"/>
                </a:solidFill>
                <a:latin typeface="Montserrat"/>
                <a:ea typeface="Montserrat"/>
                <a:cs typeface="Montserrat"/>
                <a:sym typeface="Montserrat"/>
              </a:rPr>
              <a:t>przedmiot</a:t>
            </a:r>
            <a:r>
              <a:rPr lang="en-US" sz="4699" dirty="0">
                <a:solidFill>
                  <a:srgbClr val="000000"/>
                </a:solidFill>
                <a:latin typeface="Montserrat"/>
                <a:ea typeface="Montserrat"/>
                <a:cs typeface="Montserrat"/>
                <a:sym typeface="Montserrat"/>
              </a:rPr>
              <a:t> jest w </a:t>
            </a:r>
            <a:r>
              <a:rPr lang="en-US" sz="4699" dirty="0" err="1">
                <a:solidFill>
                  <a:srgbClr val="000000"/>
                </a:solidFill>
                <a:latin typeface="Montserrat"/>
                <a:ea typeface="Montserrat"/>
                <a:cs typeface="Montserrat"/>
                <a:sym typeface="Montserrat"/>
              </a:rPr>
              <a:t>dotyku</a:t>
            </a:r>
            <a:r>
              <a:rPr lang="en-US" sz="4699" dirty="0">
                <a:solidFill>
                  <a:srgbClr val="000000"/>
                </a:solidFill>
                <a:latin typeface="Montserrat"/>
                <a:ea typeface="Montserrat"/>
                <a:cs typeface="Montserrat"/>
                <a:sym typeface="Montserrat"/>
              </a:rPr>
              <a:t>.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EFEDDE"/>
        </a:solidFill>
        <a:effectLst/>
      </p:bgPr>
    </p:bg>
    <p:spTree>
      <p:nvGrpSpPr>
        <p:cNvPr id="1" name=""/>
        <p:cNvGrpSpPr/>
        <p:nvPr/>
      </p:nvGrpSpPr>
      <p:grpSpPr>
        <a:xfrm>
          <a:off x="0" y="0"/>
          <a:ext cx="0" cy="0"/>
          <a:chOff x="0" y="0"/>
          <a:chExt cx="0" cy="0"/>
        </a:xfrm>
      </p:grpSpPr>
      <p:grpSp>
        <p:nvGrpSpPr>
          <p:cNvPr id="2" name="Group 2"/>
          <p:cNvGrpSpPr/>
          <p:nvPr/>
        </p:nvGrpSpPr>
        <p:grpSpPr>
          <a:xfrm>
            <a:off x="-1189839" y="-991505"/>
            <a:ext cx="14315035" cy="4810039"/>
            <a:chOff x="0" y="0"/>
            <a:chExt cx="3770215" cy="1266842"/>
          </a:xfrm>
        </p:grpSpPr>
        <p:sp>
          <p:nvSpPr>
            <p:cNvPr id="3" name="Freeform 3"/>
            <p:cNvSpPr/>
            <p:nvPr/>
          </p:nvSpPr>
          <p:spPr>
            <a:xfrm>
              <a:off x="0" y="0"/>
              <a:ext cx="3770215" cy="1266841"/>
            </a:xfrm>
            <a:custGeom>
              <a:avLst/>
              <a:gdLst/>
              <a:ahLst/>
              <a:cxnLst/>
              <a:rect l="l" t="t" r="r" b="b"/>
              <a:pathLst>
                <a:path w="3770215" h="1266841">
                  <a:moveTo>
                    <a:pt x="27582" y="0"/>
                  </a:moveTo>
                  <a:lnTo>
                    <a:pt x="3742633" y="0"/>
                  </a:lnTo>
                  <a:cubicBezTo>
                    <a:pt x="3749948" y="0"/>
                    <a:pt x="3756964" y="2906"/>
                    <a:pt x="3762136" y="8079"/>
                  </a:cubicBezTo>
                  <a:cubicBezTo>
                    <a:pt x="3767309" y="13251"/>
                    <a:pt x="3770215" y="20267"/>
                    <a:pt x="3770215" y="27582"/>
                  </a:cubicBezTo>
                  <a:lnTo>
                    <a:pt x="3770215" y="1239259"/>
                  </a:lnTo>
                  <a:cubicBezTo>
                    <a:pt x="3770215" y="1246575"/>
                    <a:pt x="3767309" y="1253590"/>
                    <a:pt x="3762136" y="1258763"/>
                  </a:cubicBezTo>
                  <a:cubicBezTo>
                    <a:pt x="3756964" y="1263936"/>
                    <a:pt x="3749948" y="1266841"/>
                    <a:pt x="3742633" y="1266841"/>
                  </a:cubicBezTo>
                  <a:lnTo>
                    <a:pt x="27582" y="1266841"/>
                  </a:lnTo>
                  <a:cubicBezTo>
                    <a:pt x="20267" y="1266841"/>
                    <a:pt x="13251" y="1263936"/>
                    <a:pt x="8079" y="1258763"/>
                  </a:cubicBezTo>
                  <a:cubicBezTo>
                    <a:pt x="2906" y="1253590"/>
                    <a:pt x="0" y="1246575"/>
                    <a:pt x="0" y="1239259"/>
                  </a:cubicBezTo>
                  <a:lnTo>
                    <a:pt x="0" y="27582"/>
                  </a:lnTo>
                  <a:cubicBezTo>
                    <a:pt x="0" y="20267"/>
                    <a:pt x="2906" y="13251"/>
                    <a:pt x="8079" y="8079"/>
                  </a:cubicBezTo>
                  <a:cubicBezTo>
                    <a:pt x="13251" y="2906"/>
                    <a:pt x="20267" y="0"/>
                    <a:pt x="27582" y="0"/>
                  </a:cubicBezTo>
                  <a:close/>
                </a:path>
              </a:pathLst>
            </a:custGeom>
            <a:solidFill>
              <a:srgbClr val="000000">
                <a:alpha val="0"/>
              </a:srgbClr>
            </a:solidFill>
            <a:ln w="19050" cap="rnd">
              <a:solidFill>
                <a:srgbClr val="FFFFFF"/>
              </a:solidFill>
              <a:prstDash val="solid"/>
              <a:round/>
            </a:ln>
          </p:spPr>
          <p:txBody>
            <a:bodyPr/>
            <a:lstStyle/>
            <a:p>
              <a:endParaRPr lang="pl-PL"/>
            </a:p>
          </p:txBody>
        </p:sp>
        <p:sp>
          <p:nvSpPr>
            <p:cNvPr id="4" name="TextBox 4"/>
            <p:cNvSpPr txBox="1"/>
            <p:nvPr/>
          </p:nvSpPr>
          <p:spPr>
            <a:xfrm>
              <a:off x="0" y="-38100"/>
              <a:ext cx="3770215" cy="1304942"/>
            </a:xfrm>
            <a:prstGeom prst="rect">
              <a:avLst/>
            </a:prstGeom>
          </p:spPr>
          <p:txBody>
            <a:bodyPr lIns="50800" tIns="50800" rIns="50800" bIns="50800" rtlCol="0" anchor="ctr"/>
            <a:lstStyle/>
            <a:p>
              <a:pPr algn="ctr">
                <a:lnSpc>
                  <a:spcPts val="3079"/>
                </a:lnSpc>
              </a:pPr>
              <a:endParaRPr/>
            </a:p>
          </p:txBody>
        </p:sp>
      </p:grpSp>
      <p:sp>
        <p:nvSpPr>
          <p:cNvPr id="5" name="Freeform 5"/>
          <p:cNvSpPr/>
          <p:nvPr/>
        </p:nvSpPr>
        <p:spPr>
          <a:xfrm rot="-5400000">
            <a:off x="15105069" y="6067051"/>
            <a:ext cx="6778295" cy="7210953"/>
          </a:xfrm>
          <a:custGeom>
            <a:avLst/>
            <a:gdLst/>
            <a:ahLst/>
            <a:cxnLst/>
            <a:rect l="l" t="t" r="r" b="b"/>
            <a:pathLst>
              <a:path w="6778295" h="7210953">
                <a:moveTo>
                  <a:pt x="0" y="0"/>
                </a:moveTo>
                <a:lnTo>
                  <a:pt x="6778295" y="0"/>
                </a:lnTo>
                <a:lnTo>
                  <a:pt x="6778295" y="7210953"/>
                </a:lnTo>
                <a:lnTo>
                  <a:pt x="0" y="7210953"/>
                </a:lnTo>
                <a:lnTo>
                  <a:pt x="0" y="0"/>
                </a:lnTo>
                <a:close/>
              </a:path>
            </a:pathLst>
          </a:custGeom>
          <a:blipFill>
            <a:blip r:embed="rId2">
              <a:alphaModFix amt="51000"/>
            </a:blip>
            <a:stretch>
              <a:fillRect/>
            </a:stretch>
          </a:blipFill>
        </p:spPr>
        <p:txBody>
          <a:bodyPr/>
          <a:lstStyle/>
          <a:p>
            <a:endParaRPr lang="pl-PL"/>
          </a:p>
        </p:txBody>
      </p:sp>
      <p:grpSp>
        <p:nvGrpSpPr>
          <p:cNvPr id="6" name="Group 6"/>
          <p:cNvGrpSpPr/>
          <p:nvPr/>
        </p:nvGrpSpPr>
        <p:grpSpPr>
          <a:xfrm>
            <a:off x="1986483" y="429387"/>
            <a:ext cx="14315035" cy="1695677"/>
            <a:chOff x="0" y="0"/>
            <a:chExt cx="3770215" cy="446598"/>
          </a:xfrm>
        </p:grpSpPr>
        <p:sp>
          <p:nvSpPr>
            <p:cNvPr id="7" name="Freeform 7"/>
            <p:cNvSpPr/>
            <p:nvPr/>
          </p:nvSpPr>
          <p:spPr>
            <a:xfrm>
              <a:off x="0" y="0"/>
              <a:ext cx="3770215" cy="446598"/>
            </a:xfrm>
            <a:custGeom>
              <a:avLst/>
              <a:gdLst/>
              <a:ahLst/>
              <a:cxnLst/>
              <a:rect l="l" t="t" r="r" b="b"/>
              <a:pathLst>
                <a:path w="3770215" h="446598">
                  <a:moveTo>
                    <a:pt x="27582" y="0"/>
                  </a:moveTo>
                  <a:lnTo>
                    <a:pt x="3742633" y="0"/>
                  </a:lnTo>
                  <a:cubicBezTo>
                    <a:pt x="3749948" y="0"/>
                    <a:pt x="3756964" y="2906"/>
                    <a:pt x="3762136" y="8079"/>
                  </a:cubicBezTo>
                  <a:cubicBezTo>
                    <a:pt x="3767309" y="13251"/>
                    <a:pt x="3770215" y="20267"/>
                    <a:pt x="3770215" y="27582"/>
                  </a:cubicBezTo>
                  <a:lnTo>
                    <a:pt x="3770215" y="419016"/>
                  </a:lnTo>
                  <a:cubicBezTo>
                    <a:pt x="3770215" y="426331"/>
                    <a:pt x="3767309" y="433347"/>
                    <a:pt x="3762136" y="438520"/>
                  </a:cubicBezTo>
                  <a:cubicBezTo>
                    <a:pt x="3756964" y="443692"/>
                    <a:pt x="3749948" y="446598"/>
                    <a:pt x="3742633" y="446598"/>
                  </a:cubicBezTo>
                  <a:lnTo>
                    <a:pt x="27582" y="446598"/>
                  </a:lnTo>
                  <a:cubicBezTo>
                    <a:pt x="20267" y="446598"/>
                    <a:pt x="13251" y="443692"/>
                    <a:pt x="8079" y="438520"/>
                  </a:cubicBezTo>
                  <a:cubicBezTo>
                    <a:pt x="2906" y="433347"/>
                    <a:pt x="0" y="426331"/>
                    <a:pt x="0" y="419016"/>
                  </a:cubicBezTo>
                  <a:lnTo>
                    <a:pt x="0" y="27582"/>
                  </a:lnTo>
                  <a:cubicBezTo>
                    <a:pt x="0" y="20267"/>
                    <a:pt x="2906" y="13251"/>
                    <a:pt x="8079" y="8079"/>
                  </a:cubicBezTo>
                  <a:cubicBezTo>
                    <a:pt x="13251" y="2906"/>
                    <a:pt x="20267" y="0"/>
                    <a:pt x="27582" y="0"/>
                  </a:cubicBezTo>
                  <a:close/>
                </a:path>
              </a:pathLst>
            </a:custGeom>
            <a:solidFill>
              <a:srgbClr val="000000">
                <a:alpha val="0"/>
              </a:srgbClr>
            </a:solidFill>
            <a:ln w="19050" cap="rnd">
              <a:solidFill>
                <a:srgbClr val="FFFFFF"/>
              </a:solidFill>
              <a:prstDash val="solid"/>
              <a:round/>
            </a:ln>
          </p:spPr>
          <p:txBody>
            <a:bodyPr/>
            <a:lstStyle/>
            <a:p>
              <a:endParaRPr lang="pl-PL"/>
            </a:p>
          </p:txBody>
        </p:sp>
        <p:sp>
          <p:nvSpPr>
            <p:cNvPr id="8" name="TextBox 8"/>
            <p:cNvSpPr txBox="1"/>
            <p:nvPr/>
          </p:nvSpPr>
          <p:spPr>
            <a:xfrm>
              <a:off x="0" y="-76200"/>
              <a:ext cx="3770215" cy="522798"/>
            </a:xfrm>
            <a:prstGeom prst="rect">
              <a:avLst/>
            </a:prstGeom>
          </p:spPr>
          <p:txBody>
            <a:bodyPr lIns="50800" tIns="50800" rIns="50800" bIns="50800" rtlCol="0" anchor="ctr"/>
            <a:lstStyle/>
            <a:p>
              <a:pPr algn="ctr">
                <a:lnSpc>
                  <a:spcPts val="5879"/>
                </a:lnSpc>
              </a:pPr>
              <a:r>
                <a:rPr lang="pl-PL" sz="4199" b="1" dirty="0">
                  <a:solidFill>
                    <a:srgbClr val="000000"/>
                  </a:solidFill>
                  <a:latin typeface="Montserrat Bold"/>
                  <a:ea typeface="Montserrat Bold"/>
                  <a:cs typeface="Montserrat Bold"/>
                  <a:sym typeface="Montserrat Bold"/>
                </a:rPr>
                <a:t>J</a:t>
              </a:r>
              <a:r>
                <a:rPr lang="en-US" sz="4199" b="1" dirty="0">
                  <a:solidFill>
                    <a:srgbClr val="000000"/>
                  </a:solidFill>
                  <a:latin typeface="Montserrat Bold"/>
                  <a:ea typeface="Montserrat Bold"/>
                  <a:cs typeface="Montserrat Bold"/>
                  <a:sym typeface="Montserrat Bold"/>
                </a:rPr>
                <a:t>ak ćwiczyć mindfulness z dziećmi młodszymi i starszymi </a:t>
              </a:r>
            </a:p>
          </p:txBody>
        </p:sp>
      </p:grpSp>
      <p:grpSp>
        <p:nvGrpSpPr>
          <p:cNvPr id="9" name="Group 9"/>
          <p:cNvGrpSpPr/>
          <p:nvPr/>
        </p:nvGrpSpPr>
        <p:grpSpPr>
          <a:xfrm>
            <a:off x="-206216" y="9672527"/>
            <a:ext cx="18700433" cy="743950"/>
            <a:chOff x="0" y="0"/>
            <a:chExt cx="4925217" cy="195937"/>
          </a:xfrm>
        </p:grpSpPr>
        <p:sp>
          <p:nvSpPr>
            <p:cNvPr id="10" name="Freeform 10"/>
            <p:cNvSpPr/>
            <p:nvPr/>
          </p:nvSpPr>
          <p:spPr>
            <a:xfrm>
              <a:off x="0" y="0"/>
              <a:ext cx="4925217" cy="195937"/>
            </a:xfrm>
            <a:custGeom>
              <a:avLst/>
              <a:gdLst/>
              <a:ahLst/>
              <a:cxnLst/>
              <a:rect l="l" t="t" r="r" b="b"/>
              <a:pathLst>
                <a:path w="4925217" h="195937">
                  <a:moveTo>
                    <a:pt x="0" y="0"/>
                  </a:moveTo>
                  <a:lnTo>
                    <a:pt x="4925217" y="0"/>
                  </a:lnTo>
                  <a:lnTo>
                    <a:pt x="4925217" y="195937"/>
                  </a:lnTo>
                  <a:lnTo>
                    <a:pt x="0" y="195937"/>
                  </a:lnTo>
                  <a:close/>
                </a:path>
              </a:pathLst>
            </a:custGeom>
            <a:solidFill>
              <a:srgbClr val="E5E8DF"/>
            </a:solidFill>
          </p:spPr>
          <p:txBody>
            <a:bodyPr/>
            <a:lstStyle/>
            <a:p>
              <a:endParaRPr lang="pl-PL"/>
            </a:p>
          </p:txBody>
        </p:sp>
        <p:sp>
          <p:nvSpPr>
            <p:cNvPr id="11" name="TextBox 11"/>
            <p:cNvSpPr txBox="1"/>
            <p:nvPr/>
          </p:nvSpPr>
          <p:spPr>
            <a:xfrm>
              <a:off x="0" y="-38100"/>
              <a:ext cx="4925217" cy="234037"/>
            </a:xfrm>
            <a:prstGeom prst="rect">
              <a:avLst/>
            </a:prstGeom>
          </p:spPr>
          <p:txBody>
            <a:bodyPr lIns="50800" tIns="50800" rIns="50800" bIns="50800" rtlCol="0" anchor="ctr"/>
            <a:lstStyle/>
            <a:p>
              <a:pPr algn="ctr">
                <a:lnSpc>
                  <a:spcPts val="3079"/>
                </a:lnSpc>
              </a:pPr>
              <a:endParaRPr/>
            </a:p>
          </p:txBody>
        </p:sp>
      </p:grpSp>
      <p:sp>
        <p:nvSpPr>
          <p:cNvPr id="12" name="Freeform 12"/>
          <p:cNvSpPr/>
          <p:nvPr/>
        </p:nvSpPr>
        <p:spPr>
          <a:xfrm>
            <a:off x="12251162" y="2199732"/>
            <a:ext cx="1748068" cy="899460"/>
          </a:xfrm>
          <a:custGeom>
            <a:avLst/>
            <a:gdLst/>
            <a:ahLst/>
            <a:cxnLst/>
            <a:rect l="l" t="t" r="r" b="b"/>
            <a:pathLst>
              <a:path w="1748068" h="899460">
                <a:moveTo>
                  <a:pt x="0" y="0"/>
                </a:moveTo>
                <a:lnTo>
                  <a:pt x="1748068" y="0"/>
                </a:lnTo>
                <a:lnTo>
                  <a:pt x="1748068" y="899460"/>
                </a:lnTo>
                <a:lnTo>
                  <a:pt x="0" y="89946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pl-PL"/>
          </a:p>
        </p:txBody>
      </p:sp>
      <p:sp>
        <p:nvSpPr>
          <p:cNvPr id="13" name="Freeform 13"/>
          <p:cNvSpPr/>
          <p:nvPr/>
        </p:nvSpPr>
        <p:spPr>
          <a:xfrm>
            <a:off x="7245390" y="7577816"/>
            <a:ext cx="1175750" cy="1004732"/>
          </a:xfrm>
          <a:custGeom>
            <a:avLst/>
            <a:gdLst/>
            <a:ahLst/>
            <a:cxnLst/>
            <a:rect l="l" t="t" r="r" b="b"/>
            <a:pathLst>
              <a:path w="1175750" h="1004732">
                <a:moveTo>
                  <a:pt x="0" y="0"/>
                </a:moveTo>
                <a:lnTo>
                  <a:pt x="1175750" y="0"/>
                </a:lnTo>
                <a:lnTo>
                  <a:pt x="1175750" y="1004732"/>
                </a:lnTo>
                <a:lnTo>
                  <a:pt x="0" y="1004732"/>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pl-PL"/>
          </a:p>
        </p:txBody>
      </p:sp>
      <p:sp>
        <p:nvSpPr>
          <p:cNvPr id="14" name="Freeform 14"/>
          <p:cNvSpPr/>
          <p:nvPr/>
        </p:nvSpPr>
        <p:spPr>
          <a:xfrm rot="-5400000">
            <a:off x="-4331047" y="-3176090"/>
            <a:ext cx="6778295" cy="7210953"/>
          </a:xfrm>
          <a:custGeom>
            <a:avLst/>
            <a:gdLst/>
            <a:ahLst/>
            <a:cxnLst/>
            <a:rect l="l" t="t" r="r" b="b"/>
            <a:pathLst>
              <a:path w="6778295" h="7210953">
                <a:moveTo>
                  <a:pt x="0" y="0"/>
                </a:moveTo>
                <a:lnTo>
                  <a:pt x="6778296" y="0"/>
                </a:lnTo>
                <a:lnTo>
                  <a:pt x="6778296" y="7210953"/>
                </a:lnTo>
                <a:lnTo>
                  <a:pt x="0" y="7210953"/>
                </a:lnTo>
                <a:lnTo>
                  <a:pt x="0" y="0"/>
                </a:lnTo>
                <a:close/>
              </a:path>
            </a:pathLst>
          </a:custGeom>
          <a:blipFill>
            <a:blip r:embed="rId2">
              <a:alphaModFix amt="51000"/>
            </a:blip>
            <a:stretch>
              <a:fillRect/>
            </a:stretch>
          </a:blipFill>
        </p:spPr>
        <p:txBody>
          <a:bodyPr/>
          <a:lstStyle/>
          <a:p>
            <a:endParaRPr lang="pl-PL"/>
          </a:p>
        </p:txBody>
      </p:sp>
      <p:sp>
        <p:nvSpPr>
          <p:cNvPr id="15" name="TextBox 15"/>
          <p:cNvSpPr txBox="1"/>
          <p:nvPr/>
        </p:nvSpPr>
        <p:spPr>
          <a:xfrm>
            <a:off x="1028700" y="3173000"/>
            <a:ext cx="16221403" cy="5015604"/>
          </a:xfrm>
          <a:prstGeom prst="rect">
            <a:avLst/>
          </a:prstGeom>
        </p:spPr>
        <p:txBody>
          <a:bodyPr wrap="square" lIns="0" tIns="0" rIns="0" bIns="0" rtlCol="0" anchor="t">
            <a:spAutoFit/>
          </a:bodyPr>
          <a:lstStyle/>
          <a:p>
            <a:pPr marL="1014716" lvl="1" indent="-507358" algn="ctr">
              <a:lnSpc>
                <a:spcPts val="6579"/>
              </a:lnSpc>
              <a:buFont typeface="Arial"/>
              <a:buChar char="•"/>
            </a:pPr>
            <a:r>
              <a:rPr lang="pl-PL" sz="4699" b="1" dirty="0">
                <a:solidFill>
                  <a:srgbClr val="000000"/>
                </a:solidFill>
                <a:latin typeface="Montserrat Bold"/>
                <a:ea typeface="Montserrat Bold"/>
                <a:cs typeface="Montserrat Bold"/>
                <a:sym typeface="Montserrat Bold"/>
              </a:rPr>
              <a:t>Obrazy z chmur </a:t>
            </a:r>
            <a:endParaRPr lang="en-US" sz="4699" b="1" dirty="0">
              <a:solidFill>
                <a:srgbClr val="000000"/>
              </a:solidFill>
              <a:latin typeface="Montserrat Bold"/>
              <a:ea typeface="Montserrat Bold"/>
              <a:cs typeface="Montserrat Bold"/>
              <a:sym typeface="Montserrat Bold"/>
            </a:endParaRPr>
          </a:p>
          <a:p>
            <a:pPr algn="ctr">
              <a:lnSpc>
                <a:spcPts val="6579"/>
              </a:lnSpc>
            </a:pPr>
            <a:r>
              <a:rPr lang="pl-PL" sz="4699" dirty="0">
                <a:solidFill>
                  <a:srgbClr val="000000"/>
                </a:solidFill>
                <a:latin typeface="Montserrat"/>
                <a:ea typeface="Montserrat"/>
                <a:cs typeface="Montserrat"/>
                <a:sym typeface="Montserrat"/>
              </a:rPr>
              <a:t>W słoneczny dzień zabierz koce i wyjdź z dzieckiem na spacer</a:t>
            </a:r>
            <a:r>
              <a:rPr lang="en-US" sz="4699" dirty="0">
                <a:solidFill>
                  <a:srgbClr val="000000"/>
                </a:solidFill>
                <a:latin typeface="Montserrat"/>
                <a:ea typeface="Montserrat"/>
                <a:cs typeface="Montserrat"/>
                <a:sym typeface="Montserrat"/>
              </a:rPr>
              <a:t>.</a:t>
            </a:r>
            <a:r>
              <a:rPr lang="pl-PL" sz="4699" dirty="0">
                <a:solidFill>
                  <a:srgbClr val="000000"/>
                </a:solidFill>
                <a:latin typeface="Montserrat"/>
                <a:ea typeface="Montserrat"/>
                <a:cs typeface="Montserrat"/>
                <a:sym typeface="Montserrat"/>
              </a:rPr>
              <a:t> Rozłóżcie koce na trawie i wspólnie obserwujcie chmury. To, co udało wam się zobaczyć , możemy na namalować farbami po powrocie do domu.</a:t>
            </a:r>
            <a:endParaRPr lang="en-US" sz="4699" dirty="0">
              <a:solidFill>
                <a:srgbClr val="000000"/>
              </a:solidFill>
              <a:latin typeface="Montserrat"/>
              <a:ea typeface="Montserrat"/>
              <a:cs typeface="Montserrat"/>
              <a:sym typeface="Montserrat"/>
            </a:endParaRPr>
          </a:p>
        </p:txBody>
      </p:sp>
    </p:spTree>
    <p:extLst>
      <p:ext uri="{BB962C8B-B14F-4D97-AF65-F5344CB8AC3E}">
        <p14:creationId xmlns:p14="http://schemas.microsoft.com/office/powerpoint/2010/main" val="1784957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EFEDDE"/>
        </a:solidFill>
        <a:effectLst/>
      </p:bgPr>
    </p:bg>
    <p:spTree>
      <p:nvGrpSpPr>
        <p:cNvPr id="1" name=""/>
        <p:cNvGrpSpPr/>
        <p:nvPr/>
      </p:nvGrpSpPr>
      <p:grpSpPr>
        <a:xfrm>
          <a:off x="0" y="0"/>
          <a:ext cx="0" cy="0"/>
          <a:chOff x="0" y="0"/>
          <a:chExt cx="0" cy="0"/>
        </a:xfrm>
      </p:grpSpPr>
      <p:grpSp>
        <p:nvGrpSpPr>
          <p:cNvPr id="2" name="Group 2"/>
          <p:cNvGrpSpPr/>
          <p:nvPr/>
        </p:nvGrpSpPr>
        <p:grpSpPr>
          <a:xfrm>
            <a:off x="-1189839" y="-991505"/>
            <a:ext cx="14315035" cy="4810039"/>
            <a:chOff x="0" y="0"/>
            <a:chExt cx="3770215" cy="1266842"/>
          </a:xfrm>
        </p:grpSpPr>
        <p:sp>
          <p:nvSpPr>
            <p:cNvPr id="3" name="Freeform 3"/>
            <p:cNvSpPr/>
            <p:nvPr/>
          </p:nvSpPr>
          <p:spPr>
            <a:xfrm>
              <a:off x="0" y="0"/>
              <a:ext cx="3770215" cy="1266841"/>
            </a:xfrm>
            <a:custGeom>
              <a:avLst/>
              <a:gdLst/>
              <a:ahLst/>
              <a:cxnLst/>
              <a:rect l="l" t="t" r="r" b="b"/>
              <a:pathLst>
                <a:path w="3770215" h="1266841">
                  <a:moveTo>
                    <a:pt x="27582" y="0"/>
                  </a:moveTo>
                  <a:lnTo>
                    <a:pt x="3742633" y="0"/>
                  </a:lnTo>
                  <a:cubicBezTo>
                    <a:pt x="3749948" y="0"/>
                    <a:pt x="3756964" y="2906"/>
                    <a:pt x="3762136" y="8079"/>
                  </a:cubicBezTo>
                  <a:cubicBezTo>
                    <a:pt x="3767309" y="13251"/>
                    <a:pt x="3770215" y="20267"/>
                    <a:pt x="3770215" y="27582"/>
                  </a:cubicBezTo>
                  <a:lnTo>
                    <a:pt x="3770215" y="1239259"/>
                  </a:lnTo>
                  <a:cubicBezTo>
                    <a:pt x="3770215" y="1246575"/>
                    <a:pt x="3767309" y="1253590"/>
                    <a:pt x="3762136" y="1258763"/>
                  </a:cubicBezTo>
                  <a:cubicBezTo>
                    <a:pt x="3756964" y="1263936"/>
                    <a:pt x="3749948" y="1266841"/>
                    <a:pt x="3742633" y="1266841"/>
                  </a:cubicBezTo>
                  <a:lnTo>
                    <a:pt x="27582" y="1266841"/>
                  </a:lnTo>
                  <a:cubicBezTo>
                    <a:pt x="20267" y="1266841"/>
                    <a:pt x="13251" y="1263936"/>
                    <a:pt x="8079" y="1258763"/>
                  </a:cubicBezTo>
                  <a:cubicBezTo>
                    <a:pt x="2906" y="1253590"/>
                    <a:pt x="0" y="1246575"/>
                    <a:pt x="0" y="1239259"/>
                  </a:cubicBezTo>
                  <a:lnTo>
                    <a:pt x="0" y="27582"/>
                  </a:lnTo>
                  <a:cubicBezTo>
                    <a:pt x="0" y="20267"/>
                    <a:pt x="2906" y="13251"/>
                    <a:pt x="8079" y="8079"/>
                  </a:cubicBezTo>
                  <a:cubicBezTo>
                    <a:pt x="13251" y="2906"/>
                    <a:pt x="20267" y="0"/>
                    <a:pt x="27582" y="0"/>
                  </a:cubicBezTo>
                  <a:close/>
                </a:path>
              </a:pathLst>
            </a:custGeom>
            <a:solidFill>
              <a:srgbClr val="000000">
                <a:alpha val="0"/>
              </a:srgbClr>
            </a:solidFill>
            <a:ln w="19050" cap="rnd">
              <a:solidFill>
                <a:srgbClr val="FFFFFF"/>
              </a:solidFill>
              <a:prstDash val="solid"/>
              <a:round/>
            </a:ln>
          </p:spPr>
          <p:txBody>
            <a:bodyPr/>
            <a:lstStyle/>
            <a:p>
              <a:endParaRPr lang="pl-PL"/>
            </a:p>
          </p:txBody>
        </p:sp>
        <p:sp>
          <p:nvSpPr>
            <p:cNvPr id="4" name="TextBox 4"/>
            <p:cNvSpPr txBox="1"/>
            <p:nvPr/>
          </p:nvSpPr>
          <p:spPr>
            <a:xfrm>
              <a:off x="0" y="-38100"/>
              <a:ext cx="3770215" cy="1304942"/>
            </a:xfrm>
            <a:prstGeom prst="rect">
              <a:avLst/>
            </a:prstGeom>
          </p:spPr>
          <p:txBody>
            <a:bodyPr lIns="50800" tIns="50800" rIns="50800" bIns="50800" rtlCol="0" anchor="ctr"/>
            <a:lstStyle/>
            <a:p>
              <a:pPr algn="ctr">
                <a:lnSpc>
                  <a:spcPts val="3079"/>
                </a:lnSpc>
              </a:pPr>
              <a:endParaRPr/>
            </a:p>
          </p:txBody>
        </p:sp>
      </p:grpSp>
      <p:sp>
        <p:nvSpPr>
          <p:cNvPr id="5" name="Freeform 5"/>
          <p:cNvSpPr/>
          <p:nvPr/>
        </p:nvSpPr>
        <p:spPr>
          <a:xfrm rot="-5400000">
            <a:off x="15105069" y="6067051"/>
            <a:ext cx="6778295" cy="7210953"/>
          </a:xfrm>
          <a:custGeom>
            <a:avLst/>
            <a:gdLst/>
            <a:ahLst/>
            <a:cxnLst/>
            <a:rect l="l" t="t" r="r" b="b"/>
            <a:pathLst>
              <a:path w="6778295" h="7210953">
                <a:moveTo>
                  <a:pt x="0" y="0"/>
                </a:moveTo>
                <a:lnTo>
                  <a:pt x="6778295" y="0"/>
                </a:lnTo>
                <a:lnTo>
                  <a:pt x="6778295" y="7210953"/>
                </a:lnTo>
                <a:lnTo>
                  <a:pt x="0" y="7210953"/>
                </a:lnTo>
                <a:lnTo>
                  <a:pt x="0" y="0"/>
                </a:lnTo>
                <a:close/>
              </a:path>
            </a:pathLst>
          </a:custGeom>
          <a:blipFill>
            <a:blip r:embed="rId2">
              <a:alphaModFix amt="51000"/>
            </a:blip>
            <a:stretch>
              <a:fillRect/>
            </a:stretch>
          </a:blipFill>
        </p:spPr>
        <p:txBody>
          <a:bodyPr/>
          <a:lstStyle/>
          <a:p>
            <a:endParaRPr lang="pl-PL"/>
          </a:p>
        </p:txBody>
      </p:sp>
      <p:grpSp>
        <p:nvGrpSpPr>
          <p:cNvPr id="6" name="Group 6"/>
          <p:cNvGrpSpPr/>
          <p:nvPr/>
        </p:nvGrpSpPr>
        <p:grpSpPr>
          <a:xfrm>
            <a:off x="1986483" y="429387"/>
            <a:ext cx="14315035" cy="1695677"/>
            <a:chOff x="0" y="0"/>
            <a:chExt cx="3770215" cy="446598"/>
          </a:xfrm>
        </p:grpSpPr>
        <p:sp>
          <p:nvSpPr>
            <p:cNvPr id="7" name="Freeform 7"/>
            <p:cNvSpPr/>
            <p:nvPr/>
          </p:nvSpPr>
          <p:spPr>
            <a:xfrm>
              <a:off x="0" y="0"/>
              <a:ext cx="3770215" cy="446598"/>
            </a:xfrm>
            <a:custGeom>
              <a:avLst/>
              <a:gdLst/>
              <a:ahLst/>
              <a:cxnLst/>
              <a:rect l="l" t="t" r="r" b="b"/>
              <a:pathLst>
                <a:path w="3770215" h="446598">
                  <a:moveTo>
                    <a:pt x="27582" y="0"/>
                  </a:moveTo>
                  <a:lnTo>
                    <a:pt x="3742633" y="0"/>
                  </a:lnTo>
                  <a:cubicBezTo>
                    <a:pt x="3749948" y="0"/>
                    <a:pt x="3756964" y="2906"/>
                    <a:pt x="3762136" y="8079"/>
                  </a:cubicBezTo>
                  <a:cubicBezTo>
                    <a:pt x="3767309" y="13251"/>
                    <a:pt x="3770215" y="20267"/>
                    <a:pt x="3770215" y="27582"/>
                  </a:cubicBezTo>
                  <a:lnTo>
                    <a:pt x="3770215" y="419016"/>
                  </a:lnTo>
                  <a:cubicBezTo>
                    <a:pt x="3770215" y="426331"/>
                    <a:pt x="3767309" y="433347"/>
                    <a:pt x="3762136" y="438520"/>
                  </a:cubicBezTo>
                  <a:cubicBezTo>
                    <a:pt x="3756964" y="443692"/>
                    <a:pt x="3749948" y="446598"/>
                    <a:pt x="3742633" y="446598"/>
                  </a:cubicBezTo>
                  <a:lnTo>
                    <a:pt x="27582" y="446598"/>
                  </a:lnTo>
                  <a:cubicBezTo>
                    <a:pt x="20267" y="446598"/>
                    <a:pt x="13251" y="443692"/>
                    <a:pt x="8079" y="438520"/>
                  </a:cubicBezTo>
                  <a:cubicBezTo>
                    <a:pt x="2906" y="433347"/>
                    <a:pt x="0" y="426331"/>
                    <a:pt x="0" y="419016"/>
                  </a:cubicBezTo>
                  <a:lnTo>
                    <a:pt x="0" y="27582"/>
                  </a:lnTo>
                  <a:cubicBezTo>
                    <a:pt x="0" y="20267"/>
                    <a:pt x="2906" y="13251"/>
                    <a:pt x="8079" y="8079"/>
                  </a:cubicBezTo>
                  <a:cubicBezTo>
                    <a:pt x="13251" y="2906"/>
                    <a:pt x="20267" y="0"/>
                    <a:pt x="27582" y="0"/>
                  </a:cubicBezTo>
                  <a:close/>
                </a:path>
              </a:pathLst>
            </a:custGeom>
            <a:solidFill>
              <a:srgbClr val="000000">
                <a:alpha val="0"/>
              </a:srgbClr>
            </a:solidFill>
            <a:ln w="19050" cap="rnd">
              <a:solidFill>
                <a:srgbClr val="FFFFFF"/>
              </a:solidFill>
              <a:prstDash val="solid"/>
              <a:round/>
            </a:ln>
          </p:spPr>
          <p:txBody>
            <a:bodyPr/>
            <a:lstStyle/>
            <a:p>
              <a:endParaRPr lang="pl-PL"/>
            </a:p>
          </p:txBody>
        </p:sp>
        <p:sp>
          <p:nvSpPr>
            <p:cNvPr id="8" name="TextBox 8"/>
            <p:cNvSpPr txBox="1"/>
            <p:nvPr/>
          </p:nvSpPr>
          <p:spPr>
            <a:xfrm>
              <a:off x="0" y="-76200"/>
              <a:ext cx="3770215" cy="522798"/>
            </a:xfrm>
            <a:prstGeom prst="rect">
              <a:avLst/>
            </a:prstGeom>
          </p:spPr>
          <p:txBody>
            <a:bodyPr lIns="50800" tIns="50800" rIns="50800" bIns="50800" rtlCol="0" anchor="ctr"/>
            <a:lstStyle/>
            <a:p>
              <a:pPr algn="ctr">
                <a:lnSpc>
                  <a:spcPts val="5879"/>
                </a:lnSpc>
              </a:pPr>
              <a:r>
                <a:rPr lang="pl-PL" sz="4199" b="1" dirty="0">
                  <a:solidFill>
                    <a:srgbClr val="000000"/>
                  </a:solidFill>
                  <a:latin typeface="Montserrat Bold"/>
                  <a:ea typeface="Montserrat Bold"/>
                  <a:cs typeface="Montserrat Bold"/>
                  <a:sym typeface="Montserrat Bold"/>
                </a:rPr>
                <a:t>J</a:t>
              </a:r>
              <a:r>
                <a:rPr lang="en-US" sz="4199" b="1" dirty="0">
                  <a:solidFill>
                    <a:srgbClr val="000000"/>
                  </a:solidFill>
                  <a:latin typeface="Montserrat Bold"/>
                  <a:ea typeface="Montserrat Bold"/>
                  <a:cs typeface="Montserrat Bold"/>
                  <a:sym typeface="Montserrat Bold"/>
                </a:rPr>
                <a:t>ak ćwiczyć mindfulness z dziećmi młodszymi i starszymi </a:t>
              </a:r>
            </a:p>
          </p:txBody>
        </p:sp>
      </p:grpSp>
      <p:grpSp>
        <p:nvGrpSpPr>
          <p:cNvPr id="9" name="Group 9"/>
          <p:cNvGrpSpPr/>
          <p:nvPr/>
        </p:nvGrpSpPr>
        <p:grpSpPr>
          <a:xfrm>
            <a:off x="-206216" y="9672527"/>
            <a:ext cx="18700433" cy="743950"/>
            <a:chOff x="0" y="0"/>
            <a:chExt cx="4925217" cy="195937"/>
          </a:xfrm>
        </p:grpSpPr>
        <p:sp>
          <p:nvSpPr>
            <p:cNvPr id="10" name="Freeform 10"/>
            <p:cNvSpPr/>
            <p:nvPr/>
          </p:nvSpPr>
          <p:spPr>
            <a:xfrm>
              <a:off x="0" y="0"/>
              <a:ext cx="4925217" cy="195937"/>
            </a:xfrm>
            <a:custGeom>
              <a:avLst/>
              <a:gdLst/>
              <a:ahLst/>
              <a:cxnLst/>
              <a:rect l="l" t="t" r="r" b="b"/>
              <a:pathLst>
                <a:path w="4925217" h="195937">
                  <a:moveTo>
                    <a:pt x="0" y="0"/>
                  </a:moveTo>
                  <a:lnTo>
                    <a:pt x="4925217" y="0"/>
                  </a:lnTo>
                  <a:lnTo>
                    <a:pt x="4925217" y="195937"/>
                  </a:lnTo>
                  <a:lnTo>
                    <a:pt x="0" y="195937"/>
                  </a:lnTo>
                  <a:close/>
                </a:path>
              </a:pathLst>
            </a:custGeom>
            <a:solidFill>
              <a:srgbClr val="E5E8DF"/>
            </a:solidFill>
          </p:spPr>
          <p:txBody>
            <a:bodyPr/>
            <a:lstStyle/>
            <a:p>
              <a:endParaRPr lang="pl-PL"/>
            </a:p>
          </p:txBody>
        </p:sp>
        <p:sp>
          <p:nvSpPr>
            <p:cNvPr id="11" name="TextBox 11"/>
            <p:cNvSpPr txBox="1"/>
            <p:nvPr/>
          </p:nvSpPr>
          <p:spPr>
            <a:xfrm>
              <a:off x="0" y="-38100"/>
              <a:ext cx="4925217" cy="234037"/>
            </a:xfrm>
            <a:prstGeom prst="rect">
              <a:avLst/>
            </a:prstGeom>
          </p:spPr>
          <p:txBody>
            <a:bodyPr lIns="50800" tIns="50800" rIns="50800" bIns="50800" rtlCol="0" anchor="ctr"/>
            <a:lstStyle/>
            <a:p>
              <a:pPr algn="ctr">
                <a:lnSpc>
                  <a:spcPts val="3079"/>
                </a:lnSpc>
              </a:pPr>
              <a:endParaRPr/>
            </a:p>
          </p:txBody>
        </p:sp>
      </p:grpSp>
      <p:sp>
        <p:nvSpPr>
          <p:cNvPr id="12" name="Freeform 12"/>
          <p:cNvSpPr/>
          <p:nvPr/>
        </p:nvSpPr>
        <p:spPr>
          <a:xfrm>
            <a:off x="12251162" y="2199732"/>
            <a:ext cx="1748068" cy="899460"/>
          </a:xfrm>
          <a:custGeom>
            <a:avLst/>
            <a:gdLst/>
            <a:ahLst/>
            <a:cxnLst/>
            <a:rect l="l" t="t" r="r" b="b"/>
            <a:pathLst>
              <a:path w="1748068" h="899460">
                <a:moveTo>
                  <a:pt x="0" y="0"/>
                </a:moveTo>
                <a:lnTo>
                  <a:pt x="1748068" y="0"/>
                </a:lnTo>
                <a:lnTo>
                  <a:pt x="1748068" y="899460"/>
                </a:lnTo>
                <a:lnTo>
                  <a:pt x="0" y="89946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pl-PL"/>
          </a:p>
        </p:txBody>
      </p:sp>
      <p:sp>
        <p:nvSpPr>
          <p:cNvPr id="13" name="Freeform 13"/>
          <p:cNvSpPr/>
          <p:nvPr/>
        </p:nvSpPr>
        <p:spPr>
          <a:xfrm>
            <a:off x="7245390" y="7577816"/>
            <a:ext cx="1175750" cy="1004732"/>
          </a:xfrm>
          <a:custGeom>
            <a:avLst/>
            <a:gdLst/>
            <a:ahLst/>
            <a:cxnLst/>
            <a:rect l="l" t="t" r="r" b="b"/>
            <a:pathLst>
              <a:path w="1175750" h="1004732">
                <a:moveTo>
                  <a:pt x="0" y="0"/>
                </a:moveTo>
                <a:lnTo>
                  <a:pt x="1175750" y="0"/>
                </a:lnTo>
                <a:lnTo>
                  <a:pt x="1175750" y="1004732"/>
                </a:lnTo>
                <a:lnTo>
                  <a:pt x="0" y="1004732"/>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pl-PL"/>
          </a:p>
        </p:txBody>
      </p:sp>
      <p:sp>
        <p:nvSpPr>
          <p:cNvPr id="14" name="Freeform 14"/>
          <p:cNvSpPr/>
          <p:nvPr/>
        </p:nvSpPr>
        <p:spPr>
          <a:xfrm rot="-5400000">
            <a:off x="-4331047" y="-3176090"/>
            <a:ext cx="6778295" cy="7210953"/>
          </a:xfrm>
          <a:custGeom>
            <a:avLst/>
            <a:gdLst/>
            <a:ahLst/>
            <a:cxnLst/>
            <a:rect l="l" t="t" r="r" b="b"/>
            <a:pathLst>
              <a:path w="6778295" h="7210953">
                <a:moveTo>
                  <a:pt x="0" y="0"/>
                </a:moveTo>
                <a:lnTo>
                  <a:pt x="6778296" y="0"/>
                </a:lnTo>
                <a:lnTo>
                  <a:pt x="6778296" y="7210953"/>
                </a:lnTo>
                <a:lnTo>
                  <a:pt x="0" y="7210953"/>
                </a:lnTo>
                <a:lnTo>
                  <a:pt x="0" y="0"/>
                </a:lnTo>
                <a:close/>
              </a:path>
            </a:pathLst>
          </a:custGeom>
          <a:blipFill>
            <a:blip r:embed="rId2">
              <a:alphaModFix amt="51000"/>
            </a:blip>
            <a:stretch>
              <a:fillRect/>
            </a:stretch>
          </a:blipFill>
        </p:spPr>
        <p:txBody>
          <a:bodyPr/>
          <a:lstStyle/>
          <a:p>
            <a:endParaRPr lang="pl-PL"/>
          </a:p>
        </p:txBody>
      </p:sp>
      <p:sp>
        <p:nvSpPr>
          <p:cNvPr id="15" name="TextBox 15"/>
          <p:cNvSpPr txBox="1"/>
          <p:nvPr/>
        </p:nvSpPr>
        <p:spPr>
          <a:xfrm>
            <a:off x="1028700" y="3173000"/>
            <a:ext cx="16221403" cy="3322833"/>
          </a:xfrm>
          <a:prstGeom prst="rect">
            <a:avLst/>
          </a:prstGeom>
        </p:spPr>
        <p:txBody>
          <a:bodyPr wrap="square" lIns="0" tIns="0" rIns="0" bIns="0" rtlCol="0" anchor="t">
            <a:spAutoFit/>
          </a:bodyPr>
          <a:lstStyle/>
          <a:p>
            <a:pPr marL="1014716" lvl="1" indent="-507358" algn="ctr">
              <a:lnSpc>
                <a:spcPts val="6579"/>
              </a:lnSpc>
              <a:buFont typeface="Arial"/>
              <a:buChar char="•"/>
            </a:pPr>
            <a:r>
              <a:rPr lang="pl-PL" sz="4699" b="1" dirty="0">
                <a:solidFill>
                  <a:srgbClr val="000000"/>
                </a:solidFill>
                <a:latin typeface="Montserrat Bold"/>
                <a:ea typeface="Montserrat Bold"/>
                <a:cs typeface="Montserrat Bold"/>
                <a:sym typeface="Montserrat Bold"/>
              </a:rPr>
              <a:t>Tajemnicze pudełko </a:t>
            </a:r>
            <a:endParaRPr lang="pl-PL" sz="4699" b="1" dirty="0">
              <a:solidFill>
                <a:srgbClr val="000000"/>
              </a:solidFill>
              <a:latin typeface="Montserrat"/>
              <a:ea typeface="Montserrat"/>
              <a:cs typeface="Montserrat Bold"/>
              <a:sym typeface="Montserrat"/>
            </a:endParaRPr>
          </a:p>
          <a:p>
            <a:pPr marL="507358" lvl="1" algn="ctr">
              <a:lnSpc>
                <a:spcPts val="6579"/>
              </a:lnSpc>
            </a:pPr>
            <a:r>
              <a:rPr lang="pl-PL" sz="4699" dirty="0">
                <a:solidFill>
                  <a:srgbClr val="000000"/>
                </a:solidFill>
                <a:latin typeface="Montserrat"/>
                <a:ea typeface="Montserrat Bold"/>
                <a:cs typeface="Montserrat Bold"/>
                <a:sym typeface="Montserrat"/>
              </a:rPr>
              <a:t>Zgadnij co jest w środku pudełka. </a:t>
            </a:r>
          </a:p>
          <a:p>
            <a:pPr marL="507358" lvl="1" algn="ctr">
              <a:lnSpc>
                <a:spcPts val="6579"/>
              </a:lnSpc>
            </a:pPr>
            <a:r>
              <a:rPr lang="pl-PL" sz="4699" dirty="0">
                <a:solidFill>
                  <a:srgbClr val="000000"/>
                </a:solidFill>
                <a:latin typeface="Montserrat"/>
                <a:ea typeface="Montserrat Bold"/>
                <a:cs typeface="Montserrat Bold"/>
                <a:sym typeface="Montserrat"/>
              </a:rPr>
              <a:t>Co czujesz gdy nie wiesz co jest w środku?</a:t>
            </a:r>
          </a:p>
          <a:p>
            <a:pPr marL="507358" lvl="1" algn="ctr">
              <a:lnSpc>
                <a:spcPts val="6579"/>
              </a:lnSpc>
            </a:pPr>
            <a:endParaRPr lang="en-US" sz="4699" dirty="0">
              <a:solidFill>
                <a:srgbClr val="000000"/>
              </a:solidFill>
              <a:latin typeface="Montserrat Bold"/>
              <a:ea typeface="Montserrat Bold"/>
              <a:cs typeface="Montserrat Bold"/>
              <a:sym typeface="Montserrat Bold"/>
            </a:endParaRPr>
          </a:p>
        </p:txBody>
      </p:sp>
    </p:spTree>
    <p:extLst>
      <p:ext uri="{BB962C8B-B14F-4D97-AF65-F5344CB8AC3E}">
        <p14:creationId xmlns:p14="http://schemas.microsoft.com/office/powerpoint/2010/main" val="36050708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EFEDDE"/>
        </a:solidFill>
        <a:effectLst/>
      </p:bgPr>
    </p:bg>
    <p:spTree>
      <p:nvGrpSpPr>
        <p:cNvPr id="1" name=""/>
        <p:cNvGrpSpPr/>
        <p:nvPr/>
      </p:nvGrpSpPr>
      <p:grpSpPr>
        <a:xfrm>
          <a:off x="0" y="0"/>
          <a:ext cx="0" cy="0"/>
          <a:chOff x="0" y="0"/>
          <a:chExt cx="0" cy="0"/>
        </a:xfrm>
      </p:grpSpPr>
      <p:grpSp>
        <p:nvGrpSpPr>
          <p:cNvPr id="2" name="Group 2"/>
          <p:cNvGrpSpPr/>
          <p:nvPr/>
        </p:nvGrpSpPr>
        <p:grpSpPr>
          <a:xfrm>
            <a:off x="-1189839" y="-991505"/>
            <a:ext cx="14315035" cy="4810039"/>
            <a:chOff x="0" y="0"/>
            <a:chExt cx="3770215" cy="1266842"/>
          </a:xfrm>
        </p:grpSpPr>
        <p:sp>
          <p:nvSpPr>
            <p:cNvPr id="3" name="Freeform 3"/>
            <p:cNvSpPr/>
            <p:nvPr/>
          </p:nvSpPr>
          <p:spPr>
            <a:xfrm>
              <a:off x="0" y="0"/>
              <a:ext cx="3770215" cy="1266841"/>
            </a:xfrm>
            <a:custGeom>
              <a:avLst/>
              <a:gdLst/>
              <a:ahLst/>
              <a:cxnLst/>
              <a:rect l="l" t="t" r="r" b="b"/>
              <a:pathLst>
                <a:path w="3770215" h="1266841">
                  <a:moveTo>
                    <a:pt x="27582" y="0"/>
                  </a:moveTo>
                  <a:lnTo>
                    <a:pt x="3742633" y="0"/>
                  </a:lnTo>
                  <a:cubicBezTo>
                    <a:pt x="3749948" y="0"/>
                    <a:pt x="3756964" y="2906"/>
                    <a:pt x="3762136" y="8079"/>
                  </a:cubicBezTo>
                  <a:cubicBezTo>
                    <a:pt x="3767309" y="13251"/>
                    <a:pt x="3770215" y="20267"/>
                    <a:pt x="3770215" y="27582"/>
                  </a:cubicBezTo>
                  <a:lnTo>
                    <a:pt x="3770215" y="1239259"/>
                  </a:lnTo>
                  <a:cubicBezTo>
                    <a:pt x="3770215" y="1246575"/>
                    <a:pt x="3767309" y="1253590"/>
                    <a:pt x="3762136" y="1258763"/>
                  </a:cubicBezTo>
                  <a:cubicBezTo>
                    <a:pt x="3756964" y="1263936"/>
                    <a:pt x="3749948" y="1266841"/>
                    <a:pt x="3742633" y="1266841"/>
                  </a:cubicBezTo>
                  <a:lnTo>
                    <a:pt x="27582" y="1266841"/>
                  </a:lnTo>
                  <a:cubicBezTo>
                    <a:pt x="20267" y="1266841"/>
                    <a:pt x="13251" y="1263936"/>
                    <a:pt x="8079" y="1258763"/>
                  </a:cubicBezTo>
                  <a:cubicBezTo>
                    <a:pt x="2906" y="1253590"/>
                    <a:pt x="0" y="1246575"/>
                    <a:pt x="0" y="1239259"/>
                  </a:cubicBezTo>
                  <a:lnTo>
                    <a:pt x="0" y="27582"/>
                  </a:lnTo>
                  <a:cubicBezTo>
                    <a:pt x="0" y="20267"/>
                    <a:pt x="2906" y="13251"/>
                    <a:pt x="8079" y="8079"/>
                  </a:cubicBezTo>
                  <a:cubicBezTo>
                    <a:pt x="13251" y="2906"/>
                    <a:pt x="20267" y="0"/>
                    <a:pt x="27582" y="0"/>
                  </a:cubicBezTo>
                  <a:close/>
                </a:path>
              </a:pathLst>
            </a:custGeom>
            <a:solidFill>
              <a:srgbClr val="000000">
                <a:alpha val="0"/>
              </a:srgbClr>
            </a:solidFill>
            <a:ln w="19050" cap="rnd">
              <a:solidFill>
                <a:srgbClr val="FFFFFF"/>
              </a:solidFill>
              <a:prstDash val="solid"/>
              <a:round/>
            </a:ln>
          </p:spPr>
          <p:txBody>
            <a:bodyPr/>
            <a:lstStyle/>
            <a:p>
              <a:endParaRPr lang="pl-PL"/>
            </a:p>
          </p:txBody>
        </p:sp>
        <p:sp>
          <p:nvSpPr>
            <p:cNvPr id="4" name="TextBox 4"/>
            <p:cNvSpPr txBox="1"/>
            <p:nvPr/>
          </p:nvSpPr>
          <p:spPr>
            <a:xfrm>
              <a:off x="0" y="-38100"/>
              <a:ext cx="3770215" cy="1304942"/>
            </a:xfrm>
            <a:prstGeom prst="rect">
              <a:avLst/>
            </a:prstGeom>
          </p:spPr>
          <p:txBody>
            <a:bodyPr lIns="50800" tIns="50800" rIns="50800" bIns="50800" rtlCol="0" anchor="ctr"/>
            <a:lstStyle/>
            <a:p>
              <a:pPr algn="ctr">
                <a:lnSpc>
                  <a:spcPts val="3079"/>
                </a:lnSpc>
              </a:pPr>
              <a:endParaRPr/>
            </a:p>
          </p:txBody>
        </p:sp>
      </p:grpSp>
      <p:sp>
        <p:nvSpPr>
          <p:cNvPr id="5" name="Freeform 5"/>
          <p:cNvSpPr/>
          <p:nvPr/>
        </p:nvSpPr>
        <p:spPr>
          <a:xfrm rot="-5400000">
            <a:off x="15105069" y="6067051"/>
            <a:ext cx="6778295" cy="7210953"/>
          </a:xfrm>
          <a:custGeom>
            <a:avLst/>
            <a:gdLst/>
            <a:ahLst/>
            <a:cxnLst/>
            <a:rect l="l" t="t" r="r" b="b"/>
            <a:pathLst>
              <a:path w="6778295" h="7210953">
                <a:moveTo>
                  <a:pt x="0" y="0"/>
                </a:moveTo>
                <a:lnTo>
                  <a:pt x="6778295" y="0"/>
                </a:lnTo>
                <a:lnTo>
                  <a:pt x="6778295" y="7210953"/>
                </a:lnTo>
                <a:lnTo>
                  <a:pt x="0" y="7210953"/>
                </a:lnTo>
                <a:lnTo>
                  <a:pt x="0" y="0"/>
                </a:lnTo>
                <a:close/>
              </a:path>
            </a:pathLst>
          </a:custGeom>
          <a:blipFill>
            <a:blip r:embed="rId2">
              <a:alphaModFix amt="51000"/>
            </a:blip>
            <a:stretch>
              <a:fillRect/>
            </a:stretch>
          </a:blipFill>
        </p:spPr>
        <p:txBody>
          <a:bodyPr/>
          <a:lstStyle/>
          <a:p>
            <a:endParaRPr lang="pl-PL"/>
          </a:p>
        </p:txBody>
      </p:sp>
      <p:grpSp>
        <p:nvGrpSpPr>
          <p:cNvPr id="6" name="Group 6"/>
          <p:cNvGrpSpPr/>
          <p:nvPr/>
        </p:nvGrpSpPr>
        <p:grpSpPr>
          <a:xfrm>
            <a:off x="1986483" y="429387"/>
            <a:ext cx="14315035" cy="1695677"/>
            <a:chOff x="0" y="0"/>
            <a:chExt cx="3770215" cy="446598"/>
          </a:xfrm>
        </p:grpSpPr>
        <p:sp>
          <p:nvSpPr>
            <p:cNvPr id="7" name="Freeform 7"/>
            <p:cNvSpPr/>
            <p:nvPr/>
          </p:nvSpPr>
          <p:spPr>
            <a:xfrm>
              <a:off x="0" y="0"/>
              <a:ext cx="3770215" cy="446598"/>
            </a:xfrm>
            <a:custGeom>
              <a:avLst/>
              <a:gdLst/>
              <a:ahLst/>
              <a:cxnLst/>
              <a:rect l="l" t="t" r="r" b="b"/>
              <a:pathLst>
                <a:path w="3770215" h="446598">
                  <a:moveTo>
                    <a:pt x="27582" y="0"/>
                  </a:moveTo>
                  <a:lnTo>
                    <a:pt x="3742633" y="0"/>
                  </a:lnTo>
                  <a:cubicBezTo>
                    <a:pt x="3749948" y="0"/>
                    <a:pt x="3756964" y="2906"/>
                    <a:pt x="3762136" y="8079"/>
                  </a:cubicBezTo>
                  <a:cubicBezTo>
                    <a:pt x="3767309" y="13251"/>
                    <a:pt x="3770215" y="20267"/>
                    <a:pt x="3770215" y="27582"/>
                  </a:cubicBezTo>
                  <a:lnTo>
                    <a:pt x="3770215" y="419016"/>
                  </a:lnTo>
                  <a:cubicBezTo>
                    <a:pt x="3770215" y="426331"/>
                    <a:pt x="3767309" y="433347"/>
                    <a:pt x="3762136" y="438520"/>
                  </a:cubicBezTo>
                  <a:cubicBezTo>
                    <a:pt x="3756964" y="443692"/>
                    <a:pt x="3749948" y="446598"/>
                    <a:pt x="3742633" y="446598"/>
                  </a:cubicBezTo>
                  <a:lnTo>
                    <a:pt x="27582" y="446598"/>
                  </a:lnTo>
                  <a:cubicBezTo>
                    <a:pt x="20267" y="446598"/>
                    <a:pt x="13251" y="443692"/>
                    <a:pt x="8079" y="438520"/>
                  </a:cubicBezTo>
                  <a:cubicBezTo>
                    <a:pt x="2906" y="433347"/>
                    <a:pt x="0" y="426331"/>
                    <a:pt x="0" y="419016"/>
                  </a:cubicBezTo>
                  <a:lnTo>
                    <a:pt x="0" y="27582"/>
                  </a:lnTo>
                  <a:cubicBezTo>
                    <a:pt x="0" y="20267"/>
                    <a:pt x="2906" y="13251"/>
                    <a:pt x="8079" y="8079"/>
                  </a:cubicBezTo>
                  <a:cubicBezTo>
                    <a:pt x="13251" y="2906"/>
                    <a:pt x="20267" y="0"/>
                    <a:pt x="27582" y="0"/>
                  </a:cubicBezTo>
                  <a:close/>
                </a:path>
              </a:pathLst>
            </a:custGeom>
            <a:solidFill>
              <a:srgbClr val="000000">
                <a:alpha val="0"/>
              </a:srgbClr>
            </a:solidFill>
            <a:ln w="19050" cap="rnd">
              <a:solidFill>
                <a:srgbClr val="FFFFFF"/>
              </a:solidFill>
              <a:prstDash val="solid"/>
              <a:round/>
            </a:ln>
          </p:spPr>
          <p:txBody>
            <a:bodyPr/>
            <a:lstStyle/>
            <a:p>
              <a:endParaRPr lang="pl-PL"/>
            </a:p>
          </p:txBody>
        </p:sp>
        <p:sp>
          <p:nvSpPr>
            <p:cNvPr id="8" name="TextBox 8"/>
            <p:cNvSpPr txBox="1"/>
            <p:nvPr/>
          </p:nvSpPr>
          <p:spPr>
            <a:xfrm>
              <a:off x="0" y="-76200"/>
              <a:ext cx="3770215" cy="522798"/>
            </a:xfrm>
            <a:prstGeom prst="rect">
              <a:avLst/>
            </a:prstGeom>
          </p:spPr>
          <p:txBody>
            <a:bodyPr lIns="50800" tIns="50800" rIns="50800" bIns="50800" rtlCol="0" anchor="ctr"/>
            <a:lstStyle/>
            <a:p>
              <a:pPr algn="ctr">
                <a:lnSpc>
                  <a:spcPts val="5879"/>
                </a:lnSpc>
              </a:pPr>
              <a:r>
                <a:rPr lang="en-US" sz="4199" b="1" dirty="0">
                  <a:solidFill>
                    <a:srgbClr val="000000"/>
                  </a:solidFill>
                  <a:latin typeface="Montserrat Bold"/>
                  <a:ea typeface="Montserrat Bold"/>
                  <a:cs typeface="Montserrat Bold"/>
                  <a:sym typeface="Montserrat Bold"/>
                </a:rPr>
                <a:t> </a:t>
              </a:r>
              <a:r>
                <a:rPr lang="pl-PL" sz="4199" b="1" dirty="0">
                  <a:solidFill>
                    <a:srgbClr val="000000"/>
                  </a:solidFill>
                  <a:latin typeface="Montserrat Bold"/>
                  <a:ea typeface="Montserrat Bold"/>
                  <a:cs typeface="Montserrat Bold"/>
                  <a:sym typeface="Montserrat Bold"/>
                </a:rPr>
                <a:t>J</a:t>
              </a:r>
              <a:r>
                <a:rPr lang="en-US" sz="4199" b="1" dirty="0">
                  <a:solidFill>
                    <a:srgbClr val="000000"/>
                  </a:solidFill>
                  <a:latin typeface="Montserrat Bold"/>
                  <a:ea typeface="Montserrat Bold"/>
                  <a:cs typeface="Montserrat Bold"/>
                  <a:sym typeface="Montserrat Bold"/>
                </a:rPr>
                <a:t>ak ćwiczyć mindfulness z dziećmi młodszymi i starszymi </a:t>
              </a:r>
            </a:p>
          </p:txBody>
        </p:sp>
      </p:grpSp>
      <p:grpSp>
        <p:nvGrpSpPr>
          <p:cNvPr id="9" name="Group 9"/>
          <p:cNvGrpSpPr/>
          <p:nvPr/>
        </p:nvGrpSpPr>
        <p:grpSpPr>
          <a:xfrm>
            <a:off x="-206216" y="9672527"/>
            <a:ext cx="18700433" cy="743950"/>
            <a:chOff x="0" y="0"/>
            <a:chExt cx="4925217" cy="195937"/>
          </a:xfrm>
        </p:grpSpPr>
        <p:sp>
          <p:nvSpPr>
            <p:cNvPr id="10" name="Freeform 10"/>
            <p:cNvSpPr/>
            <p:nvPr/>
          </p:nvSpPr>
          <p:spPr>
            <a:xfrm>
              <a:off x="0" y="0"/>
              <a:ext cx="4925217" cy="195937"/>
            </a:xfrm>
            <a:custGeom>
              <a:avLst/>
              <a:gdLst/>
              <a:ahLst/>
              <a:cxnLst/>
              <a:rect l="l" t="t" r="r" b="b"/>
              <a:pathLst>
                <a:path w="4925217" h="195937">
                  <a:moveTo>
                    <a:pt x="0" y="0"/>
                  </a:moveTo>
                  <a:lnTo>
                    <a:pt x="4925217" y="0"/>
                  </a:lnTo>
                  <a:lnTo>
                    <a:pt x="4925217" y="195937"/>
                  </a:lnTo>
                  <a:lnTo>
                    <a:pt x="0" y="195937"/>
                  </a:lnTo>
                  <a:close/>
                </a:path>
              </a:pathLst>
            </a:custGeom>
            <a:solidFill>
              <a:srgbClr val="E5E8DF"/>
            </a:solidFill>
          </p:spPr>
          <p:txBody>
            <a:bodyPr/>
            <a:lstStyle/>
            <a:p>
              <a:endParaRPr lang="pl-PL"/>
            </a:p>
          </p:txBody>
        </p:sp>
        <p:sp>
          <p:nvSpPr>
            <p:cNvPr id="11" name="TextBox 11"/>
            <p:cNvSpPr txBox="1"/>
            <p:nvPr/>
          </p:nvSpPr>
          <p:spPr>
            <a:xfrm>
              <a:off x="0" y="-38100"/>
              <a:ext cx="4925217" cy="234037"/>
            </a:xfrm>
            <a:prstGeom prst="rect">
              <a:avLst/>
            </a:prstGeom>
          </p:spPr>
          <p:txBody>
            <a:bodyPr lIns="50800" tIns="50800" rIns="50800" bIns="50800" rtlCol="0" anchor="ctr"/>
            <a:lstStyle/>
            <a:p>
              <a:pPr algn="ctr">
                <a:lnSpc>
                  <a:spcPts val="3079"/>
                </a:lnSpc>
              </a:pPr>
              <a:endParaRPr/>
            </a:p>
          </p:txBody>
        </p:sp>
      </p:grpSp>
      <p:sp>
        <p:nvSpPr>
          <p:cNvPr id="12" name="Freeform 12"/>
          <p:cNvSpPr/>
          <p:nvPr/>
        </p:nvSpPr>
        <p:spPr>
          <a:xfrm>
            <a:off x="12251162" y="2199732"/>
            <a:ext cx="1748068" cy="899460"/>
          </a:xfrm>
          <a:custGeom>
            <a:avLst/>
            <a:gdLst/>
            <a:ahLst/>
            <a:cxnLst/>
            <a:rect l="l" t="t" r="r" b="b"/>
            <a:pathLst>
              <a:path w="1748068" h="899460">
                <a:moveTo>
                  <a:pt x="0" y="0"/>
                </a:moveTo>
                <a:lnTo>
                  <a:pt x="1748068" y="0"/>
                </a:lnTo>
                <a:lnTo>
                  <a:pt x="1748068" y="899460"/>
                </a:lnTo>
                <a:lnTo>
                  <a:pt x="0" y="89946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pl-PL"/>
          </a:p>
        </p:txBody>
      </p:sp>
      <p:sp>
        <p:nvSpPr>
          <p:cNvPr id="13" name="Freeform 13"/>
          <p:cNvSpPr/>
          <p:nvPr/>
        </p:nvSpPr>
        <p:spPr>
          <a:xfrm>
            <a:off x="7245390" y="7577816"/>
            <a:ext cx="1175750" cy="1004732"/>
          </a:xfrm>
          <a:custGeom>
            <a:avLst/>
            <a:gdLst/>
            <a:ahLst/>
            <a:cxnLst/>
            <a:rect l="l" t="t" r="r" b="b"/>
            <a:pathLst>
              <a:path w="1175750" h="1004732">
                <a:moveTo>
                  <a:pt x="0" y="0"/>
                </a:moveTo>
                <a:lnTo>
                  <a:pt x="1175750" y="0"/>
                </a:lnTo>
                <a:lnTo>
                  <a:pt x="1175750" y="1004732"/>
                </a:lnTo>
                <a:lnTo>
                  <a:pt x="0" y="1004732"/>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pl-PL"/>
          </a:p>
        </p:txBody>
      </p:sp>
      <p:sp>
        <p:nvSpPr>
          <p:cNvPr id="14" name="Freeform 14"/>
          <p:cNvSpPr/>
          <p:nvPr/>
        </p:nvSpPr>
        <p:spPr>
          <a:xfrm rot="-5400000">
            <a:off x="-4331047" y="-3176090"/>
            <a:ext cx="6778295" cy="7210953"/>
          </a:xfrm>
          <a:custGeom>
            <a:avLst/>
            <a:gdLst/>
            <a:ahLst/>
            <a:cxnLst/>
            <a:rect l="l" t="t" r="r" b="b"/>
            <a:pathLst>
              <a:path w="6778295" h="7210953">
                <a:moveTo>
                  <a:pt x="0" y="0"/>
                </a:moveTo>
                <a:lnTo>
                  <a:pt x="6778296" y="0"/>
                </a:lnTo>
                <a:lnTo>
                  <a:pt x="6778296" y="7210953"/>
                </a:lnTo>
                <a:lnTo>
                  <a:pt x="0" y="7210953"/>
                </a:lnTo>
                <a:lnTo>
                  <a:pt x="0" y="0"/>
                </a:lnTo>
                <a:close/>
              </a:path>
            </a:pathLst>
          </a:custGeom>
          <a:blipFill>
            <a:blip r:embed="rId2">
              <a:alphaModFix amt="51000"/>
            </a:blip>
            <a:stretch>
              <a:fillRect/>
            </a:stretch>
          </a:blipFill>
        </p:spPr>
        <p:txBody>
          <a:bodyPr/>
          <a:lstStyle/>
          <a:p>
            <a:endParaRPr lang="pl-PL"/>
          </a:p>
        </p:txBody>
      </p:sp>
      <p:sp>
        <p:nvSpPr>
          <p:cNvPr id="15" name="TextBox 15"/>
          <p:cNvSpPr txBox="1"/>
          <p:nvPr/>
        </p:nvSpPr>
        <p:spPr>
          <a:xfrm>
            <a:off x="334352" y="2563737"/>
            <a:ext cx="17126981" cy="4169218"/>
          </a:xfrm>
          <a:prstGeom prst="rect">
            <a:avLst/>
          </a:prstGeom>
        </p:spPr>
        <p:txBody>
          <a:bodyPr lIns="0" tIns="0" rIns="0" bIns="0" rtlCol="0" anchor="t">
            <a:spAutoFit/>
          </a:bodyPr>
          <a:lstStyle/>
          <a:p>
            <a:pPr marL="1014716" lvl="1" indent="-507358" algn="ctr">
              <a:lnSpc>
                <a:spcPts val="6579"/>
              </a:lnSpc>
              <a:buFont typeface="Arial"/>
              <a:buChar char="•"/>
            </a:pPr>
            <a:r>
              <a:rPr lang="en-US" sz="4699" b="1" dirty="0" err="1">
                <a:solidFill>
                  <a:srgbClr val="000000"/>
                </a:solidFill>
                <a:latin typeface="Montserrat Bold"/>
                <a:ea typeface="Montserrat Bold"/>
                <a:cs typeface="Montserrat Bold"/>
                <a:sym typeface="Montserrat Bold"/>
              </a:rPr>
              <a:t>Bicie</a:t>
            </a:r>
            <a:r>
              <a:rPr lang="en-US" sz="4699" b="1" dirty="0">
                <a:solidFill>
                  <a:srgbClr val="000000"/>
                </a:solidFill>
                <a:latin typeface="Montserrat Bold"/>
                <a:ea typeface="Montserrat Bold"/>
                <a:cs typeface="Montserrat Bold"/>
                <a:sym typeface="Montserrat Bold"/>
              </a:rPr>
              <a:t> </a:t>
            </a:r>
            <a:r>
              <a:rPr lang="en-US" sz="4699" b="1" dirty="0" err="1">
                <a:solidFill>
                  <a:srgbClr val="000000"/>
                </a:solidFill>
                <a:latin typeface="Montserrat Bold"/>
                <a:ea typeface="Montserrat Bold"/>
                <a:cs typeface="Montserrat Bold"/>
                <a:sym typeface="Montserrat Bold"/>
              </a:rPr>
              <a:t>serca</a:t>
            </a:r>
            <a:endParaRPr lang="en-US" sz="4699" b="1" dirty="0">
              <a:solidFill>
                <a:srgbClr val="000000"/>
              </a:solidFill>
              <a:latin typeface="Montserrat Bold"/>
              <a:ea typeface="Montserrat Bold"/>
              <a:cs typeface="Montserrat Bold"/>
              <a:sym typeface="Montserrat Bold"/>
            </a:endParaRPr>
          </a:p>
          <a:p>
            <a:pPr algn="ctr">
              <a:lnSpc>
                <a:spcPts val="6579"/>
              </a:lnSpc>
            </a:pPr>
            <a:r>
              <a:rPr lang="en-US" sz="4699" dirty="0" err="1">
                <a:solidFill>
                  <a:srgbClr val="000000"/>
                </a:solidFill>
                <a:latin typeface="Montserrat"/>
                <a:ea typeface="Montserrat"/>
                <a:cs typeface="Montserrat"/>
                <a:sym typeface="Montserrat"/>
              </a:rPr>
              <a:t>Dzie</a:t>
            </a:r>
            <a:r>
              <a:rPr lang="pl-PL" sz="4699" dirty="0" err="1">
                <a:solidFill>
                  <a:srgbClr val="000000"/>
                </a:solidFill>
                <a:latin typeface="Montserrat"/>
                <a:ea typeface="Montserrat"/>
                <a:cs typeface="Montserrat"/>
                <a:sym typeface="Montserrat"/>
              </a:rPr>
              <a:t>cko</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przez</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minutę</a:t>
            </a:r>
            <a:r>
              <a:rPr lang="en-US" sz="4699" dirty="0">
                <a:solidFill>
                  <a:srgbClr val="000000"/>
                </a:solidFill>
                <a:latin typeface="Montserrat"/>
                <a:ea typeface="Montserrat"/>
                <a:cs typeface="Montserrat"/>
                <a:sym typeface="Montserrat"/>
              </a:rPr>
              <a:t> </a:t>
            </a:r>
            <a:r>
              <a:rPr lang="pl-PL" sz="4699" dirty="0">
                <a:solidFill>
                  <a:srgbClr val="000000"/>
                </a:solidFill>
                <a:latin typeface="Montserrat"/>
                <a:ea typeface="Montserrat"/>
                <a:cs typeface="Montserrat"/>
                <a:sym typeface="Montserrat"/>
              </a:rPr>
              <a:t>skacze lub </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tańcz</a:t>
            </a:r>
            <a:r>
              <a:rPr lang="pl-PL" sz="4699" dirty="0">
                <a:solidFill>
                  <a:srgbClr val="000000"/>
                </a:solidFill>
                <a:latin typeface="Montserrat"/>
                <a:ea typeface="Montserrat"/>
                <a:cs typeface="Montserrat"/>
                <a:sym typeface="Montserrat"/>
              </a:rPr>
              <a:t>y</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Następnie</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siada</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i</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kładą</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rękę</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na</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sercu</a:t>
            </a:r>
            <a:r>
              <a:rPr lang="en-US" sz="4699" dirty="0">
                <a:solidFill>
                  <a:srgbClr val="000000"/>
                </a:solidFill>
                <a:latin typeface="Montserrat"/>
                <a:ea typeface="Montserrat"/>
                <a:cs typeface="Montserrat"/>
                <a:sym typeface="Montserrat"/>
              </a:rPr>
              <a:t> . Z </a:t>
            </a:r>
            <a:r>
              <a:rPr lang="en-US" sz="4699" dirty="0" err="1">
                <a:solidFill>
                  <a:srgbClr val="000000"/>
                </a:solidFill>
                <a:latin typeface="Montserrat"/>
                <a:ea typeface="Montserrat"/>
                <a:cs typeface="Montserrat"/>
                <a:sym typeface="Montserrat"/>
              </a:rPr>
              <a:t>zamkniętymi</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oczami</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stara</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się</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poczuć</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uderzenia</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serca</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oddech</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i</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inne</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wrażenia</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które</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pojawiają</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się</a:t>
            </a:r>
            <a:r>
              <a:rPr lang="en-US" sz="4699" dirty="0">
                <a:solidFill>
                  <a:srgbClr val="000000"/>
                </a:solidFill>
                <a:latin typeface="Montserrat"/>
                <a:ea typeface="Montserrat"/>
                <a:cs typeface="Montserrat"/>
                <a:sym typeface="Montserrat"/>
              </a:rPr>
              <a:t> w </a:t>
            </a:r>
            <a:r>
              <a:rPr lang="en-US" sz="4699" dirty="0" err="1">
                <a:solidFill>
                  <a:srgbClr val="000000"/>
                </a:solidFill>
                <a:latin typeface="Montserrat"/>
                <a:ea typeface="Montserrat"/>
                <a:cs typeface="Montserrat"/>
                <a:sym typeface="Montserrat"/>
              </a:rPr>
              <a:t>ciele</a:t>
            </a:r>
            <a:r>
              <a:rPr lang="en-US" sz="4699" dirty="0">
                <a:solidFill>
                  <a:srgbClr val="000000"/>
                </a:solidFill>
                <a:latin typeface="Montserrat"/>
                <a:ea typeface="Montserrat"/>
                <a:cs typeface="Montserrat"/>
                <a:sym typeface="Montserrat"/>
              </a:rPr>
              <a:t>.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EFEDDE"/>
        </a:solidFill>
        <a:effectLst/>
      </p:bgPr>
    </p:bg>
    <p:spTree>
      <p:nvGrpSpPr>
        <p:cNvPr id="1" name=""/>
        <p:cNvGrpSpPr/>
        <p:nvPr/>
      </p:nvGrpSpPr>
      <p:grpSpPr>
        <a:xfrm>
          <a:off x="0" y="0"/>
          <a:ext cx="0" cy="0"/>
          <a:chOff x="0" y="0"/>
          <a:chExt cx="0" cy="0"/>
        </a:xfrm>
      </p:grpSpPr>
      <p:grpSp>
        <p:nvGrpSpPr>
          <p:cNvPr id="2" name="Group 2"/>
          <p:cNvGrpSpPr/>
          <p:nvPr/>
        </p:nvGrpSpPr>
        <p:grpSpPr>
          <a:xfrm>
            <a:off x="-1189839" y="-991505"/>
            <a:ext cx="14315035" cy="4810039"/>
            <a:chOff x="0" y="0"/>
            <a:chExt cx="3770215" cy="1266842"/>
          </a:xfrm>
        </p:grpSpPr>
        <p:sp>
          <p:nvSpPr>
            <p:cNvPr id="3" name="Freeform 3"/>
            <p:cNvSpPr/>
            <p:nvPr/>
          </p:nvSpPr>
          <p:spPr>
            <a:xfrm>
              <a:off x="0" y="0"/>
              <a:ext cx="3770215" cy="1266841"/>
            </a:xfrm>
            <a:custGeom>
              <a:avLst/>
              <a:gdLst/>
              <a:ahLst/>
              <a:cxnLst/>
              <a:rect l="l" t="t" r="r" b="b"/>
              <a:pathLst>
                <a:path w="3770215" h="1266841">
                  <a:moveTo>
                    <a:pt x="27582" y="0"/>
                  </a:moveTo>
                  <a:lnTo>
                    <a:pt x="3742633" y="0"/>
                  </a:lnTo>
                  <a:cubicBezTo>
                    <a:pt x="3749948" y="0"/>
                    <a:pt x="3756964" y="2906"/>
                    <a:pt x="3762136" y="8079"/>
                  </a:cubicBezTo>
                  <a:cubicBezTo>
                    <a:pt x="3767309" y="13251"/>
                    <a:pt x="3770215" y="20267"/>
                    <a:pt x="3770215" y="27582"/>
                  </a:cubicBezTo>
                  <a:lnTo>
                    <a:pt x="3770215" y="1239259"/>
                  </a:lnTo>
                  <a:cubicBezTo>
                    <a:pt x="3770215" y="1246575"/>
                    <a:pt x="3767309" y="1253590"/>
                    <a:pt x="3762136" y="1258763"/>
                  </a:cubicBezTo>
                  <a:cubicBezTo>
                    <a:pt x="3756964" y="1263936"/>
                    <a:pt x="3749948" y="1266841"/>
                    <a:pt x="3742633" y="1266841"/>
                  </a:cubicBezTo>
                  <a:lnTo>
                    <a:pt x="27582" y="1266841"/>
                  </a:lnTo>
                  <a:cubicBezTo>
                    <a:pt x="20267" y="1266841"/>
                    <a:pt x="13251" y="1263936"/>
                    <a:pt x="8079" y="1258763"/>
                  </a:cubicBezTo>
                  <a:cubicBezTo>
                    <a:pt x="2906" y="1253590"/>
                    <a:pt x="0" y="1246575"/>
                    <a:pt x="0" y="1239259"/>
                  </a:cubicBezTo>
                  <a:lnTo>
                    <a:pt x="0" y="27582"/>
                  </a:lnTo>
                  <a:cubicBezTo>
                    <a:pt x="0" y="20267"/>
                    <a:pt x="2906" y="13251"/>
                    <a:pt x="8079" y="8079"/>
                  </a:cubicBezTo>
                  <a:cubicBezTo>
                    <a:pt x="13251" y="2906"/>
                    <a:pt x="20267" y="0"/>
                    <a:pt x="27582" y="0"/>
                  </a:cubicBezTo>
                  <a:close/>
                </a:path>
              </a:pathLst>
            </a:custGeom>
            <a:solidFill>
              <a:srgbClr val="000000">
                <a:alpha val="0"/>
              </a:srgbClr>
            </a:solidFill>
            <a:ln w="19050" cap="rnd">
              <a:solidFill>
                <a:srgbClr val="FFFFFF"/>
              </a:solidFill>
              <a:prstDash val="solid"/>
              <a:round/>
            </a:ln>
          </p:spPr>
          <p:txBody>
            <a:bodyPr/>
            <a:lstStyle/>
            <a:p>
              <a:endParaRPr lang="pl-PL"/>
            </a:p>
          </p:txBody>
        </p:sp>
        <p:sp>
          <p:nvSpPr>
            <p:cNvPr id="4" name="TextBox 4"/>
            <p:cNvSpPr txBox="1"/>
            <p:nvPr/>
          </p:nvSpPr>
          <p:spPr>
            <a:xfrm>
              <a:off x="0" y="-38100"/>
              <a:ext cx="3770215" cy="1304942"/>
            </a:xfrm>
            <a:prstGeom prst="rect">
              <a:avLst/>
            </a:prstGeom>
          </p:spPr>
          <p:txBody>
            <a:bodyPr lIns="50800" tIns="50800" rIns="50800" bIns="50800" rtlCol="0" anchor="ctr"/>
            <a:lstStyle/>
            <a:p>
              <a:pPr algn="ctr">
                <a:lnSpc>
                  <a:spcPts val="3079"/>
                </a:lnSpc>
              </a:pPr>
              <a:endParaRPr dirty="0"/>
            </a:p>
          </p:txBody>
        </p:sp>
      </p:grpSp>
      <p:sp>
        <p:nvSpPr>
          <p:cNvPr id="5" name="Freeform 5"/>
          <p:cNvSpPr/>
          <p:nvPr/>
        </p:nvSpPr>
        <p:spPr>
          <a:xfrm rot="-5400000">
            <a:off x="15105069" y="6067051"/>
            <a:ext cx="6778295" cy="7210953"/>
          </a:xfrm>
          <a:custGeom>
            <a:avLst/>
            <a:gdLst/>
            <a:ahLst/>
            <a:cxnLst/>
            <a:rect l="l" t="t" r="r" b="b"/>
            <a:pathLst>
              <a:path w="6778295" h="7210953">
                <a:moveTo>
                  <a:pt x="0" y="0"/>
                </a:moveTo>
                <a:lnTo>
                  <a:pt x="6778295" y="0"/>
                </a:lnTo>
                <a:lnTo>
                  <a:pt x="6778295" y="7210953"/>
                </a:lnTo>
                <a:lnTo>
                  <a:pt x="0" y="7210953"/>
                </a:lnTo>
                <a:lnTo>
                  <a:pt x="0" y="0"/>
                </a:lnTo>
                <a:close/>
              </a:path>
            </a:pathLst>
          </a:custGeom>
          <a:blipFill>
            <a:blip r:embed="rId2">
              <a:alphaModFix amt="51000"/>
            </a:blip>
            <a:stretch>
              <a:fillRect/>
            </a:stretch>
          </a:blipFill>
        </p:spPr>
        <p:txBody>
          <a:bodyPr/>
          <a:lstStyle/>
          <a:p>
            <a:endParaRPr lang="pl-PL"/>
          </a:p>
        </p:txBody>
      </p:sp>
      <p:grpSp>
        <p:nvGrpSpPr>
          <p:cNvPr id="6" name="Group 6"/>
          <p:cNvGrpSpPr/>
          <p:nvPr/>
        </p:nvGrpSpPr>
        <p:grpSpPr>
          <a:xfrm>
            <a:off x="1986483" y="429387"/>
            <a:ext cx="14315035" cy="1695677"/>
            <a:chOff x="0" y="0"/>
            <a:chExt cx="3770215" cy="446598"/>
          </a:xfrm>
        </p:grpSpPr>
        <p:sp>
          <p:nvSpPr>
            <p:cNvPr id="7" name="Freeform 7"/>
            <p:cNvSpPr/>
            <p:nvPr/>
          </p:nvSpPr>
          <p:spPr>
            <a:xfrm>
              <a:off x="0" y="0"/>
              <a:ext cx="3770215" cy="446598"/>
            </a:xfrm>
            <a:custGeom>
              <a:avLst/>
              <a:gdLst/>
              <a:ahLst/>
              <a:cxnLst/>
              <a:rect l="l" t="t" r="r" b="b"/>
              <a:pathLst>
                <a:path w="3770215" h="446598">
                  <a:moveTo>
                    <a:pt x="27582" y="0"/>
                  </a:moveTo>
                  <a:lnTo>
                    <a:pt x="3742633" y="0"/>
                  </a:lnTo>
                  <a:cubicBezTo>
                    <a:pt x="3749948" y="0"/>
                    <a:pt x="3756964" y="2906"/>
                    <a:pt x="3762136" y="8079"/>
                  </a:cubicBezTo>
                  <a:cubicBezTo>
                    <a:pt x="3767309" y="13251"/>
                    <a:pt x="3770215" y="20267"/>
                    <a:pt x="3770215" y="27582"/>
                  </a:cubicBezTo>
                  <a:lnTo>
                    <a:pt x="3770215" y="419016"/>
                  </a:lnTo>
                  <a:cubicBezTo>
                    <a:pt x="3770215" y="426331"/>
                    <a:pt x="3767309" y="433347"/>
                    <a:pt x="3762136" y="438520"/>
                  </a:cubicBezTo>
                  <a:cubicBezTo>
                    <a:pt x="3756964" y="443692"/>
                    <a:pt x="3749948" y="446598"/>
                    <a:pt x="3742633" y="446598"/>
                  </a:cubicBezTo>
                  <a:lnTo>
                    <a:pt x="27582" y="446598"/>
                  </a:lnTo>
                  <a:cubicBezTo>
                    <a:pt x="20267" y="446598"/>
                    <a:pt x="13251" y="443692"/>
                    <a:pt x="8079" y="438520"/>
                  </a:cubicBezTo>
                  <a:cubicBezTo>
                    <a:pt x="2906" y="433347"/>
                    <a:pt x="0" y="426331"/>
                    <a:pt x="0" y="419016"/>
                  </a:cubicBezTo>
                  <a:lnTo>
                    <a:pt x="0" y="27582"/>
                  </a:lnTo>
                  <a:cubicBezTo>
                    <a:pt x="0" y="20267"/>
                    <a:pt x="2906" y="13251"/>
                    <a:pt x="8079" y="8079"/>
                  </a:cubicBezTo>
                  <a:cubicBezTo>
                    <a:pt x="13251" y="2906"/>
                    <a:pt x="20267" y="0"/>
                    <a:pt x="27582" y="0"/>
                  </a:cubicBezTo>
                  <a:close/>
                </a:path>
              </a:pathLst>
            </a:custGeom>
            <a:solidFill>
              <a:srgbClr val="000000">
                <a:alpha val="0"/>
              </a:srgbClr>
            </a:solidFill>
            <a:ln w="19050" cap="rnd">
              <a:solidFill>
                <a:srgbClr val="FFFFFF"/>
              </a:solidFill>
              <a:prstDash val="solid"/>
              <a:round/>
            </a:ln>
          </p:spPr>
          <p:txBody>
            <a:bodyPr/>
            <a:lstStyle/>
            <a:p>
              <a:endParaRPr lang="pl-PL"/>
            </a:p>
          </p:txBody>
        </p:sp>
        <p:sp>
          <p:nvSpPr>
            <p:cNvPr id="8" name="TextBox 8"/>
            <p:cNvSpPr txBox="1"/>
            <p:nvPr/>
          </p:nvSpPr>
          <p:spPr>
            <a:xfrm>
              <a:off x="0" y="-76200"/>
              <a:ext cx="3770215" cy="522798"/>
            </a:xfrm>
            <a:prstGeom prst="rect">
              <a:avLst/>
            </a:prstGeom>
          </p:spPr>
          <p:txBody>
            <a:bodyPr lIns="50800" tIns="50800" rIns="50800" bIns="50800" rtlCol="0" anchor="ctr"/>
            <a:lstStyle/>
            <a:p>
              <a:pPr algn="ctr">
                <a:lnSpc>
                  <a:spcPts val="5879"/>
                </a:lnSpc>
              </a:pPr>
              <a:r>
                <a:rPr lang="en-US" sz="4199" b="1" dirty="0">
                  <a:solidFill>
                    <a:srgbClr val="000000"/>
                  </a:solidFill>
                  <a:latin typeface="Montserrat Bold"/>
                  <a:ea typeface="Montserrat Bold"/>
                  <a:cs typeface="Montserrat Bold"/>
                  <a:sym typeface="Montserrat Bold"/>
                </a:rPr>
                <a:t> </a:t>
              </a:r>
              <a:r>
                <a:rPr lang="pl-PL" sz="4199" b="1" dirty="0">
                  <a:solidFill>
                    <a:srgbClr val="000000"/>
                  </a:solidFill>
                  <a:latin typeface="Montserrat Bold"/>
                  <a:ea typeface="Montserrat Bold"/>
                  <a:cs typeface="Montserrat Bold"/>
                  <a:sym typeface="Montserrat Bold"/>
                </a:rPr>
                <a:t>J</a:t>
              </a:r>
              <a:r>
                <a:rPr lang="en-US" sz="4199" b="1" dirty="0">
                  <a:solidFill>
                    <a:srgbClr val="000000"/>
                  </a:solidFill>
                  <a:latin typeface="Montserrat Bold"/>
                  <a:ea typeface="Montserrat Bold"/>
                  <a:cs typeface="Montserrat Bold"/>
                  <a:sym typeface="Montserrat Bold"/>
                </a:rPr>
                <a:t>ak ćwiczyć mindfulness z dziećmi młodszymi i starszymi </a:t>
              </a:r>
            </a:p>
          </p:txBody>
        </p:sp>
      </p:grpSp>
      <p:grpSp>
        <p:nvGrpSpPr>
          <p:cNvPr id="9" name="Group 9"/>
          <p:cNvGrpSpPr/>
          <p:nvPr/>
        </p:nvGrpSpPr>
        <p:grpSpPr>
          <a:xfrm>
            <a:off x="-206216" y="9672527"/>
            <a:ext cx="18700433" cy="743950"/>
            <a:chOff x="0" y="0"/>
            <a:chExt cx="4925217" cy="195937"/>
          </a:xfrm>
        </p:grpSpPr>
        <p:sp>
          <p:nvSpPr>
            <p:cNvPr id="10" name="Freeform 10"/>
            <p:cNvSpPr/>
            <p:nvPr/>
          </p:nvSpPr>
          <p:spPr>
            <a:xfrm>
              <a:off x="0" y="0"/>
              <a:ext cx="4925217" cy="195937"/>
            </a:xfrm>
            <a:custGeom>
              <a:avLst/>
              <a:gdLst/>
              <a:ahLst/>
              <a:cxnLst/>
              <a:rect l="l" t="t" r="r" b="b"/>
              <a:pathLst>
                <a:path w="4925217" h="195937">
                  <a:moveTo>
                    <a:pt x="0" y="0"/>
                  </a:moveTo>
                  <a:lnTo>
                    <a:pt x="4925217" y="0"/>
                  </a:lnTo>
                  <a:lnTo>
                    <a:pt x="4925217" y="195937"/>
                  </a:lnTo>
                  <a:lnTo>
                    <a:pt x="0" y="195937"/>
                  </a:lnTo>
                  <a:close/>
                </a:path>
              </a:pathLst>
            </a:custGeom>
            <a:solidFill>
              <a:srgbClr val="E5E8DF"/>
            </a:solidFill>
          </p:spPr>
          <p:txBody>
            <a:bodyPr/>
            <a:lstStyle/>
            <a:p>
              <a:endParaRPr lang="pl-PL"/>
            </a:p>
          </p:txBody>
        </p:sp>
        <p:sp>
          <p:nvSpPr>
            <p:cNvPr id="11" name="TextBox 11"/>
            <p:cNvSpPr txBox="1"/>
            <p:nvPr/>
          </p:nvSpPr>
          <p:spPr>
            <a:xfrm>
              <a:off x="0" y="-38100"/>
              <a:ext cx="4925217" cy="234037"/>
            </a:xfrm>
            <a:prstGeom prst="rect">
              <a:avLst/>
            </a:prstGeom>
          </p:spPr>
          <p:txBody>
            <a:bodyPr lIns="50800" tIns="50800" rIns="50800" bIns="50800" rtlCol="0" anchor="ctr"/>
            <a:lstStyle/>
            <a:p>
              <a:pPr algn="ctr">
                <a:lnSpc>
                  <a:spcPts val="3079"/>
                </a:lnSpc>
              </a:pPr>
              <a:endParaRPr/>
            </a:p>
          </p:txBody>
        </p:sp>
      </p:grpSp>
      <p:sp>
        <p:nvSpPr>
          <p:cNvPr id="12" name="Freeform 12"/>
          <p:cNvSpPr/>
          <p:nvPr/>
        </p:nvSpPr>
        <p:spPr>
          <a:xfrm>
            <a:off x="12251162" y="2199732"/>
            <a:ext cx="1748068" cy="899460"/>
          </a:xfrm>
          <a:custGeom>
            <a:avLst/>
            <a:gdLst/>
            <a:ahLst/>
            <a:cxnLst/>
            <a:rect l="l" t="t" r="r" b="b"/>
            <a:pathLst>
              <a:path w="1748068" h="899460">
                <a:moveTo>
                  <a:pt x="0" y="0"/>
                </a:moveTo>
                <a:lnTo>
                  <a:pt x="1748068" y="0"/>
                </a:lnTo>
                <a:lnTo>
                  <a:pt x="1748068" y="899460"/>
                </a:lnTo>
                <a:lnTo>
                  <a:pt x="0" y="89946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pl-PL"/>
          </a:p>
        </p:txBody>
      </p:sp>
      <p:sp>
        <p:nvSpPr>
          <p:cNvPr id="13" name="Freeform 13"/>
          <p:cNvSpPr/>
          <p:nvPr/>
        </p:nvSpPr>
        <p:spPr>
          <a:xfrm>
            <a:off x="7245390" y="7577816"/>
            <a:ext cx="1175750" cy="1004732"/>
          </a:xfrm>
          <a:custGeom>
            <a:avLst/>
            <a:gdLst/>
            <a:ahLst/>
            <a:cxnLst/>
            <a:rect l="l" t="t" r="r" b="b"/>
            <a:pathLst>
              <a:path w="1175750" h="1004732">
                <a:moveTo>
                  <a:pt x="0" y="0"/>
                </a:moveTo>
                <a:lnTo>
                  <a:pt x="1175750" y="0"/>
                </a:lnTo>
                <a:lnTo>
                  <a:pt x="1175750" y="1004732"/>
                </a:lnTo>
                <a:lnTo>
                  <a:pt x="0" y="1004732"/>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pl-PL"/>
          </a:p>
        </p:txBody>
      </p:sp>
      <p:sp>
        <p:nvSpPr>
          <p:cNvPr id="14" name="Freeform 14"/>
          <p:cNvSpPr/>
          <p:nvPr/>
        </p:nvSpPr>
        <p:spPr>
          <a:xfrm rot="-5400000">
            <a:off x="-4331047" y="-3176090"/>
            <a:ext cx="6778295" cy="7210953"/>
          </a:xfrm>
          <a:custGeom>
            <a:avLst/>
            <a:gdLst/>
            <a:ahLst/>
            <a:cxnLst/>
            <a:rect l="l" t="t" r="r" b="b"/>
            <a:pathLst>
              <a:path w="6778295" h="7210953">
                <a:moveTo>
                  <a:pt x="0" y="0"/>
                </a:moveTo>
                <a:lnTo>
                  <a:pt x="6778296" y="0"/>
                </a:lnTo>
                <a:lnTo>
                  <a:pt x="6778296" y="7210953"/>
                </a:lnTo>
                <a:lnTo>
                  <a:pt x="0" y="7210953"/>
                </a:lnTo>
                <a:lnTo>
                  <a:pt x="0" y="0"/>
                </a:lnTo>
                <a:close/>
              </a:path>
            </a:pathLst>
          </a:custGeom>
          <a:blipFill>
            <a:blip r:embed="rId2">
              <a:alphaModFix amt="51000"/>
            </a:blip>
            <a:stretch>
              <a:fillRect/>
            </a:stretch>
          </a:blipFill>
        </p:spPr>
        <p:txBody>
          <a:bodyPr/>
          <a:lstStyle/>
          <a:p>
            <a:endParaRPr lang="pl-PL"/>
          </a:p>
        </p:txBody>
      </p:sp>
      <p:sp>
        <p:nvSpPr>
          <p:cNvPr id="15" name="TextBox 15"/>
          <p:cNvSpPr txBox="1"/>
          <p:nvPr/>
        </p:nvSpPr>
        <p:spPr>
          <a:xfrm>
            <a:off x="631552" y="3173860"/>
            <a:ext cx="17126981" cy="4169218"/>
          </a:xfrm>
          <a:prstGeom prst="rect">
            <a:avLst/>
          </a:prstGeom>
        </p:spPr>
        <p:txBody>
          <a:bodyPr lIns="0" tIns="0" rIns="0" bIns="0" rtlCol="0" anchor="t">
            <a:spAutoFit/>
          </a:bodyPr>
          <a:lstStyle/>
          <a:p>
            <a:pPr marL="1014716" lvl="1" indent="-507358" algn="ctr">
              <a:lnSpc>
                <a:spcPts val="6579"/>
              </a:lnSpc>
              <a:buFont typeface="Arial"/>
              <a:buChar char="•"/>
            </a:pPr>
            <a:r>
              <a:rPr lang="pl-PL" sz="4699" b="1" dirty="0">
                <a:solidFill>
                  <a:srgbClr val="000000"/>
                </a:solidFill>
                <a:latin typeface="Montserrat Bold"/>
                <a:ea typeface="Montserrat Bold"/>
                <a:cs typeface="Montserrat Bold"/>
                <a:sym typeface="Montserrat Bold"/>
              </a:rPr>
              <a:t>Uważna obserwacja</a:t>
            </a:r>
          </a:p>
          <a:p>
            <a:pPr marL="507358" lvl="1" algn="ctr">
              <a:lnSpc>
                <a:spcPts val="6579"/>
              </a:lnSpc>
            </a:pPr>
            <a:endParaRPr lang="en-US" sz="4699" b="1" dirty="0">
              <a:solidFill>
                <a:srgbClr val="000000"/>
              </a:solidFill>
              <a:latin typeface="Montserrat Bold"/>
              <a:ea typeface="Montserrat Bold"/>
              <a:cs typeface="Montserrat Bold"/>
              <a:sym typeface="Montserrat Bold"/>
            </a:endParaRPr>
          </a:p>
          <a:p>
            <a:pPr algn="ctr">
              <a:lnSpc>
                <a:spcPts val="6579"/>
              </a:lnSpc>
            </a:pPr>
            <a:r>
              <a:rPr lang="pl-PL" sz="4699" dirty="0">
                <a:solidFill>
                  <a:srgbClr val="000000"/>
                </a:solidFill>
                <a:latin typeface="Montserrat"/>
                <a:ea typeface="Montserrat"/>
                <a:cs typeface="Montserrat"/>
                <a:sym typeface="Montserrat"/>
              </a:rPr>
              <a:t>Wybierzcie „żywy” obiekt w zasięgu wzroku. Skoncentruj się na nim, przyglądajcie mu się przez jedną lub dwie minuty. </a:t>
            </a:r>
            <a:endParaRPr lang="en-US" sz="4699" dirty="0">
              <a:solidFill>
                <a:srgbClr val="000000"/>
              </a:solidFill>
              <a:latin typeface="Montserrat"/>
              <a:ea typeface="Montserrat"/>
              <a:cs typeface="Montserrat"/>
              <a:sym typeface="Montserrat"/>
            </a:endParaRPr>
          </a:p>
        </p:txBody>
      </p:sp>
    </p:spTree>
    <p:extLst>
      <p:ext uri="{BB962C8B-B14F-4D97-AF65-F5344CB8AC3E}">
        <p14:creationId xmlns:p14="http://schemas.microsoft.com/office/powerpoint/2010/main" val="24146787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EFEDDE"/>
        </a:solidFill>
        <a:effectLst/>
      </p:bgPr>
    </p:bg>
    <p:spTree>
      <p:nvGrpSpPr>
        <p:cNvPr id="1" name=""/>
        <p:cNvGrpSpPr/>
        <p:nvPr/>
      </p:nvGrpSpPr>
      <p:grpSpPr>
        <a:xfrm>
          <a:off x="0" y="0"/>
          <a:ext cx="0" cy="0"/>
          <a:chOff x="0" y="0"/>
          <a:chExt cx="0" cy="0"/>
        </a:xfrm>
      </p:grpSpPr>
      <p:grpSp>
        <p:nvGrpSpPr>
          <p:cNvPr id="2" name="Group 2"/>
          <p:cNvGrpSpPr/>
          <p:nvPr/>
        </p:nvGrpSpPr>
        <p:grpSpPr>
          <a:xfrm>
            <a:off x="-1189839" y="-991505"/>
            <a:ext cx="14315035" cy="4810039"/>
            <a:chOff x="0" y="0"/>
            <a:chExt cx="3770215" cy="1266842"/>
          </a:xfrm>
        </p:grpSpPr>
        <p:sp>
          <p:nvSpPr>
            <p:cNvPr id="3" name="Freeform 3"/>
            <p:cNvSpPr/>
            <p:nvPr/>
          </p:nvSpPr>
          <p:spPr>
            <a:xfrm>
              <a:off x="0" y="0"/>
              <a:ext cx="3770215" cy="1266841"/>
            </a:xfrm>
            <a:custGeom>
              <a:avLst/>
              <a:gdLst/>
              <a:ahLst/>
              <a:cxnLst/>
              <a:rect l="l" t="t" r="r" b="b"/>
              <a:pathLst>
                <a:path w="3770215" h="1266841">
                  <a:moveTo>
                    <a:pt x="27582" y="0"/>
                  </a:moveTo>
                  <a:lnTo>
                    <a:pt x="3742633" y="0"/>
                  </a:lnTo>
                  <a:cubicBezTo>
                    <a:pt x="3749948" y="0"/>
                    <a:pt x="3756964" y="2906"/>
                    <a:pt x="3762136" y="8079"/>
                  </a:cubicBezTo>
                  <a:cubicBezTo>
                    <a:pt x="3767309" y="13251"/>
                    <a:pt x="3770215" y="20267"/>
                    <a:pt x="3770215" y="27582"/>
                  </a:cubicBezTo>
                  <a:lnTo>
                    <a:pt x="3770215" y="1239259"/>
                  </a:lnTo>
                  <a:cubicBezTo>
                    <a:pt x="3770215" y="1246575"/>
                    <a:pt x="3767309" y="1253590"/>
                    <a:pt x="3762136" y="1258763"/>
                  </a:cubicBezTo>
                  <a:cubicBezTo>
                    <a:pt x="3756964" y="1263936"/>
                    <a:pt x="3749948" y="1266841"/>
                    <a:pt x="3742633" y="1266841"/>
                  </a:cubicBezTo>
                  <a:lnTo>
                    <a:pt x="27582" y="1266841"/>
                  </a:lnTo>
                  <a:cubicBezTo>
                    <a:pt x="20267" y="1266841"/>
                    <a:pt x="13251" y="1263936"/>
                    <a:pt x="8079" y="1258763"/>
                  </a:cubicBezTo>
                  <a:cubicBezTo>
                    <a:pt x="2906" y="1253590"/>
                    <a:pt x="0" y="1246575"/>
                    <a:pt x="0" y="1239259"/>
                  </a:cubicBezTo>
                  <a:lnTo>
                    <a:pt x="0" y="27582"/>
                  </a:lnTo>
                  <a:cubicBezTo>
                    <a:pt x="0" y="20267"/>
                    <a:pt x="2906" y="13251"/>
                    <a:pt x="8079" y="8079"/>
                  </a:cubicBezTo>
                  <a:cubicBezTo>
                    <a:pt x="13251" y="2906"/>
                    <a:pt x="20267" y="0"/>
                    <a:pt x="27582" y="0"/>
                  </a:cubicBezTo>
                  <a:close/>
                </a:path>
              </a:pathLst>
            </a:custGeom>
            <a:solidFill>
              <a:srgbClr val="000000">
                <a:alpha val="0"/>
              </a:srgbClr>
            </a:solidFill>
            <a:ln w="19050" cap="rnd">
              <a:solidFill>
                <a:srgbClr val="FFFFFF"/>
              </a:solidFill>
              <a:prstDash val="solid"/>
              <a:round/>
            </a:ln>
          </p:spPr>
          <p:txBody>
            <a:bodyPr/>
            <a:lstStyle/>
            <a:p>
              <a:endParaRPr lang="pl-PL"/>
            </a:p>
          </p:txBody>
        </p:sp>
        <p:sp>
          <p:nvSpPr>
            <p:cNvPr id="4" name="TextBox 4"/>
            <p:cNvSpPr txBox="1"/>
            <p:nvPr/>
          </p:nvSpPr>
          <p:spPr>
            <a:xfrm>
              <a:off x="0" y="-38100"/>
              <a:ext cx="3770215" cy="1304942"/>
            </a:xfrm>
            <a:prstGeom prst="rect">
              <a:avLst/>
            </a:prstGeom>
          </p:spPr>
          <p:txBody>
            <a:bodyPr lIns="50800" tIns="50800" rIns="50800" bIns="50800" rtlCol="0" anchor="ctr"/>
            <a:lstStyle/>
            <a:p>
              <a:pPr algn="ctr">
                <a:lnSpc>
                  <a:spcPts val="3079"/>
                </a:lnSpc>
              </a:pPr>
              <a:endParaRPr/>
            </a:p>
          </p:txBody>
        </p:sp>
      </p:grpSp>
      <p:sp>
        <p:nvSpPr>
          <p:cNvPr id="5" name="Freeform 5"/>
          <p:cNvSpPr/>
          <p:nvPr/>
        </p:nvSpPr>
        <p:spPr>
          <a:xfrm rot="-5400000">
            <a:off x="15105069" y="6067051"/>
            <a:ext cx="6778295" cy="7210953"/>
          </a:xfrm>
          <a:custGeom>
            <a:avLst/>
            <a:gdLst/>
            <a:ahLst/>
            <a:cxnLst/>
            <a:rect l="l" t="t" r="r" b="b"/>
            <a:pathLst>
              <a:path w="6778295" h="7210953">
                <a:moveTo>
                  <a:pt x="0" y="0"/>
                </a:moveTo>
                <a:lnTo>
                  <a:pt x="6778295" y="0"/>
                </a:lnTo>
                <a:lnTo>
                  <a:pt x="6778295" y="7210953"/>
                </a:lnTo>
                <a:lnTo>
                  <a:pt x="0" y="7210953"/>
                </a:lnTo>
                <a:lnTo>
                  <a:pt x="0" y="0"/>
                </a:lnTo>
                <a:close/>
              </a:path>
            </a:pathLst>
          </a:custGeom>
          <a:blipFill>
            <a:blip r:embed="rId2">
              <a:alphaModFix amt="51000"/>
            </a:blip>
            <a:stretch>
              <a:fillRect/>
            </a:stretch>
          </a:blipFill>
        </p:spPr>
        <p:txBody>
          <a:bodyPr/>
          <a:lstStyle/>
          <a:p>
            <a:endParaRPr lang="pl-PL"/>
          </a:p>
        </p:txBody>
      </p:sp>
      <p:grpSp>
        <p:nvGrpSpPr>
          <p:cNvPr id="6" name="Group 6"/>
          <p:cNvGrpSpPr/>
          <p:nvPr/>
        </p:nvGrpSpPr>
        <p:grpSpPr>
          <a:xfrm>
            <a:off x="1986483" y="429387"/>
            <a:ext cx="14315035" cy="1695677"/>
            <a:chOff x="0" y="0"/>
            <a:chExt cx="3770215" cy="446598"/>
          </a:xfrm>
        </p:grpSpPr>
        <p:sp>
          <p:nvSpPr>
            <p:cNvPr id="7" name="Freeform 7"/>
            <p:cNvSpPr/>
            <p:nvPr/>
          </p:nvSpPr>
          <p:spPr>
            <a:xfrm>
              <a:off x="0" y="0"/>
              <a:ext cx="3770215" cy="446598"/>
            </a:xfrm>
            <a:custGeom>
              <a:avLst/>
              <a:gdLst/>
              <a:ahLst/>
              <a:cxnLst/>
              <a:rect l="l" t="t" r="r" b="b"/>
              <a:pathLst>
                <a:path w="3770215" h="446598">
                  <a:moveTo>
                    <a:pt x="27582" y="0"/>
                  </a:moveTo>
                  <a:lnTo>
                    <a:pt x="3742633" y="0"/>
                  </a:lnTo>
                  <a:cubicBezTo>
                    <a:pt x="3749948" y="0"/>
                    <a:pt x="3756964" y="2906"/>
                    <a:pt x="3762136" y="8079"/>
                  </a:cubicBezTo>
                  <a:cubicBezTo>
                    <a:pt x="3767309" y="13251"/>
                    <a:pt x="3770215" y="20267"/>
                    <a:pt x="3770215" y="27582"/>
                  </a:cubicBezTo>
                  <a:lnTo>
                    <a:pt x="3770215" y="419016"/>
                  </a:lnTo>
                  <a:cubicBezTo>
                    <a:pt x="3770215" y="426331"/>
                    <a:pt x="3767309" y="433347"/>
                    <a:pt x="3762136" y="438520"/>
                  </a:cubicBezTo>
                  <a:cubicBezTo>
                    <a:pt x="3756964" y="443692"/>
                    <a:pt x="3749948" y="446598"/>
                    <a:pt x="3742633" y="446598"/>
                  </a:cubicBezTo>
                  <a:lnTo>
                    <a:pt x="27582" y="446598"/>
                  </a:lnTo>
                  <a:cubicBezTo>
                    <a:pt x="20267" y="446598"/>
                    <a:pt x="13251" y="443692"/>
                    <a:pt x="8079" y="438520"/>
                  </a:cubicBezTo>
                  <a:cubicBezTo>
                    <a:pt x="2906" y="433347"/>
                    <a:pt x="0" y="426331"/>
                    <a:pt x="0" y="419016"/>
                  </a:cubicBezTo>
                  <a:lnTo>
                    <a:pt x="0" y="27582"/>
                  </a:lnTo>
                  <a:cubicBezTo>
                    <a:pt x="0" y="20267"/>
                    <a:pt x="2906" y="13251"/>
                    <a:pt x="8079" y="8079"/>
                  </a:cubicBezTo>
                  <a:cubicBezTo>
                    <a:pt x="13251" y="2906"/>
                    <a:pt x="20267" y="0"/>
                    <a:pt x="27582" y="0"/>
                  </a:cubicBezTo>
                  <a:close/>
                </a:path>
              </a:pathLst>
            </a:custGeom>
            <a:solidFill>
              <a:srgbClr val="000000">
                <a:alpha val="0"/>
              </a:srgbClr>
            </a:solidFill>
            <a:ln w="19050" cap="rnd">
              <a:solidFill>
                <a:srgbClr val="FFFFFF"/>
              </a:solidFill>
              <a:prstDash val="solid"/>
              <a:round/>
            </a:ln>
          </p:spPr>
          <p:txBody>
            <a:bodyPr/>
            <a:lstStyle/>
            <a:p>
              <a:endParaRPr lang="pl-PL"/>
            </a:p>
          </p:txBody>
        </p:sp>
        <p:sp>
          <p:nvSpPr>
            <p:cNvPr id="8" name="TextBox 8"/>
            <p:cNvSpPr txBox="1"/>
            <p:nvPr/>
          </p:nvSpPr>
          <p:spPr>
            <a:xfrm>
              <a:off x="0" y="-76200"/>
              <a:ext cx="3770215" cy="522798"/>
            </a:xfrm>
            <a:prstGeom prst="rect">
              <a:avLst/>
            </a:prstGeom>
          </p:spPr>
          <p:txBody>
            <a:bodyPr lIns="50800" tIns="50800" rIns="50800" bIns="50800" rtlCol="0" anchor="ctr"/>
            <a:lstStyle/>
            <a:p>
              <a:pPr algn="ctr">
                <a:lnSpc>
                  <a:spcPts val="5879"/>
                </a:lnSpc>
              </a:pPr>
              <a:r>
                <a:rPr lang="en-US" sz="4199" b="1" dirty="0">
                  <a:solidFill>
                    <a:srgbClr val="000000"/>
                  </a:solidFill>
                  <a:latin typeface="Montserrat Bold"/>
                  <a:ea typeface="Montserrat Bold"/>
                  <a:cs typeface="Montserrat Bold"/>
                  <a:sym typeface="Montserrat Bold"/>
                </a:rPr>
                <a:t> </a:t>
              </a:r>
              <a:r>
                <a:rPr lang="pl-PL" sz="4199" b="1" dirty="0">
                  <a:solidFill>
                    <a:srgbClr val="000000"/>
                  </a:solidFill>
                  <a:latin typeface="Montserrat Bold"/>
                  <a:ea typeface="Montserrat Bold"/>
                  <a:cs typeface="Montserrat Bold"/>
                  <a:sym typeface="Montserrat Bold"/>
                </a:rPr>
                <a:t>J</a:t>
              </a:r>
              <a:r>
                <a:rPr lang="en-US" sz="4199" b="1" dirty="0">
                  <a:solidFill>
                    <a:srgbClr val="000000"/>
                  </a:solidFill>
                  <a:latin typeface="Montserrat Bold"/>
                  <a:ea typeface="Montserrat Bold"/>
                  <a:cs typeface="Montserrat Bold"/>
                  <a:sym typeface="Montserrat Bold"/>
                </a:rPr>
                <a:t>ak ćwiczyć mindfulness z dziećmi młodszymi i starszymi </a:t>
              </a:r>
            </a:p>
          </p:txBody>
        </p:sp>
      </p:grpSp>
      <p:grpSp>
        <p:nvGrpSpPr>
          <p:cNvPr id="9" name="Group 9"/>
          <p:cNvGrpSpPr/>
          <p:nvPr/>
        </p:nvGrpSpPr>
        <p:grpSpPr>
          <a:xfrm>
            <a:off x="-206216" y="9672527"/>
            <a:ext cx="18700433" cy="743950"/>
            <a:chOff x="0" y="0"/>
            <a:chExt cx="4925217" cy="195937"/>
          </a:xfrm>
        </p:grpSpPr>
        <p:sp>
          <p:nvSpPr>
            <p:cNvPr id="10" name="Freeform 10"/>
            <p:cNvSpPr/>
            <p:nvPr/>
          </p:nvSpPr>
          <p:spPr>
            <a:xfrm>
              <a:off x="0" y="0"/>
              <a:ext cx="4925217" cy="195937"/>
            </a:xfrm>
            <a:custGeom>
              <a:avLst/>
              <a:gdLst/>
              <a:ahLst/>
              <a:cxnLst/>
              <a:rect l="l" t="t" r="r" b="b"/>
              <a:pathLst>
                <a:path w="4925217" h="195937">
                  <a:moveTo>
                    <a:pt x="0" y="0"/>
                  </a:moveTo>
                  <a:lnTo>
                    <a:pt x="4925217" y="0"/>
                  </a:lnTo>
                  <a:lnTo>
                    <a:pt x="4925217" y="195937"/>
                  </a:lnTo>
                  <a:lnTo>
                    <a:pt x="0" y="195937"/>
                  </a:lnTo>
                  <a:close/>
                </a:path>
              </a:pathLst>
            </a:custGeom>
            <a:solidFill>
              <a:srgbClr val="E5E8DF"/>
            </a:solidFill>
          </p:spPr>
          <p:txBody>
            <a:bodyPr/>
            <a:lstStyle/>
            <a:p>
              <a:endParaRPr lang="pl-PL"/>
            </a:p>
          </p:txBody>
        </p:sp>
        <p:sp>
          <p:nvSpPr>
            <p:cNvPr id="11" name="TextBox 11"/>
            <p:cNvSpPr txBox="1"/>
            <p:nvPr/>
          </p:nvSpPr>
          <p:spPr>
            <a:xfrm>
              <a:off x="0" y="-38100"/>
              <a:ext cx="4925217" cy="234037"/>
            </a:xfrm>
            <a:prstGeom prst="rect">
              <a:avLst/>
            </a:prstGeom>
          </p:spPr>
          <p:txBody>
            <a:bodyPr lIns="50800" tIns="50800" rIns="50800" bIns="50800" rtlCol="0" anchor="ctr"/>
            <a:lstStyle/>
            <a:p>
              <a:pPr algn="ctr">
                <a:lnSpc>
                  <a:spcPts val="3079"/>
                </a:lnSpc>
              </a:pPr>
              <a:endParaRPr/>
            </a:p>
          </p:txBody>
        </p:sp>
      </p:grpSp>
      <p:sp>
        <p:nvSpPr>
          <p:cNvPr id="12" name="Freeform 12"/>
          <p:cNvSpPr/>
          <p:nvPr/>
        </p:nvSpPr>
        <p:spPr>
          <a:xfrm>
            <a:off x="12251162" y="2199732"/>
            <a:ext cx="1748068" cy="899460"/>
          </a:xfrm>
          <a:custGeom>
            <a:avLst/>
            <a:gdLst/>
            <a:ahLst/>
            <a:cxnLst/>
            <a:rect l="l" t="t" r="r" b="b"/>
            <a:pathLst>
              <a:path w="1748068" h="899460">
                <a:moveTo>
                  <a:pt x="0" y="0"/>
                </a:moveTo>
                <a:lnTo>
                  <a:pt x="1748068" y="0"/>
                </a:lnTo>
                <a:lnTo>
                  <a:pt x="1748068" y="899460"/>
                </a:lnTo>
                <a:lnTo>
                  <a:pt x="0" y="89946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pl-PL"/>
          </a:p>
        </p:txBody>
      </p:sp>
      <p:sp>
        <p:nvSpPr>
          <p:cNvPr id="13" name="Freeform 13"/>
          <p:cNvSpPr/>
          <p:nvPr/>
        </p:nvSpPr>
        <p:spPr>
          <a:xfrm>
            <a:off x="7245390" y="7577816"/>
            <a:ext cx="1175750" cy="1004732"/>
          </a:xfrm>
          <a:custGeom>
            <a:avLst/>
            <a:gdLst/>
            <a:ahLst/>
            <a:cxnLst/>
            <a:rect l="l" t="t" r="r" b="b"/>
            <a:pathLst>
              <a:path w="1175750" h="1004732">
                <a:moveTo>
                  <a:pt x="0" y="0"/>
                </a:moveTo>
                <a:lnTo>
                  <a:pt x="1175750" y="0"/>
                </a:lnTo>
                <a:lnTo>
                  <a:pt x="1175750" y="1004732"/>
                </a:lnTo>
                <a:lnTo>
                  <a:pt x="0" y="1004732"/>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pl-PL"/>
          </a:p>
        </p:txBody>
      </p:sp>
      <p:sp>
        <p:nvSpPr>
          <p:cNvPr id="14" name="Freeform 14"/>
          <p:cNvSpPr/>
          <p:nvPr/>
        </p:nvSpPr>
        <p:spPr>
          <a:xfrm rot="-5400000">
            <a:off x="-4331047" y="-3176090"/>
            <a:ext cx="6778295" cy="7210953"/>
          </a:xfrm>
          <a:custGeom>
            <a:avLst/>
            <a:gdLst/>
            <a:ahLst/>
            <a:cxnLst/>
            <a:rect l="l" t="t" r="r" b="b"/>
            <a:pathLst>
              <a:path w="6778295" h="7210953">
                <a:moveTo>
                  <a:pt x="0" y="0"/>
                </a:moveTo>
                <a:lnTo>
                  <a:pt x="6778296" y="0"/>
                </a:lnTo>
                <a:lnTo>
                  <a:pt x="6778296" y="7210953"/>
                </a:lnTo>
                <a:lnTo>
                  <a:pt x="0" y="7210953"/>
                </a:lnTo>
                <a:lnTo>
                  <a:pt x="0" y="0"/>
                </a:lnTo>
                <a:close/>
              </a:path>
            </a:pathLst>
          </a:custGeom>
          <a:blipFill>
            <a:blip r:embed="rId2">
              <a:alphaModFix amt="51000"/>
            </a:blip>
            <a:stretch>
              <a:fillRect/>
            </a:stretch>
          </a:blipFill>
        </p:spPr>
        <p:txBody>
          <a:bodyPr/>
          <a:lstStyle/>
          <a:p>
            <a:endParaRPr lang="pl-PL"/>
          </a:p>
        </p:txBody>
      </p:sp>
      <p:sp>
        <p:nvSpPr>
          <p:cNvPr id="15" name="TextBox 15"/>
          <p:cNvSpPr txBox="1"/>
          <p:nvPr/>
        </p:nvSpPr>
        <p:spPr>
          <a:xfrm>
            <a:off x="334352" y="2563737"/>
            <a:ext cx="17126981" cy="6708375"/>
          </a:xfrm>
          <a:prstGeom prst="rect">
            <a:avLst/>
          </a:prstGeom>
        </p:spPr>
        <p:txBody>
          <a:bodyPr lIns="0" tIns="0" rIns="0" bIns="0" rtlCol="0" anchor="t">
            <a:spAutoFit/>
          </a:bodyPr>
          <a:lstStyle/>
          <a:p>
            <a:pPr marL="1014716" lvl="1" indent="-507358" algn="ctr">
              <a:lnSpc>
                <a:spcPts val="6579"/>
              </a:lnSpc>
              <a:buFont typeface="Arial"/>
              <a:buChar char="•"/>
            </a:pPr>
            <a:r>
              <a:rPr lang="pl-PL" sz="4699" b="1" dirty="0">
                <a:solidFill>
                  <a:srgbClr val="000000"/>
                </a:solidFill>
                <a:latin typeface="Montserrat Bold"/>
                <a:ea typeface="Montserrat Bold"/>
                <a:cs typeface="Montserrat Bold"/>
                <a:sym typeface="Montserrat Bold"/>
              </a:rPr>
              <a:t>Uważne słuchanie muzyki </a:t>
            </a:r>
            <a:endParaRPr lang="en-US" sz="4699" b="1" dirty="0">
              <a:solidFill>
                <a:srgbClr val="000000"/>
              </a:solidFill>
              <a:latin typeface="Montserrat Bold"/>
              <a:ea typeface="Montserrat Bold"/>
              <a:cs typeface="Montserrat Bold"/>
              <a:sym typeface="Montserrat Bold"/>
            </a:endParaRPr>
          </a:p>
          <a:p>
            <a:pPr algn="ctr">
              <a:lnSpc>
                <a:spcPts val="6579"/>
              </a:lnSpc>
            </a:pPr>
            <a:endParaRPr lang="pl-PL" sz="4699" dirty="0">
              <a:solidFill>
                <a:srgbClr val="000000"/>
              </a:solidFill>
              <a:latin typeface="Montserrat"/>
              <a:ea typeface="Montserrat"/>
              <a:cs typeface="Montserrat"/>
              <a:sym typeface="Montserrat"/>
            </a:endParaRPr>
          </a:p>
          <a:p>
            <a:pPr algn="ctr">
              <a:lnSpc>
                <a:spcPts val="6579"/>
              </a:lnSpc>
            </a:pPr>
            <a:r>
              <a:rPr lang="pl-PL" sz="4699" dirty="0">
                <a:solidFill>
                  <a:srgbClr val="000000"/>
                </a:solidFill>
                <a:latin typeface="Montserrat"/>
                <a:ea typeface="Montserrat"/>
                <a:cs typeface="Montserrat"/>
                <a:sym typeface="Montserrat"/>
              </a:rPr>
              <a:t>Wybierz utwór muzyczny dobrze znany dziecku. Jeśli masz słuchawki wykorzystaj je. Zamknijcie oczy i </a:t>
            </a:r>
          </a:p>
          <a:p>
            <a:pPr algn="ctr">
              <a:lnSpc>
                <a:spcPts val="6579"/>
              </a:lnSpc>
            </a:pPr>
            <a:r>
              <a:rPr lang="pl-PL" sz="4699" dirty="0">
                <a:solidFill>
                  <a:srgbClr val="000000"/>
                </a:solidFill>
                <a:latin typeface="Montserrat"/>
                <a:ea typeface="Montserrat"/>
                <a:cs typeface="Montserrat"/>
                <a:sym typeface="Montserrat"/>
              </a:rPr>
              <a:t>wybierzcie się w niezwykłą podróż , muzyczna drogę pełna miłych doznań, skupcie się na melodyjności utworu. Utwór muzyczny możesz </a:t>
            </a:r>
            <a:r>
              <a:rPr lang="pl-PL" sz="4699">
                <a:solidFill>
                  <a:srgbClr val="000000"/>
                </a:solidFill>
                <a:latin typeface="Montserrat"/>
                <a:ea typeface="Montserrat"/>
                <a:cs typeface="Montserrat"/>
                <a:sym typeface="Montserrat"/>
              </a:rPr>
              <a:t>zastąpić dźwiękami z otoczenia.</a:t>
            </a:r>
            <a:endParaRPr lang="en-US" sz="4699" dirty="0">
              <a:solidFill>
                <a:srgbClr val="000000"/>
              </a:solidFill>
              <a:latin typeface="Montserrat"/>
              <a:ea typeface="Montserrat"/>
              <a:cs typeface="Montserrat"/>
              <a:sym typeface="Montserrat"/>
            </a:endParaRPr>
          </a:p>
        </p:txBody>
      </p:sp>
    </p:spTree>
    <p:extLst>
      <p:ext uri="{BB962C8B-B14F-4D97-AF65-F5344CB8AC3E}">
        <p14:creationId xmlns:p14="http://schemas.microsoft.com/office/powerpoint/2010/main" val="14112359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EFEDDE"/>
        </a:solidFill>
        <a:effectLst/>
      </p:bgPr>
    </p:bg>
    <p:spTree>
      <p:nvGrpSpPr>
        <p:cNvPr id="1" name=""/>
        <p:cNvGrpSpPr/>
        <p:nvPr/>
      </p:nvGrpSpPr>
      <p:grpSpPr>
        <a:xfrm>
          <a:off x="0" y="0"/>
          <a:ext cx="0" cy="0"/>
          <a:chOff x="0" y="0"/>
          <a:chExt cx="0" cy="0"/>
        </a:xfrm>
      </p:grpSpPr>
      <p:grpSp>
        <p:nvGrpSpPr>
          <p:cNvPr id="2" name="Group 2"/>
          <p:cNvGrpSpPr/>
          <p:nvPr/>
        </p:nvGrpSpPr>
        <p:grpSpPr>
          <a:xfrm>
            <a:off x="-1189839" y="-991505"/>
            <a:ext cx="14315035" cy="4810039"/>
            <a:chOff x="0" y="0"/>
            <a:chExt cx="3770215" cy="1266842"/>
          </a:xfrm>
        </p:grpSpPr>
        <p:sp>
          <p:nvSpPr>
            <p:cNvPr id="3" name="Freeform 3"/>
            <p:cNvSpPr/>
            <p:nvPr/>
          </p:nvSpPr>
          <p:spPr>
            <a:xfrm>
              <a:off x="0" y="0"/>
              <a:ext cx="3770215" cy="1266841"/>
            </a:xfrm>
            <a:custGeom>
              <a:avLst/>
              <a:gdLst/>
              <a:ahLst/>
              <a:cxnLst/>
              <a:rect l="l" t="t" r="r" b="b"/>
              <a:pathLst>
                <a:path w="3770215" h="1266841">
                  <a:moveTo>
                    <a:pt x="27582" y="0"/>
                  </a:moveTo>
                  <a:lnTo>
                    <a:pt x="3742633" y="0"/>
                  </a:lnTo>
                  <a:cubicBezTo>
                    <a:pt x="3749948" y="0"/>
                    <a:pt x="3756964" y="2906"/>
                    <a:pt x="3762136" y="8079"/>
                  </a:cubicBezTo>
                  <a:cubicBezTo>
                    <a:pt x="3767309" y="13251"/>
                    <a:pt x="3770215" y="20267"/>
                    <a:pt x="3770215" y="27582"/>
                  </a:cubicBezTo>
                  <a:lnTo>
                    <a:pt x="3770215" y="1239259"/>
                  </a:lnTo>
                  <a:cubicBezTo>
                    <a:pt x="3770215" y="1246575"/>
                    <a:pt x="3767309" y="1253590"/>
                    <a:pt x="3762136" y="1258763"/>
                  </a:cubicBezTo>
                  <a:cubicBezTo>
                    <a:pt x="3756964" y="1263936"/>
                    <a:pt x="3749948" y="1266841"/>
                    <a:pt x="3742633" y="1266841"/>
                  </a:cubicBezTo>
                  <a:lnTo>
                    <a:pt x="27582" y="1266841"/>
                  </a:lnTo>
                  <a:cubicBezTo>
                    <a:pt x="20267" y="1266841"/>
                    <a:pt x="13251" y="1263936"/>
                    <a:pt x="8079" y="1258763"/>
                  </a:cubicBezTo>
                  <a:cubicBezTo>
                    <a:pt x="2906" y="1253590"/>
                    <a:pt x="0" y="1246575"/>
                    <a:pt x="0" y="1239259"/>
                  </a:cubicBezTo>
                  <a:lnTo>
                    <a:pt x="0" y="27582"/>
                  </a:lnTo>
                  <a:cubicBezTo>
                    <a:pt x="0" y="20267"/>
                    <a:pt x="2906" y="13251"/>
                    <a:pt x="8079" y="8079"/>
                  </a:cubicBezTo>
                  <a:cubicBezTo>
                    <a:pt x="13251" y="2906"/>
                    <a:pt x="20267" y="0"/>
                    <a:pt x="27582" y="0"/>
                  </a:cubicBezTo>
                  <a:close/>
                </a:path>
              </a:pathLst>
            </a:custGeom>
            <a:solidFill>
              <a:srgbClr val="000000">
                <a:alpha val="0"/>
              </a:srgbClr>
            </a:solidFill>
            <a:ln w="19050" cap="rnd">
              <a:solidFill>
                <a:srgbClr val="FFFFFF"/>
              </a:solidFill>
              <a:prstDash val="solid"/>
              <a:round/>
            </a:ln>
          </p:spPr>
          <p:txBody>
            <a:bodyPr/>
            <a:lstStyle/>
            <a:p>
              <a:endParaRPr lang="pl-PL"/>
            </a:p>
          </p:txBody>
        </p:sp>
        <p:sp>
          <p:nvSpPr>
            <p:cNvPr id="4" name="TextBox 4"/>
            <p:cNvSpPr txBox="1"/>
            <p:nvPr/>
          </p:nvSpPr>
          <p:spPr>
            <a:xfrm>
              <a:off x="0" y="-38100"/>
              <a:ext cx="3770215" cy="1304942"/>
            </a:xfrm>
            <a:prstGeom prst="rect">
              <a:avLst/>
            </a:prstGeom>
          </p:spPr>
          <p:txBody>
            <a:bodyPr lIns="50800" tIns="50800" rIns="50800" bIns="50800" rtlCol="0" anchor="ctr"/>
            <a:lstStyle/>
            <a:p>
              <a:pPr algn="ctr">
                <a:lnSpc>
                  <a:spcPts val="3079"/>
                </a:lnSpc>
              </a:pPr>
              <a:endParaRPr/>
            </a:p>
          </p:txBody>
        </p:sp>
      </p:grpSp>
      <p:sp>
        <p:nvSpPr>
          <p:cNvPr id="5" name="Freeform 5"/>
          <p:cNvSpPr/>
          <p:nvPr/>
        </p:nvSpPr>
        <p:spPr>
          <a:xfrm rot="-5400000">
            <a:off x="15105069" y="6067051"/>
            <a:ext cx="6778295" cy="7210953"/>
          </a:xfrm>
          <a:custGeom>
            <a:avLst/>
            <a:gdLst/>
            <a:ahLst/>
            <a:cxnLst/>
            <a:rect l="l" t="t" r="r" b="b"/>
            <a:pathLst>
              <a:path w="6778295" h="7210953">
                <a:moveTo>
                  <a:pt x="0" y="0"/>
                </a:moveTo>
                <a:lnTo>
                  <a:pt x="6778295" y="0"/>
                </a:lnTo>
                <a:lnTo>
                  <a:pt x="6778295" y="7210953"/>
                </a:lnTo>
                <a:lnTo>
                  <a:pt x="0" y="7210953"/>
                </a:lnTo>
                <a:lnTo>
                  <a:pt x="0" y="0"/>
                </a:lnTo>
                <a:close/>
              </a:path>
            </a:pathLst>
          </a:custGeom>
          <a:blipFill>
            <a:blip r:embed="rId2">
              <a:alphaModFix amt="51000"/>
            </a:blip>
            <a:stretch>
              <a:fillRect/>
            </a:stretch>
          </a:blipFill>
        </p:spPr>
        <p:txBody>
          <a:bodyPr/>
          <a:lstStyle/>
          <a:p>
            <a:endParaRPr lang="pl-PL"/>
          </a:p>
        </p:txBody>
      </p:sp>
      <p:grpSp>
        <p:nvGrpSpPr>
          <p:cNvPr id="6" name="Group 6"/>
          <p:cNvGrpSpPr/>
          <p:nvPr/>
        </p:nvGrpSpPr>
        <p:grpSpPr>
          <a:xfrm>
            <a:off x="1986483" y="429387"/>
            <a:ext cx="14315035" cy="1695677"/>
            <a:chOff x="0" y="0"/>
            <a:chExt cx="3770215" cy="446598"/>
          </a:xfrm>
        </p:grpSpPr>
        <p:sp>
          <p:nvSpPr>
            <p:cNvPr id="7" name="Freeform 7"/>
            <p:cNvSpPr/>
            <p:nvPr/>
          </p:nvSpPr>
          <p:spPr>
            <a:xfrm>
              <a:off x="0" y="0"/>
              <a:ext cx="3770215" cy="446598"/>
            </a:xfrm>
            <a:custGeom>
              <a:avLst/>
              <a:gdLst/>
              <a:ahLst/>
              <a:cxnLst/>
              <a:rect l="l" t="t" r="r" b="b"/>
              <a:pathLst>
                <a:path w="3770215" h="446598">
                  <a:moveTo>
                    <a:pt x="27582" y="0"/>
                  </a:moveTo>
                  <a:lnTo>
                    <a:pt x="3742633" y="0"/>
                  </a:lnTo>
                  <a:cubicBezTo>
                    <a:pt x="3749948" y="0"/>
                    <a:pt x="3756964" y="2906"/>
                    <a:pt x="3762136" y="8079"/>
                  </a:cubicBezTo>
                  <a:cubicBezTo>
                    <a:pt x="3767309" y="13251"/>
                    <a:pt x="3770215" y="20267"/>
                    <a:pt x="3770215" y="27582"/>
                  </a:cubicBezTo>
                  <a:lnTo>
                    <a:pt x="3770215" y="419016"/>
                  </a:lnTo>
                  <a:cubicBezTo>
                    <a:pt x="3770215" y="426331"/>
                    <a:pt x="3767309" y="433347"/>
                    <a:pt x="3762136" y="438520"/>
                  </a:cubicBezTo>
                  <a:cubicBezTo>
                    <a:pt x="3756964" y="443692"/>
                    <a:pt x="3749948" y="446598"/>
                    <a:pt x="3742633" y="446598"/>
                  </a:cubicBezTo>
                  <a:lnTo>
                    <a:pt x="27582" y="446598"/>
                  </a:lnTo>
                  <a:cubicBezTo>
                    <a:pt x="20267" y="446598"/>
                    <a:pt x="13251" y="443692"/>
                    <a:pt x="8079" y="438520"/>
                  </a:cubicBezTo>
                  <a:cubicBezTo>
                    <a:pt x="2906" y="433347"/>
                    <a:pt x="0" y="426331"/>
                    <a:pt x="0" y="419016"/>
                  </a:cubicBezTo>
                  <a:lnTo>
                    <a:pt x="0" y="27582"/>
                  </a:lnTo>
                  <a:cubicBezTo>
                    <a:pt x="0" y="20267"/>
                    <a:pt x="2906" y="13251"/>
                    <a:pt x="8079" y="8079"/>
                  </a:cubicBezTo>
                  <a:cubicBezTo>
                    <a:pt x="13251" y="2906"/>
                    <a:pt x="20267" y="0"/>
                    <a:pt x="27582" y="0"/>
                  </a:cubicBezTo>
                  <a:close/>
                </a:path>
              </a:pathLst>
            </a:custGeom>
            <a:solidFill>
              <a:srgbClr val="000000">
                <a:alpha val="0"/>
              </a:srgbClr>
            </a:solidFill>
            <a:ln w="19050" cap="rnd">
              <a:solidFill>
                <a:srgbClr val="FFFFFF"/>
              </a:solidFill>
              <a:prstDash val="solid"/>
              <a:round/>
            </a:ln>
          </p:spPr>
          <p:txBody>
            <a:bodyPr/>
            <a:lstStyle/>
            <a:p>
              <a:endParaRPr lang="pl-PL"/>
            </a:p>
          </p:txBody>
        </p:sp>
        <p:sp>
          <p:nvSpPr>
            <p:cNvPr id="8" name="TextBox 8"/>
            <p:cNvSpPr txBox="1"/>
            <p:nvPr/>
          </p:nvSpPr>
          <p:spPr>
            <a:xfrm>
              <a:off x="0" y="-76200"/>
              <a:ext cx="3770215" cy="522798"/>
            </a:xfrm>
            <a:prstGeom prst="rect">
              <a:avLst/>
            </a:prstGeom>
          </p:spPr>
          <p:txBody>
            <a:bodyPr lIns="50800" tIns="50800" rIns="50800" bIns="50800" rtlCol="0" anchor="ctr"/>
            <a:lstStyle/>
            <a:p>
              <a:pPr algn="ctr">
                <a:lnSpc>
                  <a:spcPts val="5879"/>
                </a:lnSpc>
              </a:pPr>
              <a:r>
                <a:rPr lang="pl-PL" sz="4199" b="1" dirty="0">
                  <a:solidFill>
                    <a:srgbClr val="000000"/>
                  </a:solidFill>
                  <a:latin typeface="Montserrat Bold"/>
                  <a:ea typeface="Montserrat Bold"/>
                  <a:cs typeface="Montserrat Bold"/>
                  <a:sym typeface="Montserrat Bold"/>
                </a:rPr>
                <a:t>J</a:t>
              </a:r>
              <a:r>
                <a:rPr lang="en-US" sz="4199" b="1" dirty="0">
                  <a:solidFill>
                    <a:srgbClr val="000000"/>
                  </a:solidFill>
                  <a:latin typeface="Montserrat Bold"/>
                  <a:ea typeface="Montserrat Bold"/>
                  <a:cs typeface="Montserrat Bold"/>
                  <a:sym typeface="Montserrat Bold"/>
                </a:rPr>
                <a:t>ak ćwiczyć mindfulness z dziećmi młodszymi i starszymi </a:t>
              </a:r>
            </a:p>
          </p:txBody>
        </p:sp>
      </p:grpSp>
      <p:grpSp>
        <p:nvGrpSpPr>
          <p:cNvPr id="9" name="Group 9"/>
          <p:cNvGrpSpPr/>
          <p:nvPr/>
        </p:nvGrpSpPr>
        <p:grpSpPr>
          <a:xfrm>
            <a:off x="-206216" y="9672527"/>
            <a:ext cx="18700433" cy="743950"/>
            <a:chOff x="0" y="0"/>
            <a:chExt cx="4925217" cy="195937"/>
          </a:xfrm>
        </p:grpSpPr>
        <p:sp>
          <p:nvSpPr>
            <p:cNvPr id="10" name="Freeform 10"/>
            <p:cNvSpPr/>
            <p:nvPr/>
          </p:nvSpPr>
          <p:spPr>
            <a:xfrm>
              <a:off x="0" y="0"/>
              <a:ext cx="4925217" cy="195937"/>
            </a:xfrm>
            <a:custGeom>
              <a:avLst/>
              <a:gdLst/>
              <a:ahLst/>
              <a:cxnLst/>
              <a:rect l="l" t="t" r="r" b="b"/>
              <a:pathLst>
                <a:path w="4925217" h="195937">
                  <a:moveTo>
                    <a:pt x="0" y="0"/>
                  </a:moveTo>
                  <a:lnTo>
                    <a:pt x="4925217" y="0"/>
                  </a:lnTo>
                  <a:lnTo>
                    <a:pt x="4925217" y="195937"/>
                  </a:lnTo>
                  <a:lnTo>
                    <a:pt x="0" y="195937"/>
                  </a:lnTo>
                  <a:close/>
                </a:path>
              </a:pathLst>
            </a:custGeom>
            <a:solidFill>
              <a:srgbClr val="E5E8DF"/>
            </a:solidFill>
          </p:spPr>
          <p:txBody>
            <a:bodyPr/>
            <a:lstStyle/>
            <a:p>
              <a:endParaRPr lang="pl-PL"/>
            </a:p>
          </p:txBody>
        </p:sp>
        <p:sp>
          <p:nvSpPr>
            <p:cNvPr id="11" name="TextBox 11"/>
            <p:cNvSpPr txBox="1"/>
            <p:nvPr/>
          </p:nvSpPr>
          <p:spPr>
            <a:xfrm>
              <a:off x="0" y="-38100"/>
              <a:ext cx="4925217" cy="234037"/>
            </a:xfrm>
            <a:prstGeom prst="rect">
              <a:avLst/>
            </a:prstGeom>
          </p:spPr>
          <p:txBody>
            <a:bodyPr lIns="50800" tIns="50800" rIns="50800" bIns="50800" rtlCol="0" anchor="ctr"/>
            <a:lstStyle/>
            <a:p>
              <a:pPr algn="ctr">
                <a:lnSpc>
                  <a:spcPts val="3079"/>
                </a:lnSpc>
              </a:pPr>
              <a:endParaRPr/>
            </a:p>
          </p:txBody>
        </p:sp>
      </p:grpSp>
      <p:sp>
        <p:nvSpPr>
          <p:cNvPr id="12" name="Freeform 12"/>
          <p:cNvSpPr/>
          <p:nvPr/>
        </p:nvSpPr>
        <p:spPr>
          <a:xfrm>
            <a:off x="12251162" y="2199732"/>
            <a:ext cx="1748068" cy="899460"/>
          </a:xfrm>
          <a:custGeom>
            <a:avLst/>
            <a:gdLst/>
            <a:ahLst/>
            <a:cxnLst/>
            <a:rect l="l" t="t" r="r" b="b"/>
            <a:pathLst>
              <a:path w="1748068" h="899460">
                <a:moveTo>
                  <a:pt x="0" y="0"/>
                </a:moveTo>
                <a:lnTo>
                  <a:pt x="1748068" y="0"/>
                </a:lnTo>
                <a:lnTo>
                  <a:pt x="1748068" y="899460"/>
                </a:lnTo>
                <a:lnTo>
                  <a:pt x="0" y="89946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pl-PL"/>
          </a:p>
        </p:txBody>
      </p:sp>
      <p:sp>
        <p:nvSpPr>
          <p:cNvPr id="13" name="Freeform 13"/>
          <p:cNvSpPr/>
          <p:nvPr/>
        </p:nvSpPr>
        <p:spPr>
          <a:xfrm>
            <a:off x="7245390" y="7577816"/>
            <a:ext cx="1175750" cy="1004732"/>
          </a:xfrm>
          <a:custGeom>
            <a:avLst/>
            <a:gdLst/>
            <a:ahLst/>
            <a:cxnLst/>
            <a:rect l="l" t="t" r="r" b="b"/>
            <a:pathLst>
              <a:path w="1175750" h="1004732">
                <a:moveTo>
                  <a:pt x="0" y="0"/>
                </a:moveTo>
                <a:lnTo>
                  <a:pt x="1175750" y="0"/>
                </a:lnTo>
                <a:lnTo>
                  <a:pt x="1175750" y="1004732"/>
                </a:lnTo>
                <a:lnTo>
                  <a:pt x="0" y="1004732"/>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pl-PL"/>
          </a:p>
        </p:txBody>
      </p:sp>
      <p:sp>
        <p:nvSpPr>
          <p:cNvPr id="14" name="Freeform 14"/>
          <p:cNvSpPr/>
          <p:nvPr/>
        </p:nvSpPr>
        <p:spPr>
          <a:xfrm rot="-5400000">
            <a:off x="-4331047" y="-3176090"/>
            <a:ext cx="6778295" cy="7210953"/>
          </a:xfrm>
          <a:custGeom>
            <a:avLst/>
            <a:gdLst/>
            <a:ahLst/>
            <a:cxnLst/>
            <a:rect l="l" t="t" r="r" b="b"/>
            <a:pathLst>
              <a:path w="6778295" h="7210953">
                <a:moveTo>
                  <a:pt x="0" y="0"/>
                </a:moveTo>
                <a:lnTo>
                  <a:pt x="6778296" y="0"/>
                </a:lnTo>
                <a:lnTo>
                  <a:pt x="6778296" y="7210953"/>
                </a:lnTo>
                <a:lnTo>
                  <a:pt x="0" y="7210953"/>
                </a:lnTo>
                <a:lnTo>
                  <a:pt x="0" y="0"/>
                </a:lnTo>
                <a:close/>
              </a:path>
            </a:pathLst>
          </a:custGeom>
          <a:blipFill>
            <a:blip r:embed="rId2">
              <a:alphaModFix amt="51000"/>
            </a:blip>
            <a:stretch>
              <a:fillRect/>
            </a:stretch>
          </a:blipFill>
        </p:spPr>
        <p:txBody>
          <a:bodyPr/>
          <a:lstStyle/>
          <a:p>
            <a:endParaRPr lang="pl-PL"/>
          </a:p>
        </p:txBody>
      </p:sp>
      <p:sp>
        <p:nvSpPr>
          <p:cNvPr id="15" name="TextBox 15"/>
          <p:cNvSpPr txBox="1"/>
          <p:nvPr/>
        </p:nvSpPr>
        <p:spPr>
          <a:xfrm>
            <a:off x="334352" y="2563737"/>
            <a:ext cx="17126981" cy="6708375"/>
          </a:xfrm>
          <a:prstGeom prst="rect">
            <a:avLst/>
          </a:prstGeom>
        </p:spPr>
        <p:txBody>
          <a:bodyPr lIns="0" tIns="0" rIns="0" bIns="0" rtlCol="0" anchor="t">
            <a:spAutoFit/>
          </a:bodyPr>
          <a:lstStyle/>
          <a:p>
            <a:pPr marL="1014716" lvl="1" indent="-507358" algn="ctr">
              <a:lnSpc>
                <a:spcPts val="6579"/>
              </a:lnSpc>
              <a:buFont typeface="Arial"/>
              <a:buChar char="•"/>
            </a:pPr>
            <a:r>
              <a:rPr lang="en-US" sz="4699" b="1" dirty="0" err="1">
                <a:solidFill>
                  <a:srgbClr val="000000"/>
                </a:solidFill>
                <a:latin typeface="Montserrat Bold"/>
                <a:ea typeface="Montserrat Bold"/>
                <a:cs typeface="Montserrat Bold"/>
                <a:sym typeface="Montserrat Bold"/>
              </a:rPr>
              <a:t>Serce</a:t>
            </a:r>
            <a:r>
              <a:rPr lang="en-US" sz="4699" b="1" dirty="0">
                <a:solidFill>
                  <a:srgbClr val="000000"/>
                </a:solidFill>
                <a:latin typeface="Montserrat Bold"/>
                <a:ea typeface="Montserrat Bold"/>
                <a:cs typeface="Montserrat Bold"/>
                <a:sym typeface="Montserrat Bold"/>
              </a:rPr>
              <a:t> do </a:t>
            </a:r>
            <a:r>
              <a:rPr lang="en-US" sz="4699" b="1" dirty="0" err="1">
                <a:solidFill>
                  <a:srgbClr val="000000"/>
                </a:solidFill>
                <a:latin typeface="Montserrat Bold"/>
                <a:ea typeface="Montserrat Bold"/>
                <a:cs typeface="Montserrat Bold"/>
                <a:sym typeface="Montserrat Bold"/>
              </a:rPr>
              <a:t>serca</a:t>
            </a:r>
            <a:r>
              <a:rPr lang="en-US" sz="4699" b="1" dirty="0">
                <a:solidFill>
                  <a:srgbClr val="000000"/>
                </a:solidFill>
                <a:latin typeface="Montserrat Bold"/>
                <a:ea typeface="Montserrat Bold"/>
                <a:cs typeface="Montserrat Bold"/>
                <a:sym typeface="Montserrat Bold"/>
              </a:rPr>
              <a:t> </a:t>
            </a:r>
          </a:p>
          <a:p>
            <a:pPr algn="ctr">
              <a:lnSpc>
                <a:spcPts val="6579"/>
              </a:lnSpc>
            </a:pPr>
            <a:r>
              <a:rPr lang="en-US" sz="4699" dirty="0" err="1">
                <a:solidFill>
                  <a:srgbClr val="000000"/>
                </a:solidFill>
                <a:latin typeface="Montserrat"/>
                <a:ea typeface="Montserrat"/>
                <a:cs typeface="Montserrat"/>
                <a:sym typeface="Montserrat"/>
              </a:rPr>
              <a:t>Rozmawiamy</a:t>
            </a:r>
            <a:r>
              <a:rPr lang="en-US" sz="4699" dirty="0">
                <a:solidFill>
                  <a:srgbClr val="000000"/>
                </a:solidFill>
                <a:latin typeface="Montserrat"/>
                <a:ea typeface="Montserrat"/>
                <a:cs typeface="Montserrat"/>
                <a:sym typeface="Montserrat"/>
              </a:rPr>
              <a:t> o </a:t>
            </a:r>
            <a:r>
              <a:rPr lang="en-US" sz="4699" dirty="0" err="1">
                <a:solidFill>
                  <a:srgbClr val="000000"/>
                </a:solidFill>
                <a:latin typeface="Montserrat"/>
                <a:ea typeface="Montserrat"/>
                <a:cs typeface="Montserrat"/>
                <a:sym typeface="Montserrat"/>
              </a:rPr>
              <a:t>uczuciach</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Jakie</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uczucia</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dzieci</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odczuwają</a:t>
            </a:r>
            <a:r>
              <a:rPr lang="en-US" sz="4699" dirty="0">
                <a:solidFill>
                  <a:srgbClr val="000000"/>
                </a:solidFill>
                <a:latin typeface="Montserrat"/>
                <a:ea typeface="Montserrat"/>
                <a:cs typeface="Montserrat"/>
                <a:sym typeface="Montserrat"/>
              </a:rPr>
              <a:t> ? </a:t>
            </a:r>
            <a:r>
              <a:rPr lang="en-US" sz="4699" dirty="0" err="1">
                <a:solidFill>
                  <a:srgbClr val="000000"/>
                </a:solidFill>
                <a:latin typeface="Montserrat"/>
                <a:ea typeface="Montserrat"/>
                <a:cs typeface="Montserrat"/>
                <a:sym typeface="Montserrat"/>
              </a:rPr>
              <a:t>Skąd</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wiedzą</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że</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czują</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te</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właśnie</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emocje</a:t>
            </a:r>
            <a:r>
              <a:rPr lang="en-US" sz="4699" dirty="0">
                <a:solidFill>
                  <a:srgbClr val="000000"/>
                </a:solidFill>
                <a:latin typeface="Montserrat"/>
                <a:ea typeface="Montserrat"/>
                <a:cs typeface="Montserrat"/>
                <a:sym typeface="Montserrat"/>
              </a:rPr>
              <a:t> ? </a:t>
            </a:r>
            <a:r>
              <a:rPr lang="en-US" sz="4699" dirty="0" err="1">
                <a:solidFill>
                  <a:srgbClr val="000000"/>
                </a:solidFill>
                <a:latin typeface="Montserrat"/>
                <a:ea typeface="Montserrat"/>
                <a:cs typeface="Montserrat"/>
                <a:sym typeface="Montserrat"/>
              </a:rPr>
              <a:t>Gdzie</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odczuwają</a:t>
            </a:r>
            <a:r>
              <a:rPr lang="en-US" sz="4699" dirty="0">
                <a:solidFill>
                  <a:srgbClr val="000000"/>
                </a:solidFill>
                <a:latin typeface="Montserrat"/>
                <a:ea typeface="Montserrat"/>
                <a:cs typeface="Montserrat"/>
                <a:sym typeface="Montserrat"/>
              </a:rPr>
              <a:t> je w </a:t>
            </a:r>
            <a:r>
              <a:rPr lang="en-US" sz="4699" dirty="0" err="1">
                <a:solidFill>
                  <a:srgbClr val="000000"/>
                </a:solidFill>
                <a:latin typeface="Montserrat"/>
                <a:ea typeface="Montserrat"/>
                <a:cs typeface="Montserrat"/>
                <a:sym typeface="Montserrat"/>
              </a:rPr>
              <a:t>ciele</a:t>
            </a:r>
            <a:r>
              <a:rPr lang="en-US" sz="4699" dirty="0">
                <a:solidFill>
                  <a:srgbClr val="000000"/>
                </a:solidFill>
                <a:latin typeface="Montserrat"/>
                <a:ea typeface="Montserrat"/>
                <a:cs typeface="Montserrat"/>
                <a:sym typeface="Montserrat"/>
              </a:rPr>
              <a:t> ? </a:t>
            </a:r>
            <a:r>
              <a:rPr lang="en-US" sz="4699" dirty="0" err="1">
                <a:solidFill>
                  <a:srgbClr val="000000"/>
                </a:solidFill>
                <a:latin typeface="Montserrat"/>
                <a:ea typeface="Montserrat"/>
                <a:cs typeface="Montserrat"/>
                <a:sym typeface="Montserrat"/>
              </a:rPr>
              <a:t>Które</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uczucia</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lubią</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najbardziej</a:t>
            </a:r>
            <a:r>
              <a:rPr lang="en-US" sz="4699" dirty="0">
                <a:solidFill>
                  <a:srgbClr val="000000"/>
                </a:solidFill>
                <a:latin typeface="Montserrat"/>
                <a:ea typeface="Montserrat"/>
                <a:cs typeface="Montserrat"/>
                <a:sym typeface="Montserrat"/>
              </a:rPr>
              <a:t> ? </a:t>
            </a:r>
            <a:r>
              <a:rPr lang="en-US" sz="4699" dirty="0" err="1">
                <a:solidFill>
                  <a:srgbClr val="000000"/>
                </a:solidFill>
                <a:latin typeface="Montserrat"/>
                <a:ea typeface="Montserrat"/>
                <a:cs typeface="Montserrat"/>
                <a:sym typeface="Montserrat"/>
              </a:rPr>
              <a:t>Możemy</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zapytać</a:t>
            </a:r>
            <a:r>
              <a:rPr lang="en-US" sz="4699" dirty="0">
                <a:solidFill>
                  <a:srgbClr val="000000"/>
                </a:solidFill>
                <a:latin typeface="Montserrat"/>
                <a:ea typeface="Montserrat"/>
                <a:cs typeface="Montserrat"/>
                <a:sym typeface="Montserrat"/>
              </a:rPr>
              <a:t>, co </a:t>
            </a:r>
            <a:r>
              <a:rPr lang="en-US" sz="4699" dirty="0" err="1">
                <a:solidFill>
                  <a:srgbClr val="000000"/>
                </a:solidFill>
                <a:latin typeface="Montserrat"/>
                <a:ea typeface="Montserrat"/>
                <a:cs typeface="Montserrat"/>
                <a:sym typeface="Montserrat"/>
              </a:rPr>
              <a:t>robią</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kiedy</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nie</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czują</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tych</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uczuć</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które</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lubią</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najbardziej</a:t>
            </a:r>
            <a:r>
              <a:rPr lang="en-US" sz="4699" dirty="0">
                <a:solidFill>
                  <a:srgbClr val="000000"/>
                </a:solidFill>
                <a:latin typeface="Montserrat"/>
                <a:ea typeface="Montserrat"/>
                <a:cs typeface="Montserrat"/>
                <a:sym typeface="Montserrat"/>
              </a:rPr>
              <a:t> . </a:t>
            </a:r>
            <a:r>
              <a:rPr lang="en-US" sz="4699" dirty="0" err="1">
                <a:solidFill>
                  <a:srgbClr val="000000"/>
                </a:solidFill>
                <a:latin typeface="Montserrat"/>
                <a:ea typeface="Montserrat"/>
                <a:cs typeface="Montserrat"/>
                <a:sym typeface="Montserrat"/>
              </a:rPr>
              <a:t>Przypominamy</a:t>
            </a:r>
            <a:r>
              <a:rPr lang="en-US" sz="4699" dirty="0">
                <a:solidFill>
                  <a:srgbClr val="000000"/>
                </a:solidFill>
                <a:latin typeface="Montserrat"/>
                <a:ea typeface="Montserrat"/>
                <a:cs typeface="Montserrat"/>
                <a:sym typeface="Montserrat"/>
              </a:rPr>
              <a:t> , </a:t>
            </a:r>
            <a:r>
              <a:rPr lang="en-US" sz="4699" dirty="0" err="1">
                <a:solidFill>
                  <a:srgbClr val="000000"/>
                </a:solidFill>
                <a:latin typeface="Montserrat"/>
                <a:ea typeface="Montserrat"/>
                <a:cs typeface="Montserrat"/>
                <a:sym typeface="Montserrat"/>
              </a:rPr>
              <a:t>że</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kiedy</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czują</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smutek</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mogą</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praktykować</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zamienianie</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myśli</a:t>
            </a:r>
            <a:r>
              <a:rPr lang="en-US" sz="4699" dirty="0">
                <a:solidFill>
                  <a:srgbClr val="000000"/>
                </a:solidFill>
                <a:latin typeface="Montserrat"/>
                <a:ea typeface="Montserrat"/>
                <a:cs typeface="Montserrat"/>
                <a:sym typeface="Montserrat"/>
              </a:rPr>
              <a:t> w </a:t>
            </a:r>
            <a:r>
              <a:rPr lang="en-US" sz="4699" dirty="0" err="1">
                <a:solidFill>
                  <a:srgbClr val="000000"/>
                </a:solidFill>
                <a:latin typeface="Montserrat"/>
                <a:ea typeface="Montserrat"/>
                <a:cs typeface="Montserrat"/>
                <a:sym typeface="Montserrat"/>
              </a:rPr>
              <a:t>bańki</a:t>
            </a:r>
            <a:r>
              <a:rPr lang="en-US" sz="4699" dirty="0">
                <a:solidFill>
                  <a:srgbClr val="000000"/>
                </a:solidFill>
                <a:latin typeface="Montserrat"/>
                <a:ea typeface="Montserrat"/>
                <a:cs typeface="Montserrat"/>
                <a:sym typeface="Montserrat"/>
              </a:rPr>
              <a:t> </a:t>
            </a:r>
            <a:r>
              <a:rPr lang="en-US" sz="4699" dirty="0" err="1">
                <a:solidFill>
                  <a:srgbClr val="000000"/>
                </a:solidFill>
                <a:latin typeface="Montserrat"/>
                <a:ea typeface="Montserrat"/>
                <a:cs typeface="Montserrat"/>
                <a:sym typeface="Montserrat"/>
              </a:rPr>
              <a:t>mydlane</a:t>
            </a:r>
            <a:r>
              <a:rPr lang="en-US" sz="4699" dirty="0">
                <a:solidFill>
                  <a:srgbClr val="000000"/>
                </a:solidFill>
                <a:latin typeface="Montserrat"/>
                <a:ea typeface="Montserrat"/>
                <a:cs typeface="Montserrat"/>
                <a:sym typeface="Montserrat"/>
              </a:rPr>
              <a:t>.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EFEDDE"/>
        </a:solidFill>
        <a:effectLst/>
      </p:bgPr>
    </p:bg>
    <p:spTree>
      <p:nvGrpSpPr>
        <p:cNvPr id="1" name=""/>
        <p:cNvGrpSpPr/>
        <p:nvPr/>
      </p:nvGrpSpPr>
      <p:grpSpPr>
        <a:xfrm>
          <a:off x="0" y="0"/>
          <a:ext cx="0" cy="0"/>
          <a:chOff x="0" y="0"/>
          <a:chExt cx="0" cy="0"/>
        </a:xfrm>
      </p:grpSpPr>
      <p:grpSp>
        <p:nvGrpSpPr>
          <p:cNvPr id="2" name="Group 2"/>
          <p:cNvGrpSpPr/>
          <p:nvPr/>
        </p:nvGrpSpPr>
        <p:grpSpPr>
          <a:xfrm>
            <a:off x="-1189839" y="-991505"/>
            <a:ext cx="14315035" cy="4810039"/>
            <a:chOff x="0" y="0"/>
            <a:chExt cx="3770215" cy="1266842"/>
          </a:xfrm>
        </p:grpSpPr>
        <p:sp>
          <p:nvSpPr>
            <p:cNvPr id="3" name="Freeform 3"/>
            <p:cNvSpPr/>
            <p:nvPr/>
          </p:nvSpPr>
          <p:spPr>
            <a:xfrm>
              <a:off x="0" y="0"/>
              <a:ext cx="3770215" cy="1266841"/>
            </a:xfrm>
            <a:custGeom>
              <a:avLst/>
              <a:gdLst/>
              <a:ahLst/>
              <a:cxnLst/>
              <a:rect l="l" t="t" r="r" b="b"/>
              <a:pathLst>
                <a:path w="3770215" h="1266841">
                  <a:moveTo>
                    <a:pt x="27582" y="0"/>
                  </a:moveTo>
                  <a:lnTo>
                    <a:pt x="3742633" y="0"/>
                  </a:lnTo>
                  <a:cubicBezTo>
                    <a:pt x="3749948" y="0"/>
                    <a:pt x="3756964" y="2906"/>
                    <a:pt x="3762136" y="8079"/>
                  </a:cubicBezTo>
                  <a:cubicBezTo>
                    <a:pt x="3767309" y="13251"/>
                    <a:pt x="3770215" y="20267"/>
                    <a:pt x="3770215" y="27582"/>
                  </a:cubicBezTo>
                  <a:lnTo>
                    <a:pt x="3770215" y="1239259"/>
                  </a:lnTo>
                  <a:cubicBezTo>
                    <a:pt x="3770215" y="1246575"/>
                    <a:pt x="3767309" y="1253590"/>
                    <a:pt x="3762136" y="1258763"/>
                  </a:cubicBezTo>
                  <a:cubicBezTo>
                    <a:pt x="3756964" y="1263936"/>
                    <a:pt x="3749948" y="1266841"/>
                    <a:pt x="3742633" y="1266841"/>
                  </a:cubicBezTo>
                  <a:lnTo>
                    <a:pt x="27582" y="1266841"/>
                  </a:lnTo>
                  <a:cubicBezTo>
                    <a:pt x="20267" y="1266841"/>
                    <a:pt x="13251" y="1263936"/>
                    <a:pt x="8079" y="1258763"/>
                  </a:cubicBezTo>
                  <a:cubicBezTo>
                    <a:pt x="2906" y="1253590"/>
                    <a:pt x="0" y="1246575"/>
                    <a:pt x="0" y="1239259"/>
                  </a:cubicBezTo>
                  <a:lnTo>
                    <a:pt x="0" y="27582"/>
                  </a:lnTo>
                  <a:cubicBezTo>
                    <a:pt x="0" y="20267"/>
                    <a:pt x="2906" y="13251"/>
                    <a:pt x="8079" y="8079"/>
                  </a:cubicBezTo>
                  <a:cubicBezTo>
                    <a:pt x="13251" y="2906"/>
                    <a:pt x="20267" y="0"/>
                    <a:pt x="27582" y="0"/>
                  </a:cubicBezTo>
                  <a:close/>
                </a:path>
              </a:pathLst>
            </a:custGeom>
            <a:solidFill>
              <a:srgbClr val="000000">
                <a:alpha val="0"/>
              </a:srgbClr>
            </a:solidFill>
            <a:ln w="19050" cap="rnd">
              <a:solidFill>
                <a:srgbClr val="FFFFFF"/>
              </a:solidFill>
              <a:prstDash val="solid"/>
              <a:round/>
            </a:ln>
          </p:spPr>
          <p:txBody>
            <a:bodyPr/>
            <a:lstStyle/>
            <a:p>
              <a:endParaRPr lang="pl-PL"/>
            </a:p>
          </p:txBody>
        </p:sp>
        <p:sp>
          <p:nvSpPr>
            <p:cNvPr id="4" name="TextBox 4"/>
            <p:cNvSpPr txBox="1"/>
            <p:nvPr/>
          </p:nvSpPr>
          <p:spPr>
            <a:xfrm>
              <a:off x="0" y="-38100"/>
              <a:ext cx="3770215" cy="1304942"/>
            </a:xfrm>
            <a:prstGeom prst="rect">
              <a:avLst/>
            </a:prstGeom>
          </p:spPr>
          <p:txBody>
            <a:bodyPr lIns="50800" tIns="50800" rIns="50800" bIns="50800" rtlCol="0" anchor="ctr"/>
            <a:lstStyle/>
            <a:p>
              <a:pPr algn="ctr">
                <a:lnSpc>
                  <a:spcPts val="3079"/>
                </a:lnSpc>
              </a:pPr>
              <a:endParaRPr/>
            </a:p>
          </p:txBody>
        </p:sp>
      </p:grpSp>
      <p:sp>
        <p:nvSpPr>
          <p:cNvPr id="5" name="Freeform 5"/>
          <p:cNvSpPr/>
          <p:nvPr/>
        </p:nvSpPr>
        <p:spPr>
          <a:xfrm rot="-5400000">
            <a:off x="15105069" y="6067051"/>
            <a:ext cx="6778295" cy="7210953"/>
          </a:xfrm>
          <a:custGeom>
            <a:avLst/>
            <a:gdLst/>
            <a:ahLst/>
            <a:cxnLst/>
            <a:rect l="l" t="t" r="r" b="b"/>
            <a:pathLst>
              <a:path w="6778295" h="7210953">
                <a:moveTo>
                  <a:pt x="0" y="0"/>
                </a:moveTo>
                <a:lnTo>
                  <a:pt x="6778295" y="0"/>
                </a:lnTo>
                <a:lnTo>
                  <a:pt x="6778295" y="7210953"/>
                </a:lnTo>
                <a:lnTo>
                  <a:pt x="0" y="7210953"/>
                </a:lnTo>
                <a:lnTo>
                  <a:pt x="0" y="0"/>
                </a:lnTo>
                <a:close/>
              </a:path>
            </a:pathLst>
          </a:custGeom>
          <a:blipFill>
            <a:blip r:embed="rId2">
              <a:alphaModFix amt="51000"/>
            </a:blip>
            <a:stretch>
              <a:fillRect/>
            </a:stretch>
          </a:blipFill>
        </p:spPr>
        <p:txBody>
          <a:bodyPr/>
          <a:lstStyle/>
          <a:p>
            <a:endParaRPr lang="pl-PL"/>
          </a:p>
        </p:txBody>
      </p:sp>
      <p:grpSp>
        <p:nvGrpSpPr>
          <p:cNvPr id="6" name="Group 6"/>
          <p:cNvGrpSpPr/>
          <p:nvPr/>
        </p:nvGrpSpPr>
        <p:grpSpPr>
          <a:xfrm>
            <a:off x="1986483" y="429387"/>
            <a:ext cx="14315035" cy="1695677"/>
            <a:chOff x="0" y="0"/>
            <a:chExt cx="3770215" cy="446598"/>
          </a:xfrm>
        </p:grpSpPr>
        <p:sp>
          <p:nvSpPr>
            <p:cNvPr id="7" name="Freeform 7"/>
            <p:cNvSpPr/>
            <p:nvPr/>
          </p:nvSpPr>
          <p:spPr>
            <a:xfrm>
              <a:off x="0" y="0"/>
              <a:ext cx="3770215" cy="446598"/>
            </a:xfrm>
            <a:custGeom>
              <a:avLst/>
              <a:gdLst/>
              <a:ahLst/>
              <a:cxnLst/>
              <a:rect l="l" t="t" r="r" b="b"/>
              <a:pathLst>
                <a:path w="3770215" h="446598">
                  <a:moveTo>
                    <a:pt x="27582" y="0"/>
                  </a:moveTo>
                  <a:lnTo>
                    <a:pt x="3742633" y="0"/>
                  </a:lnTo>
                  <a:cubicBezTo>
                    <a:pt x="3749948" y="0"/>
                    <a:pt x="3756964" y="2906"/>
                    <a:pt x="3762136" y="8079"/>
                  </a:cubicBezTo>
                  <a:cubicBezTo>
                    <a:pt x="3767309" y="13251"/>
                    <a:pt x="3770215" y="20267"/>
                    <a:pt x="3770215" y="27582"/>
                  </a:cubicBezTo>
                  <a:lnTo>
                    <a:pt x="3770215" y="419016"/>
                  </a:lnTo>
                  <a:cubicBezTo>
                    <a:pt x="3770215" y="426331"/>
                    <a:pt x="3767309" y="433347"/>
                    <a:pt x="3762136" y="438520"/>
                  </a:cubicBezTo>
                  <a:cubicBezTo>
                    <a:pt x="3756964" y="443692"/>
                    <a:pt x="3749948" y="446598"/>
                    <a:pt x="3742633" y="446598"/>
                  </a:cubicBezTo>
                  <a:lnTo>
                    <a:pt x="27582" y="446598"/>
                  </a:lnTo>
                  <a:cubicBezTo>
                    <a:pt x="20267" y="446598"/>
                    <a:pt x="13251" y="443692"/>
                    <a:pt x="8079" y="438520"/>
                  </a:cubicBezTo>
                  <a:cubicBezTo>
                    <a:pt x="2906" y="433347"/>
                    <a:pt x="0" y="426331"/>
                    <a:pt x="0" y="419016"/>
                  </a:cubicBezTo>
                  <a:lnTo>
                    <a:pt x="0" y="27582"/>
                  </a:lnTo>
                  <a:cubicBezTo>
                    <a:pt x="0" y="20267"/>
                    <a:pt x="2906" y="13251"/>
                    <a:pt x="8079" y="8079"/>
                  </a:cubicBezTo>
                  <a:cubicBezTo>
                    <a:pt x="13251" y="2906"/>
                    <a:pt x="20267" y="0"/>
                    <a:pt x="27582" y="0"/>
                  </a:cubicBezTo>
                  <a:close/>
                </a:path>
              </a:pathLst>
            </a:custGeom>
            <a:solidFill>
              <a:srgbClr val="000000">
                <a:alpha val="0"/>
              </a:srgbClr>
            </a:solidFill>
            <a:ln w="19050" cap="rnd">
              <a:solidFill>
                <a:srgbClr val="FFFFFF"/>
              </a:solidFill>
              <a:prstDash val="solid"/>
              <a:round/>
            </a:ln>
          </p:spPr>
          <p:txBody>
            <a:bodyPr/>
            <a:lstStyle/>
            <a:p>
              <a:endParaRPr lang="pl-PL"/>
            </a:p>
          </p:txBody>
        </p:sp>
        <p:sp>
          <p:nvSpPr>
            <p:cNvPr id="8" name="TextBox 8"/>
            <p:cNvSpPr txBox="1"/>
            <p:nvPr/>
          </p:nvSpPr>
          <p:spPr>
            <a:xfrm>
              <a:off x="0" y="-76200"/>
              <a:ext cx="3770215" cy="522798"/>
            </a:xfrm>
            <a:prstGeom prst="rect">
              <a:avLst/>
            </a:prstGeom>
          </p:spPr>
          <p:txBody>
            <a:bodyPr lIns="50800" tIns="50800" rIns="50800" bIns="50800" rtlCol="0" anchor="ctr"/>
            <a:lstStyle/>
            <a:p>
              <a:pPr algn="ctr">
                <a:lnSpc>
                  <a:spcPts val="5879"/>
                </a:lnSpc>
              </a:pPr>
              <a:r>
                <a:rPr lang="pl-PL" sz="4199" b="1" dirty="0">
                  <a:solidFill>
                    <a:srgbClr val="000000"/>
                  </a:solidFill>
                  <a:latin typeface="Montserrat Bold"/>
                  <a:ea typeface="Montserrat Bold"/>
                  <a:cs typeface="Montserrat Bold"/>
                  <a:sym typeface="Montserrat Bold"/>
                </a:rPr>
                <a:t>J</a:t>
              </a:r>
              <a:r>
                <a:rPr lang="en-US" sz="4199" b="1" dirty="0" err="1">
                  <a:solidFill>
                    <a:srgbClr val="000000"/>
                  </a:solidFill>
                  <a:latin typeface="Montserrat Bold"/>
                  <a:ea typeface="Montserrat Bold"/>
                  <a:cs typeface="Montserrat Bold"/>
                  <a:sym typeface="Montserrat Bold"/>
                </a:rPr>
                <a:t>ak</a:t>
              </a:r>
              <a:r>
                <a:rPr lang="en-US" sz="4199" b="1" dirty="0">
                  <a:solidFill>
                    <a:srgbClr val="000000"/>
                  </a:solidFill>
                  <a:latin typeface="Montserrat Bold"/>
                  <a:ea typeface="Montserrat Bold"/>
                  <a:cs typeface="Montserrat Bold"/>
                  <a:sym typeface="Montserrat Bold"/>
                </a:rPr>
                <a:t> </a:t>
              </a:r>
              <a:r>
                <a:rPr lang="pl-PL" sz="4199" b="1" dirty="0">
                  <a:solidFill>
                    <a:srgbClr val="000000"/>
                  </a:solidFill>
                  <a:latin typeface="Montserrat Bold"/>
                  <a:ea typeface="Montserrat Bold"/>
                  <a:cs typeface="Montserrat Bold"/>
                  <a:sym typeface="Montserrat Bold"/>
                </a:rPr>
                <a:t>praktykować wdzięczność ?</a:t>
              </a:r>
              <a:endParaRPr lang="en-US" sz="4199" b="1" dirty="0">
                <a:solidFill>
                  <a:srgbClr val="000000"/>
                </a:solidFill>
                <a:latin typeface="Montserrat Bold"/>
                <a:ea typeface="Montserrat Bold"/>
                <a:cs typeface="Montserrat Bold"/>
                <a:sym typeface="Montserrat Bold"/>
              </a:endParaRPr>
            </a:p>
          </p:txBody>
        </p:sp>
      </p:grpSp>
      <p:grpSp>
        <p:nvGrpSpPr>
          <p:cNvPr id="9" name="Group 9"/>
          <p:cNvGrpSpPr/>
          <p:nvPr/>
        </p:nvGrpSpPr>
        <p:grpSpPr>
          <a:xfrm>
            <a:off x="-206216" y="9672527"/>
            <a:ext cx="18700433" cy="743950"/>
            <a:chOff x="0" y="0"/>
            <a:chExt cx="4925217" cy="195937"/>
          </a:xfrm>
        </p:grpSpPr>
        <p:sp>
          <p:nvSpPr>
            <p:cNvPr id="10" name="Freeform 10"/>
            <p:cNvSpPr/>
            <p:nvPr/>
          </p:nvSpPr>
          <p:spPr>
            <a:xfrm>
              <a:off x="0" y="0"/>
              <a:ext cx="4925217" cy="195937"/>
            </a:xfrm>
            <a:custGeom>
              <a:avLst/>
              <a:gdLst/>
              <a:ahLst/>
              <a:cxnLst/>
              <a:rect l="l" t="t" r="r" b="b"/>
              <a:pathLst>
                <a:path w="4925217" h="195937">
                  <a:moveTo>
                    <a:pt x="0" y="0"/>
                  </a:moveTo>
                  <a:lnTo>
                    <a:pt x="4925217" y="0"/>
                  </a:lnTo>
                  <a:lnTo>
                    <a:pt x="4925217" y="195937"/>
                  </a:lnTo>
                  <a:lnTo>
                    <a:pt x="0" y="195937"/>
                  </a:lnTo>
                  <a:close/>
                </a:path>
              </a:pathLst>
            </a:custGeom>
            <a:solidFill>
              <a:srgbClr val="E5E8DF"/>
            </a:solidFill>
          </p:spPr>
          <p:txBody>
            <a:bodyPr/>
            <a:lstStyle/>
            <a:p>
              <a:endParaRPr lang="pl-PL"/>
            </a:p>
          </p:txBody>
        </p:sp>
        <p:sp>
          <p:nvSpPr>
            <p:cNvPr id="11" name="TextBox 11"/>
            <p:cNvSpPr txBox="1"/>
            <p:nvPr/>
          </p:nvSpPr>
          <p:spPr>
            <a:xfrm>
              <a:off x="0" y="-38100"/>
              <a:ext cx="4925217" cy="234037"/>
            </a:xfrm>
            <a:prstGeom prst="rect">
              <a:avLst/>
            </a:prstGeom>
          </p:spPr>
          <p:txBody>
            <a:bodyPr lIns="50800" tIns="50800" rIns="50800" bIns="50800" rtlCol="0" anchor="ctr"/>
            <a:lstStyle/>
            <a:p>
              <a:pPr algn="ctr">
                <a:lnSpc>
                  <a:spcPts val="3079"/>
                </a:lnSpc>
              </a:pPr>
              <a:endParaRPr/>
            </a:p>
          </p:txBody>
        </p:sp>
      </p:grpSp>
      <p:sp>
        <p:nvSpPr>
          <p:cNvPr id="12" name="Freeform 12"/>
          <p:cNvSpPr/>
          <p:nvPr/>
        </p:nvSpPr>
        <p:spPr>
          <a:xfrm>
            <a:off x="12251162" y="2199732"/>
            <a:ext cx="1748068" cy="899460"/>
          </a:xfrm>
          <a:custGeom>
            <a:avLst/>
            <a:gdLst/>
            <a:ahLst/>
            <a:cxnLst/>
            <a:rect l="l" t="t" r="r" b="b"/>
            <a:pathLst>
              <a:path w="1748068" h="899460">
                <a:moveTo>
                  <a:pt x="0" y="0"/>
                </a:moveTo>
                <a:lnTo>
                  <a:pt x="1748068" y="0"/>
                </a:lnTo>
                <a:lnTo>
                  <a:pt x="1748068" y="899460"/>
                </a:lnTo>
                <a:lnTo>
                  <a:pt x="0" y="89946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pl-PL"/>
          </a:p>
        </p:txBody>
      </p:sp>
      <p:sp>
        <p:nvSpPr>
          <p:cNvPr id="13" name="Freeform 13"/>
          <p:cNvSpPr/>
          <p:nvPr/>
        </p:nvSpPr>
        <p:spPr>
          <a:xfrm>
            <a:off x="7245390" y="7577816"/>
            <a:ext cx="1175750" cy="1004732"/>
          </a:xfrm>
          <a:custGeom>
            <a:avLst/>
            <a:gdLst/>
            <a:ahLst/>
            <a:cxnLst/>
            <a:rect l="l" t="t" r="r" b="b"/>
            <a:pathLst>
              <a:path w="1175750" h="1004732">
                <a:moveTo>
                  <a:pt x="0" y="0"/>
                </a:moveTo>
                <a:lnTo>
                  <a:pt x="1175750" y="0"/>
                </a:lnTo>
                <a:lnTo>
                  <a:pt x="1175750" y="1004732"/>
                </a:lnTo>
                <a:lnTo>
                  <a:pt x="0" y="1004732"/>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pl-PL"/>
          </a:p>
        </p:txBody>
      </p:sp>
      <p:sp>
        <p:nvSpPr>
          <p:cNvPr id="14" name="Freeform 14"/>
          <p:cNvSpPr/>
          <p:nvPr/>
        </p:nvSpPr>
        <p:spPr>
          <a:xfrm rot="-5400000">
            <a:off x="-4331047" y="-3176090"/>
            <a:ext cx="6778295" cy="7210953"/>
          </a:xfrm>
          <a:custGeom>
            <a:avLst/>
            <a:gdLst/>
            <a:ahLst/>
            <a:cxnLst/>
            <a:rect l="l" t="t" r="r" b="b"/>
            <a:pathLst>
              <a:path w="6778295" h="7210953">
                <a:moveTo>
                  <a:pt x="0" y="0"/>
                </a:moveTo>
                <a:lnTo>
                  <a:pt x="6778296" y="0"/>
                </a:lnTo>
                <a:lnTo>
                  <a:pt x="6778296" y="7210953"/>
                </a:lnTo>
                <a:lnTo>
                  <a:pt x="0" y="7210953"/>
                </a:lnTo>
                <a:lnTo>
                  <a:pt x="0" y="0"/>
                </a:lnTo>
                <a:close/>
              </a:path>
            </a:pathLst>
          </a:custGeom>
          <a:blipFill>
            <a:blip r:embed="rId2">
              <a:alphaModFix amt="51000"/>
            </a:blip>
            <a:stretch>
              <a:fillRect/>
            </a:stretch>
          </a:blipFill>
        </p:spPr>
        <p:txBody>
          <a:bodyPr/>
          <a:lstStyle/>
          <a:p>
            <a:endParaRPr lang="pl-PL"/>
          </a:p>
        </p:txBody>
      </p:sp>
      <p:sp>
        <p:nvSpPr>
          <p:cNvPr id="15" name="TextBox 15"/>
          <p:cNvSpPr txBox="1"/>
          <p:nvPr/>
        </p:nvSpPr>
        <p:spPr>
          <a:xfrm>
            <a:off x="1028700" y="3173000"/>
            <a:ext cx="16221403" cy="4169218"/>
          </a:xfrm>
          <a:prstGeom prst="rect">
            <a:avLst/>
          </a:prstGeom>
        </p:spPr>
        <p:txBody>
          <a:bodyPr wrap="square" lIns="0" tIns="0" rIns="0" bIns="0" rtlCol="0" anchor="t">
            <a:spAutoFit/>
          </a:bodyPr>
          <a:lstStyle/>
          <a:p>
            <a:pPr marL="1014716" lvl="1" indent="-507358" algn="ctr">
              <a:lnSpc>
                <a:spcPts val="6579"/>
              </a:lnSpc>
              <a:buFont typeface="Arial"/>
              <a:buChar char="•"/>
            </a:pPr>
            <a:r>
              <a:rPr lang="pl-PL" sz="4699" b="1" dirty="0">
                <a:solidFill>
                  <a:srgbClr val="000000"/>
                </a:solidFill>
                <a:latin typeface="Montserrat Bold"/>
                <a:ea typeface="Montserrat Bold"/>
                <a:cs typeface="Montserrat Bold"/>
                <a:sym typeface="Montserrat Bold"/>
              </a:rPr>
              <a:t>Łańcuch wdzięczności </a:t>
            </a:r>
            <a:endParaRPr lang="en-US" sz="4699" b="1" dirty="0">
              <a:solidFill>
                <a:srgbClr val="000000"/>
              </a:solidFill>
              <a:latin typeface="Montserrat Bold"/>
              <a:ea typeface="Montserrat Bold"/>
              <a:cs typeface="Montserrat Bold"/>
              <a:sym typeface="Montserrat Bold"/>
            </a:endParaRPr>
          </a:p>
          <a:p>
            <a:pPr algn="ctr">
              <a:lnSpc>
                <a:spcPts val="6579"/>
              </a:lnSpc>
            </a:pPr>
            <a:r>
              <a:rPr lang="pl-PL" sz="4699" dirty="0">
                <a:solidFill>
                  <a:srgbClr val="000000"/>
                </a:solidFill>
                <a:latin typeface="Montserrat"/>
                <a:ea typeface="Montserrat"/>
                <a:cs typeface="Montserrat"/>
                <a:sym typeface="Montserrat"/>
              </a:rPr>
              <a:t>Wynotujcie na paskach papieru te rzeczy, za które jesteście wdzięczni. Ozdóbcie paski i połączcie je w łańcuch. Gotowe łańcuchy możecie powiesić w ważnym miejscu lub wręczyć jako prezent.</a:t>
            </a:r>
            <a:endParaRPr lang="en-US" sz="4699" dirty="0">
              <a:solidFill>
                <a:srgbClr val="000000"/>
              </a:solidFill>
              <a:latin typeface="Montserrat"/>
              <a:ea typeface="Montserrat"/>
              <a:cs typeface="Montserrat"/>
              <a:sym typeface="Montserrat"/>
            </a:endParaRPr>
          </a:p>
        </p:txBody>
      </p:sp>
    </p:spTree>
    <p:extLst>
      <p:ext uri="{BB962C8B-B14F-4D97-AF65-F5344CB8AC3E}">
        <p14:creationId xmlns:p14="http://schemas.microsoft.com/office/powerpoint/2010/main" val="17865651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EFEDDE"/>
        </a:solidFill>
        <a:effectLst/>
      </p:bgPr>
    </p:bg>
    <p:spTree>
      <p:nvGrpSpPr>
        <p:cNvPr id="1" name=""/>
        <p:cNvGrpSpPr/>
        <p:nvPr/>
      </p:nvGrpSpPr>
      <p:grpSpPr>
        <a:xfrm>
          <a:off x="0" y="0"/>
          <a:ext cx="0" cy="0"/>
          <a:chOff x="0" y="0"/>
          <a:chExt cx="0" cy="0"/>
        </a:xfrm>
      </p:grpSpPr>
      <p:grpSp>
        <p:nvGrpSpPr>
          <p:cNvPr id="2" name="Group 2"/>
          <p:cNvGrpSpPr/>
          <p:nvPr/>
        </p:nvGrpSpPr>
        <p:grpSpPr>
          <a:xfrm>
            <a:off x="-1189839" y="-991505"/>
            <a:ext cx="14315035" cy="4810039"/>
            <a:chOff x="0" y="0"/>
            <a:chExt cx="3770215" cy="1266842"/>
          </a:xfrm>
        </p:grpSpPr>
        <p:sp>
          <p:nvSpPr>
            <p:cNvPr id="3" name="Freeform 3"/>
            <p:cNvSpPr/>
            <p:nvPr/>
          </p:nvSpPr>
          <p:spPr>
            <a:xfrm>
              <a:off x="0" y="0"/>
              <a:ext cx="3770215" cy="1266841"/>
            </a:xfrm>
            <a:custGeom>
              <a:avLst/>
              <a:gdLst/>
              <a:ahLst/>
              <a:cxnLst/>
              <a:rect l="l" t="t" r="r" b="b"/>
              <a:pathLst>
                <a:path w="3770215" h="1266841">
                  <a:moveTo>
                    <a:pt x="27582" y="0"/>
                  </a:moveTo>
                  <a:lnTo>
                    <a:pt x="3742633" y="0"/>
                  </a:lnTo>
                  <a:cubicBezTo>
                    <a:pt x="3749948" y="0"/>
                    <a:pt x="3756964" y="2906"/>
                    <a:pt x="3762136" y="8079"/>
                  </a:cubicBezTo>
                  <a:cubicBezTo>
                    <a:pt x="3767309" y="13251"/>
                    <a:pt x="3770215" y="20267"/>
                    <a:pt x="3770215" y="27582"/>
                  </a:cubicBezTo>
                  <a:lnTo>
                    <a:pt x="3770215" y="1239259"/>
                  </a:lnTo>
                  <a:cubicBezTo>
                    <a:pt x="3770215" y="1246575"/>
                    <a:pt x="3767309" y="1253590"/>
                    <a:pt x="3762136" y="1258763"/>
                  </a:cubicBezTo>
                  <a:cubicBezTo>
                    <a:pt x="3756964" y="1263936"/>
                    <a:pt x="3749948" y="1266841"/>
                    <a:pt x="3742633" y="1266841"/>
                  </a:cubicBezTo>
                  <a:lnTo>
                    <a:pt x="27582" y="1266841"/>
                  </a:lnTo>
                  <a:cubicBezTo>
                    <a:pt x="20267" y="1266841"/>
                    <a:pt x="13251" y="1263936"/>
                    <a:pt x="8079" y="1258763"/>
                  </a:cubicBezTo>
                  <a:cubicBezTo>
                    <a:pt x="2906" y="1253590"/>
                    <a:pt x="0" y="1246575"/>
                    <a:pt x="0" y="1239259"/>
                  </a:cubicBezTo>
                  <a:lnTo>
                    <a:pt x="0" y="27582"/>
                  </a:lnTo>
                  <a:cubicBezTo>
                    <a:pt x="0" y="20267"/>
                    <a:pt x="2906" y="13251"/>
                    <a:pt x="8079" y="8079"/>
                  </a:cubicBezTo>
                  <a:cubicBezTo>
                    <a:pt x="13251" y="2906"/>
                    <a:pt x="20267" y="0"/>
                    <a:pt x="27582" y="0"/>
                  </a:cubicBezTo>
                  <a:close/>
                </a:path>
              </a:pathLst>
            </a:custGeom>
            <a:solidFill>
              <a:srgbClr val="000000">
                <a:alpha val="0"/>
              </a:srgbClr>
            </a:solidFill>
            <a:ln w="19050" cap="rnd">
              <a:solidFill>
                <a:srgbClr val="FFFFFF"/>
              </a:solidFill>
              <a:prstDash val="solid"/>
              <a:round/>
            </a:ln>
          </p:spPr>
          <p:txBody>
            <a:bodyPr/>
            <a:lstStyle/>
            <a:p>
              <a:endParaRPr lang="pl-PL"/>
            </a:p>
          </p:txBody>
        </p:sp>
        <p:sp>
          <p:nvSpPr>
            <p:cNvPr id="4" name="TextBox 4"/>
            <p:cNvSpPr txBox="1"/>
            <p:nvPr/>
          </p:nvSpPr>
          <p:spPr>
            <a:xfrm>
              <a:off x="0" y="-38100"/>
              <a:ext cx="3770215" cy="1304942"/>
            </a:xfrm>
            <a:prstGeom prst="rect">
              <a:avLst/>
            </a:prstGeom>
          </p:spPr>
          <p:txBody>
            <a:bodyPr lIns="50800" tIns="50800" rIns="50800" bIns="50800" rtlCol="0" anchor="ctr"/>
            <a:lstStyle/>
            <a:p>
              <a:pPr algn="ctr">
                <a:lnSpc>
                  <a:spcPts val="3079"/>
                </a:lnSpc>
              </a:pPr>
              <a:endParaRPr/>
            </a:p>
          </p:txBody>
        </p:sp>
      </p:grpSp>
      <p:sp>
        <p:nvSpPr>
          <p:cNvPr id="5" name="Freeform 5"/>
          <p:cNvSpPr/>
          <p:nvPr/>
        </p:nvSpPr>
        <p:spPr>
          <a:xfrm rot="-5400000">
            <a:off x="15105069" y="6067051"/>
            <a:ext cx="6778295" cy="7210953"/>
          </a:xfrm>
          <a:custGeom>
            <a:avLst/>
            <a:gdLst/>
            <a:ahLst/>
            <a:cxnLst/>
            <a:rect l="l" t="t" r="r" b="b"/>
            <a:pathLst>
              <a:path w="6778295" h="7210953">
                <a:moveTo>
                  <a:pt x="0" y="0"/>
                </a:moveTo>
                <a:lnTo>
                  <a:pt x="6778295" y="0"/>
                </a:lnTo>
                <a:lnTo>
                  <a:pt x="6778295" y="7210953"/>
                </a:lnTo>
                <a:lnTo>
                  <a:pt x="0" y="7210953"/>
                </a:lnTo>
                <a:lnTo>
                  <a:pt x="0" y="0"/>
                </a:lnTo>
                <a:close/>
              </a:path>
            </a:pathLst>
          </a:custGeom>
          <a:blipFill>
            <a:blip r:embed="rId2">
              <a:alphaModFix amt="51000"/>
            </a:blip>
            <a:stretch>
              <a:fillRect/>
            </a:stretch>
          </a:blipFill>
        </p:spPr>
        <p:txBody>
          <a:bodyPr/>
          <a:lstStyle/>
          <a:p>
            <a:endParaRPr lang="pl-PL"/>
          </a:p>
        </p:txBody>
      </p:sp>
      <p:grpSp>
        <p:nvGrpSpPr>
          <p:cNvPr id="9" name="Group 9"/>
          <p:cNvGrpSpPr/>
          <p:nvPr/>
        </p:nvGrpSpPr>
        <p:grpSpPr>
          <a:xfrm>
            <a:off x="-206216" y="9672527"/>
            <a:ext cx="18700433" cy="743950"/>
            <a:chOff x="0" y="0"/>
            <a:chExt cx="4925217" cy="195937"/>
          </a:xfrm>
        </p:grpSpPr>
        <p:sp>
          <p:nvSpPr>
            <p:cNvPr id="10" name="Freeform 10"/>
            <p:cNvSpPr/>
            <p:nvPr/>
          </p:nvSpPr>
          <p:spPr>
            <a:xfrm>
              <a:off x="0" y="0"/>
              <a:ext cx="4925217" cy="195937"/>
            </a:xfrm>
            <a:custGeom>
              <a:avLst/>
              <a:gdLst/>
              <a:ahLst/>
              <a:cxnLst/>
              <a:rect l="l" t="t" r="r" b="b"/>
              <a:pathLst>
                <a:path w="4925217" h="195937">
                  <a:moveTo>
                    <a:pt x="0" y="0"/>
                  </a:moveTo>
                  <a:lnTo>
                    <a:pt x="4925217" y="0"/>
                  </a:lnTo>
                  <a:lnTo>
                    <a:pt x="4925217" y="195937"/>
                  </a:lnTo>
                  <a:lnTo>
                    <a:pt x="0" y="195937"/>
                  </a:lnTo>
                  <a:close/>
                </a:path>
              </a:pathLst>
            </a:custGeom>
            <a:solidFill>
              <a:srgbClr val="E5E8DF"/>
            </a:solidFill>
          </p:spPr>
          <p:txBody>
            <a:bodyPr/>
            <a:lstStyle/>
            <a:p>
              <a:endParaRPr lang="pl-PL"/>
            </a:p>
          </p:txBody>
        </p:sp>
        <p:sp>
          <p:nvSpPr>
            <p:cNvPr id="11" name="TextBox 11"/>
            <p:cNvSpPr txBox="1"/>
            <p:nvPr/>
          </p:nvSpPr>
          <p:spPr>
            <a:xfrm>
              <a:off x="0" y="-38100"/>
              <a:ext cx="4925217" cy="234037"/>
            </a:xfrm>
            <a:prstGeom prst="rect">
              <a:avLst/>
            </a:prstGeom>
          </p:spPr>
          <p:txBody>
            <a:bodyPr lIns="50800" tIns="50800" rIns="50800" bIns="50800" rtlCol="0" anchor="ctr"/>
            <a:lstStyle/>
            <a:p>
              <a:pPr algn="ctr">
                <a:lnSpc>
                  <a:spcPts val="3079"/>
                </a:lnSpc>
              </a:pPr>
              <a:endParaRPr/>
            </a:p>
          </p:txBody>
        </p:sp>
      </p:grpSp>
      <p:sp>
        <p:nvSpPr>
          <p:cNvPr id="12" name="Freeform 12"/>
          <p:cNvSpPr/>
          <p:nvPr/>
        </p:nvSpPr>
        <p:spPr>
          <a:xfrm>
            <a:off x="12251162" y="2199732"/>
            <a:ext cx="1748068" cy="899460"/>
          </a:xfrm>
          <a:custGeom>
            <a:avLst/>
            <a:gdLst/>
            <a:ahLst/>
            <a:cxnLst/>
            <a:rect l="l" t="t" r="r" b="b"/>
            <a:pathLst>
              <a:path w="1748068" h="899460">
                <a:moveTo>
                  <a:pt x="0" y="0"/>
                </a:moveTo>
                <a:lnTo>
                  <a:pt x="1748068" y="0"/>
                </a:lnTo>
                <a:lnTo>
                  <a:pt x="1748068" y="899460"/>
                </a:lnTo>
                <a:lnTo>
                  <a:pt x="0" y="89946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pl-PL"/>
          </a:p>
        </p:txBody>
      </p:sp>
      <p:sp>
        <p:nvSpPr>
          <p:cNvPr id="13" name="Freeform 13"/>
          <p:cNvSpPr/>
          <p:nvPr/>
        </p:nvSpPr>
        <p:spPr>
          <a:xfrm>
            <a:off x="7245390" y="7577816"/>
            <a:ext cx="1175750" cy="1004732"/>
          </a:xfrm>
          <a:custGeom>
            <a:avLst/>
            <a:gdLst/>
            <a:ahLst/>
            <a:cxnLst/>
            <a:rect l="l" t="t" r="r" b="b"/>
            <a:pathLst>
              <a:path w="1175750" h="1004732">
                <a:moveTo>
                  <a:pt x="0" y="0"/>
                </a:moveTo>
                <a:lnTo>
                  <a:pt x="1175750" y="0"/>
                </a:lnTo>
                <a:lnTo>
                  <a:pt x="1175750" y="1004732"/>
                </a:lnTo>
                <a:lnTo>
                  <a:pt x="0" y="1004732"/>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pl-PL"/>
          </a:p>
        </p:txBody>
      </p:sp>
      <p:sp>
        <p:nvSpPr>
          <p:cNvPr id="14" name="Freeform 14"/>
          <p:cNvSpPr/>
          <p:nvPr/>
        </p:nvSpPr>
        <p:spPr>
          <a:xfrm rot="-5400000">
            <a:off x="-4331047" y="-3176090"/>
            <a:ext cx="6778295" cy="7210953"/>
          </a:xfrm>
          <a:custGeom>
            <a:avLst/>
            <a:gdLst/>
            <a:ahLst/>
            <a:cxnLst/>
            <a:rect l="l" t="t" r="r" b="b"/>
            <a:pathLst>
              <a:path w="6778295" h="7210953">
                <a:moveTo>
                  <a:pt x="0" y="0"/>
                </a:moveTo>
                <a:lnTo>
                  <a:pt x="6778296" y="0"/>
                </a:lnTo>
                <a:lnTo>
                  <a:pt x="6778296" y="7210953"/>
                </a:lnTo>
                <a:lnTo>
                  <a:pt x="0" y="7210953"/>
                </a:lnTo>
                <a:lnTo>
                  <a:pt x="0" y="0"/>
                </a:lnTo>
                <a:close/>
              </a:path>
            </a:pathLst>
          </a:custGeom>
          <a:blipFill>
            <a:blip r:embed="rId2">
              <a:alphaModFix amt="51000"/>
            </a:blip>
            <a:stretch>
              <a:fillRect/>
            </a:stretch>
          </a:blipFill>
        </p:spPr>
        <p:txBody>
          <a:bodyPr/>
          <a:lstStyle/>
          <a:p>
            <a:endParaRPr lang="pl-PL"/>
          </a:p>
        </p:txBody>
      </p:sp>
      <p:sp>
        <p:nvSpPr>
          <p:cNvPr id="16" name="pole tekstowe 15">
            <a:extLst>
              <a:ext uri="{FF2B5EF4-FFF2-40B4-BE49-F238E27FC236}">
                <a16:creationId xmlns:a16="http://schemas.microsoft.com/office/drawing/2014/main" xmlns="" id="{FCF68E9E-BF62-8FCA-E76E-5B6FF44BBA94}"/>
              </a:ext>
            </a:extLst>
          </p:cNvPr>
          <p:cNvSpPr txBox="1"/>
          <p:nvPr/>
        </p:nvSpPr>
        <p:spPr>
          <a:xfrm>
            <a:off x="3908576" y="739495"/>
            <a:ext cx="9912527" cy="769441"/>
          </a:xfrm>
          <a:prstGeom prst="rect">
            <a:avLst/>
          </a:prstGeom>
          <a:noFill/>
        </p:spPr>
        <p:txBody>
          <a:bodyPr wrap="square" rtlCol="0">
            <a:spAutoFit/>
          </a:bodyPr>
          <a:lstStyle/>
          <a:p>
            <a:pPr algn="l"/>
            <a:r>
              <a:rPr lang="pl-PL" sz="4400" b="1" i="1" u="sng" dirty="0">
                <a:solidFill>
                  <a:schemeClr val="accent2">
                    <a:lumMod val="75000"/>
                  </a:schemeClr>
                </a:solidFill>
              </a:rPr>
              <a:t>Zasada dziewięćdziesięciu sekund </a:t>
            </a:r>
          </a:p>
        </p:txBody>
      </p:sp>
      <p:sp>
        <p:nvSpPr>
          <p:cNvPr id="17" name="pole tekstowe 16">
            <a:extLst>
              <a:ext uri="{FF2B5EF4-FFF2-40B4-BE49-F238E27FC236}">
                <a16:creationId xmlns:a16="http://schemas.microsoft.com/office/drawing/2014/main" xmlns="" id="{8F84FF87-6BCF-14DF-6217-5DE753EFB4CA}"/>
              </a:ext>
            </a:extLst>
          </p:cNvPr>
          <p:cNvSpPr txBox="1"/>
          <p:nvPr/>
        </p:nvSpPr>
        <p:spPr>
          <a:xfrm>
            <a:off x="6647793" y="2709184"/>
            <a:ext cx="10694275" cy="3785652"/>
          </a:xfrm>
          <a:prstGeom prst="rect">
            <a:avLst/>
          </a:prstGeom>
          <a:noFill/>
        </p:spPr>
        <p:txBody>
          <a:bodyPr wrap="square" rtlCol="0">
            <a:spAutoFit/>
          </a:bodyPr>
          <a:lstStyle/>
          <a:p>
            <a:pPr algn="ctr"/>
            <a:r>
              <a:rPr lang="pl-PL" sz="4000" dirty="0"/>
              <a:t>Gdy zaczynamy odczuwać jakąś emocję, np. Złość , to od momentu pojawienia się złości do momentu , gdy                      „ chemikalia złości” zostają usunięte z naszego organizmu , mija zaledwie 90 sekund.</a:t>
            </a:r>
          </a:p>
        </p:txBody>
      </p:sp>
      <p:pic>
        <p:nvPicPr>
          <p:cNvPr id="18" name="Obraz 17">
            <a:extLst>
              <a:ext uri="{FF2B5EF4-FFF2-40B4-BE49-F238E27FC236}">
                <a16:creationId xmlns:a16="http://schemas.microsoft.com/office/drawing/2014/main" xmlns="" id="{7FAFBFA2-436F-843C-D60B-94EBA56A441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2946" y="2911705"/>
            <a:ext cx="5644017" cy="4422190"/>
          </a:xfrm>
          <a:prstGeom prst="rect">
            <a:avLst/>
          </a:prstGeom>
        </p:spPr>
      </p:pic>
    </p:spTree>
    <p:extLst>
      <p:ext uri="{BB962C8B-B14F-4D97-AF65-F5344CB8AC3E}">
        <p14:creationId xmlns:p14="http://schemas.microsoft.com/office/powerpoint/2010/main" val="1501849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5E8DF"/>
        </a:solidFill>
        <a:effectLst/>
      </p:bgPr>
    </p:bg>
    <p:spTree>
      <p:nvGrpSpPr>
        <p:cNvPr id="1" name=""/>
        <p:cNvGrpSpPr/>
        <p:nvPr/>
      </p:nvGrpSpPr>
      <p:grpSpPr>
        <a:xfrm>
          <a:off x="0" y="0"/>
          <a:ext cx="0" cy="0"/>
          <a:chOff x="0" y="0"/>
          <a:chExt cx="0" cy="0"/>
        </a:xfrm>
      </p:grpSpPr>
      <p:sp>
        <p:nvSpPr>
          <p:cNvPr id="2" name="Freeform 2"/>
          <p:cNvSpPr/>
          <p:nvPr/>
        </p:nvSpPr>
        <p:spPr>
          <a:xfrm rot="-1612140">
            <a:off x="-2204903" y="5816607"/>
            <a:ext cx="5509558" cy="5861232"/>
          </a:xfrm>
          <a:custGeom>
            <a:avLst/>
            <a:gdLst/>
            <a:ahLst/>
            <a:cxnLst/>
            <a:rect l="l" t="t" r="r" b="b"/>
            <a:pathLst>
              <a:path w="5509558" h="5861232">
                <a:moveTo>
                  <a:pt x="0" y="0"/>
                </a:moveTo>
                <a:lnTo>
                  <a:pt x="5509558" y="0"/>
                </a:lnTo>
                <a:lnTo>
                  <a:pt x="5509558" y="5861232"/>
                </a:lnTo>
                <a:lnTo>
                  <a:pt x="0" y="5861232"/>
                </a:lnTo>
                <a:lnTo>
                  <a:pt x="0" y="0"/>
                </a:lnTo>
                <a:close/>
              </a:path>
            </a:pathLst>
          </a:custGeom>
          <a:blipFill>
            <a:blip r:embed="rId2">
              <a:alphaModFix amt="51000"/>
            </a:blip>
            <a:stretch>
              <a:fillRect/>
            </a:stretch>
          </a:blipFill>
        </p:spPr>
        <p:txBody>
          <a:bodyPr/>
          <a:lstStyle/>
          <a:p>
            <a:endParaRPr lang="pl-PL" dirty="0"/>
          </a:p>
        </p:txBody>
      </p:sp>
      <p:grpSp>
        <p:nvGrpSpPr>
          <p:cNvPr id="3" name="Group 3"/>
          <p:cNvGrpSpPr/>
          <p:nvPr/>
        </p:nvGrpSpPr>
        <p:grpSpPr>
          <a:xfrm>
            <a:off x="-206216" y="9672527"/>
            <a:ext cx="18700433" cy="743950"/>
            <a:chOff x="0" y="0"/>
            <a:chExt cx="4925217" cy="195937"/>
          </a:xfrm>
        </p:grpSpPr>
        <p:sp>
          <p:nvSpPr>
            <p:cNvPr id="4" name="Freeform 4"/>
            <p:cNvSpPr/>
            <p:nvPr/>
          </p:nvSpPr>
          <p:spPr>
            <a:xfrm>
              <a:off x="0" y="0"/>
              <a:ext cx="4925217" cy="195937"/>
            </a:xfrm>
            <a:custGeom>
              <a:avLst/>
              <a:gdLst/>
              <a:ahLst/>
              <a:cxnLst/>
              <a:rect l="l" t="t" r="r" b="b"/>
              <a:pathLst>
                <a:path w="4925217" h="195937">
                  <a:moveTo>
                    <a:pt x="0" y="0"/>
                  </a:moveTo>
                  <a:lnTo>
                    <a:pt x="4925217" y="0"/>
                  </a:lnTo>
                  <a:lnTo>
                    <a:pt x="4925217" y="195937"/>
                  </a:lnTo>
                  <a:lnTo>
                    <a:pt x="0" y="195937"/>
                  </a:lnTo>
                  <a:close/>
                </a:path>
              </a:pathLst>
            </a:custGeom>
            <a:solidFill>
              <a:srgbClr val="C7CFBA"/>
            </a:solidFill>
          </p:spPr>
          <p:txBody>
            <a:bodyPr/>
            <a:lstStyle/>
            <a:p>
              <a:endParaRPr lang="pl-PL" dirty="0"/>
            </a:p>
          </p:txBody>
        </p:sp>
        <p:sp>
          <p:nvSpPr>
            <p:cNvPr id="5" name="TextBox 5"/>
            <p:cNvSpPr txBox="1"/>
            <p:nvPr/>
          </p:nvSpPr>
          <p:spPr>
            <a:xfrm>
              <a:off x="0" y="-38100"/>
              <a:ext cx="4925217" cy="234037"/>
            </a:xfrm>
            <a:prstGeom prst="rect">
              <a:avLst/>
            </a:prstGeom>
          </p:spPr>
          <p:txBody>
            <a:bodyPr lIns="50800" tIns="50800" rIns="50800" bIns="50800" rtlCol="0" anchor="ctr"/>
            <a:lstStyle/>
            <a:p>
              <a:pPr algn="ctr">
                <a:lnSpc>
                  <a:spcPts val="3079"/>
                </a:lnSpc>
              </a:pPr>
              <a:endParaRPr dirty="0"/>
            </a:p>
          </p:txBody>
        </p:sp>
      </p:grpSp>
      <p:sp>
        <p:nvSpPr>
          <p:cNvPr id="6" name="Freeform 6"/>
          <p:cNvSpPr/>
          <p:nvPr/>
        </p:nvSpPr>
        <p:spPr>
          <a:xfrm rot="-1612140">
            <a:off x="14504521" y="-1901916"/>
            <a:ext cx="5509558" cy="5861232"/>
          </a:xfrm>
          <a:custGeom>
            <a:avLst/>
            <a:gdLst/>
            <a:ahLst/>
            <a:cxnLst/>
            <a:rect l="l" t="t" r="r" b="b"/>
            <a:pathLst>
              <a:path w="5509558" h="5861232">
                <a:moveTo>
                  <a:pt x="0" y="0"/>
                </a:moveTo>
                <a:lnTo>
                  <a:pt x="5509558" y="0"/>
                </a:lnTo>
                <a:lnTo>
                  <a:pt x="5509558" y="5861232"/>
                </a:lnTo>
                <a:lnTo>
                  <a:pt x="0" y="5861232"/>
                </a:lnTo>
                <a:lnTo>
                  <a:pt x="0" y="0"/>
                </a:lnTo>
                <a:close/>
              </a:path>
            </a:pathLst>
          </a:custGeom>
          <a:blipFill>
            <a:blip r:embed="rId2">
              <a:alphaModFix amt="51000"/>
            </a:blip>
            <a:stretch>
              <a:fillRect/>
            </a:stretch>
          </a:blipFill>
          <a:ln cap="sq">
            <a:noFill/>
            <a:prstDash val="solid"/>
            <a:miter/>
          </a:ln>
        </p:spPr>
        <p:txBody>
          <a:bodyPr/>
          <a:lstStyle/>
          <a:p>
            <a:endParaRPr lang="pl-PL" dirty="0"/>
          </a:p>
        </p:txBody>
      </p:sp>
      <p:grpSp>
        <p:nvGrpSpPr>
          <p:cNvPr id="7" name="Group 7"/>
          <p:cNvGrpSpPr/>
          <p:nvPr/>
        </p:nvGrpSpPr>
        <p:grpSpPr>
          <a:xfrm>
            <a:off x="3276164" y="1998423"/>
            <a:ext cx="14343584" cy="6290153"/>
            <a:chOff x="0" y="0"/>
            <a:chExt cx="3777734" cy="1656666"/>
          </a:xfrm>
        </p:grpSpPr>
        <p:sp>
          <p:nvSpPr>
            <p:cNvPr id="8" name="Freeform 8"/>
            <p:cNvSpPr/>
            <p:nvPr/>
          </p:nvSpPr>
          <p:spPr>
            <a:xfrm>
              <a:off x="0" y="0"/>
              <a:ext cx="3777734" cy="1656666"/>
            </a:xfrm>
            <a:custGeom>
              <a:avLst/>
              <a:gdLst/>
              <a:ahLst/>
              <a:cxnLst/>
              <a:rect l="l" t="t" r="r" b="b"/>
              <a:pathLst>
                <a:path w="3777734" h="1656666">
                  <a:moveTo>
                    <a:pt x="27527" y="0"/>
                  </a:moveTo>
                  <a:lnTo>
                    <a:pt x="3750207" y="0"/>
                  </a:lnTo>
                  <a:cubicBezTo>
                    <a:pt x="3765410" y="0"/>
                    <a:pt x="3777734" y="12324"/>
                    <a:pt x="3777734" y="27527"/>
                  </a:cubicBezTo>
                  <a:lnTo>
                    <a:pt x="3777734" y="1629139"/>
                  </a:lnTo>
                  <a:cubicBezTo>
                    <a:pt x="3777734" y="1644342"/>
                    <a:pt x="3765410" y="1656666"/>
                    <a:pt x="3750207" y="1656666"/>
                  </a:cubicBezTo>
                  <a:lnTo>
                    <a:pt x="27527" y="1656666"/>
                  </a:lnTo>
                  <a:cubicBezTo>
                    <a:pt x="20226" y="1656666"/>
                    <a:pt x="13225" y="1653766"/>
                    <a:pt x="8063" y="1648603"/>
                  </a:cubicBezTo>
                  <a:cubicBezTo>
                    <a:pt x="2900" y="1643441"/>
                    <a:pt x="0" y="1636439"/>
                    <a:pt x="0" y="1629139"/>
                  </a:cubicBezTo>
                  <a:lnTo>
                    <a:pt x="0" y="27527"/>
                  </a:lnTo>
                  <a:cubicBezTo>
                    <a:pt x="0" y="20226"/>
                    <a:pt x="2900" y="13225"/>
                    <a:pt x="8063" y="8063"/>
                  </a:cubicBezTo>
                  <a:cubicBezTo>
                    <a:pt x="13225" y="2900"/>
                    <a:pt x="20226" y="0"/>
                    <a:pt x="27527" y="0"/>
                  </a:cubicBezTo>
                  <a:close/>
                </a:path>
              </a:pathLst>
            </a:custGeom>
            <a:solidFill>
              <a:srgbClr val="000000">
                <a:alpha val="0"/>
              </a:srgbClr>
            </a:solidFill>
            <a:ln w="19050" cap="rnd">
              <a:solidFill>
                <a:srgbClr val="FFFFFF"/>
              </a:solidFill>
              <a:prstDash val="solid"/>
              <a:round/>
            </a:ln>
          </p:spPr>
          <p:txBody>
            <a:bodyPr/>
            <a:lstStyle/>
            <a:p>
              <a:endParaRPr lang="pl-PL" dirty="0"/>
            </a:p>
          </p:txBody>
        </p:sp>
        <p:sp>
          <p:nvSpPr>
            <p:cNvPr id="9" name="TextBox 9"/>
            <p:cNvSpPr txBox="1"/>
            <p:nvPr/>
          </p:nvSpPr>
          <p:spPr>
            <a:xfrm>
              <a:off x="0" y="-38100"/>
              <a:ext cx="3777734" cy="1694766"/>
            </a:xfrm>
            <a:prstGeom prst="rect">
              <a:avLst/>
            </a:prstGeom>
          </p:spPr>
          <p:txBody>
            <a:bodyPr lIns="50800" tIns="50800" rIns="50800" bIns="50800" rtlCol="0" anchor="ctr"/>
            <a:lstStyle/>
            <a:p>
              <a:pPr algn="ctr">
                <a:lnSpc>
                  <a:spcPts val="3079"/>
                </a:lnSpc>
              </a:pPr>
              <a:endParaRPr dirty="0"/>
            </a:p>
          </p:txBody>
        </p:sp>
      </p:grpSp>
      <p:grpSp>
        <p:nvGrpSpPr>
          <p:cNvPr id="10" name="Group 10"/>
          <p:cNvGrpSpPr/>
          <p:nvPr/>
        </p:nvGrpSpPr>
        <p:grpSpPr>
          <a:xfrm>
            <a:off x="-514350" y="-362291"/>
            <a:ext cx="14343584" cy="6290153"/>
            <a:chOff x="0" y="0"/>
            <a:chExt cx="3777734" cy="1656666"/>
          </a:xfrm>
        </p:grpSpPr>
        <p:sp>
          <p:nvSpPr>
            <p:cNvPr id="11" name="Freeform 11"/>
            <p:cNvSpPr/>
            <p:nvPr/>
          </p:nvSpPr>
          <p:spPr>
            <a:xfrm>
              <a:off x="0" y="0"/>
              <a:ext cx="3777734" cy="1656666"/>
            </a:xfrm>
            <a:custGeom>
              <a:avLst/>
              <a:gdLst/>
              <a:ahLst/>
              <a:cxnLst/>
              <a:rect l="l" t="t" r="r" b="b"/>
              <a:pathLst>
                <a:path w="3777734" h="1656666">
                  <a:moveTo>
                    <a:pt x="27527" y="0"/>
                  </a:moveTo>
                  <a:lnTo>
                    <a:pt x="3750207" y="0"/>
                  </a:lnTo>
                  <a:cubicBezTo>
                    <a:pt x="3765410" y="0"/>
                    <a:pt x="3777734" y="12324"/>
                    <a:pt x="3777734" y="27527"/>
                  </a:cubicBezTo>
                  <a:lnTo>
                    <a:pt x="3777734" y="1629139"/>
                  </a:lnTo>
                  <a:cubicBezTo>
                    <a:pt x="3777734" y="1644342"/>
                    <a:pt x="3765410" y="1656666"/>
                    <a:pt x="3750207" y="1656666"/>
                  </a:cubicBezTo>
                  <a:lnTo>
                    <a:pt x="27527" y="1656666"/>
                  </a:lnTo>
                  <a:cubicBezTo>
                    <a:pt x="20226" y="1656666"/>
                    <a:pt x="13225" y="1653766"/>
                    <a:pt x="8063" y="1648603"/>
                  </a:cubicBezTo>
                  <a:cubicBezTo>
                    <a:pt x="2900" y="1643441"/>
                    <a:pt x="0" y="1636439"/>
                    <a:pt x="0" y="1629139"/>
                  </a:cubicBezTo>
                  <a:lnTo>
                    <a:pt x="0" y="27527"/>
                  </a:lnTo>
                  <a:cubicBezTo>
                    <a:pt x="0" y="20226"/>
                    <a:pt x="2900" y="13225"/>
                    <a:pt x="8063" y="8063"/>
                  </a:cubicBezTo>
                  <a:cubicBezTo>
                    <a:pt x="13225" y="2900"/>
                    <a:pt x="20226" y="0"/>
                    <a:pt x="27527" y="0"/>
                  </a:cubicBezTo>
                  <a:close/>
                </a:path>
              </a:pathLst>
            </a:custGeom>
            <a:solidFill>
              <a:srgbClr val="000000">
                <a:alpha val="0"/>
              </a:srgbClr>
            </a:solidFill>
            <a:ln w="19050" cap="rnd">
              <a:solidFill>
                <a:srgbClr val="FFFFFF"/>
              </a:solidFill>
              <a:prstDash val="solid"/>
              <a:round/>
            </a:ln>
          </p:spPr>
          <p:txBody>
            <a:bodyPr/>
            <a:lstStyle/>
            <a:p>
              <a:endParaRPr lang="pl-PL" dirty="0"/>
            </a:p>
          </p:txBody>
        </p:sp>
        <p:sp>
          <p:nvSpPr>
            <p:cNvPr id="12" name="TextBox 12"/>
            <p:cNvSpPr txBox="1"/>
            <p:nvPr/>
          </p:nvSpPr>
          <p:spPr>
            <a:xfrm>
              <a:off x="0" y="-38100"/>
              <a:ext cx="3777734" cy="1694766"/>
            </a:xfrm>
            <a:prstGeom prst="rect">
              <a:avLst/>
            </a:prstGeom>
          </p:spPr>
          <p:txBody>
            <a:bodyPr lIns="50800" tIns="50800" rIns="50800" bIns="50800" rtlCol="0" anchor="ctr"/>
            <a:lstStyle/>
            <a:p>
              <a:pPr algn="ctr">
                <a:lnSpc>
                  <a:spcPts val="3079"/>
                </a:lnSpc>
              </a:pPr>
              <a:endParaRPr dirty="0"/>
            </a:p>
          </p:txBody>
        </p:sp>
      </p:grpSp>
      <p:sp>
        <p:nvSpPr>
          <p:cNvPr id="13" name="Freeform 13"/>
          <p:cNvSpPr/>
          <p:nvPr/>
        </p:nvSpPr>
        <p:spPr>
          <a:xfrm>
            <a:off x="13316551" y="1485740"/>
            <a:ext cx="1025366" cy="1025366"/>
          </a:xfrm>
          <a:custGeom>
            <a:avLst/>
            <a:gdLst/>
            <a:ahLst/>
            <a:cxnLst/>
            <a:rect l="l" t="t" r="r" b="b"/>
            <a:pathLst>
              <a:path w="1025366" h="1025366">
                <a:moveTo>
                  <a:pt x="0" y="0"/>
                </a:moveTo>
                <a:lnTo>
                  <a:pt x="1025367" y="0"/>
                </a:lnTo>
                <a:lnTo>
                  <a:pt x="1025367" y="1025366"/>
                </a:lnTo>
                <a:lnTo>
                  <a:pt x="0" y="1025366"/>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pl-PL" dirty="0"/>
          </a:p>
        </p:txBody>
      </p:sp>
      <p:sp>
        <p:nvSpPr>
          <p:cNvPr id="14" name="Freeform 14"/>
          <p:cNvSpPr/>
          <p:nvPr/>
        </p:nvSpPr>
        <p:spPr>
          <a:xfrm>
            <a:off x="2220574" y="5505627"/>
            <a:ext cx="2111179" cy="844472"/>
          </a:xfrm>
          <a:custGeom>
            <a:avLst/>
            <a:gdLst/>
            <a:ahLst/>
            <a:cxnLst/>
            <a:rect l="l" t="t" r="r" b="b"/>
            <a:pathLst>
              <a:path w="2111179" h="844472">
                <a:moveTo>
                  <a:pt x="0" y="0"/>
                </a:moveTo>
                <a:lnTo>
                  <a:pt x="2111179" y="0"/>
                </a:lnTo>
                <a:lnTo>
                  <a:pt x="2111179" y="844471"/>
                </a:lnTo>
                <a:lnTo>
                  <a:pt x="0" y="844471"/>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pl-PL" dirty="0"/>
          </a:p>
        </p:txBody>
      </p:sp>
      <p:sp>
        <p:nvSpPr>
          <p:cNvPr id="15" name="TextBox 15"/>
          <p:cNvSpPr txBox="1"/>
          <p:nvPr/>
        </p:nvSpPr>
        <p:spPr>
          <a:xfrm>
            <a:off x="3829343" y="0"/>
            <a:ext cx="9648080" cy="2161260"/>
          </a:xfrm>
          <a:prstGeom prst="rect">
            <a:avLst/>
          </a:prstGeom>
        </p:spPr>
        <p:txBody>
          <a:bodyPr lIns="0" tIns="0" rIns="0" bIns="0" rtlCol="0" anchor="t">
            <a:spAutoFit/>
          </a:bodyPr>
          <a:lstStyle/>
          <a:p>
            <a:pPr marL="0" lvl="0" indent="0" algn="ctr">
              <a:lnSpc>
                <a:spcPts val="8557"/>
              </a:lnSpc>
            </a:pPr>
            <a:r>
              <a:rPr lang="en-US" sz="7131" b="1" i="1" dirty="0" err="1">
                <a:solidFill>
                  <a:srgbClr val="000000"/>
                </a:solidFill>
                <a:latin typeface="Baskerville Display PT Bold Italics"/>
                <a:ea typeface="Baskerville Display PT Bold Italics"/>
                <a:cs typeface="Baskerville Display PT Bold Italics"/>
                <a:sym typeface="Baskerville Display PT Bold Italics"/>
              </a:rPr>
              <a:t>Czym</a:t>
            </a:r>
            <a:r>
              <a:rPr lang="en-US" sz="7131" b="1" i="1" dirty="0">
                <a:solidFill>
                  <a:srgbClr val="000000"/>
                </a:solidFill>
                <a:latin typeface="Baskerville Display PT Bold Italics"/>
                <a:ea typeface="Baskerville Display PT Bold Italics"/>
                <a:cs typeface="Baskerville Display PT Bold Italics"/>
                <a:sym typeface="Baskerville Display PT Bold Italics"/>
              </a:rPr>
              <a:t> jest </a:t>
            </a:r>
            <a:r>
              <a:rPr lang="en-US" sz="7131" b="1" i="1" dirty="0" err="1">
                <a:solidFill>
                  <a:srgbClr val="000000"/>
                </a:solidFill>
                <a:latin typeface="Baskerville Display PT Bold Italics"/>
                <a:ea typeface="Baskerville Display PT Bold Italics"/>
                <a:cs typeface="Baskerville Display PT Bold Italics"/>
                <a:sym typeface="Baskerville Display PT Bold Italics"/>
              </a:rPr>
              <a:t>zdrowie</a:t>
            </a:r>
            <a:r>
              <a:rPr lang="en-US" sz="7131" b="1" i="1" dirty="0">
                <a:solidFill>
                  <a:srgbClr val="000000"/>
                </a:solidFill>
                <a:latin typeface="Baskerville Display PT Bold Italics"/>
                <a:ea typeface="Baskerville Display PT Bold Italics"/>
                <a:cs typeface="Baskerville Display PT Bold Italics"/>
                <a:sym typeface="Baskerville Display PT Bold Italics"/>
              </a:rPr>
              <a:t> </a:t>
            </a:r>
            <a:r>
              <a:rPr lang="en-US" sz="7131" b="1" i="1" dirty="0" err="1">
                <a:solidFill>
                  <a:srgbClr val="000000"/>
                </a:solidFill>
                <a:latin typeface="Baskerville Display PT Bold Italics"/>
                <a:ea typeface="Baskerville Display PT Bold Italics"/>
                <a:cs typeface="Baskerville Display PT Bold Italics"/>
                <a:sym typeface="Baskerville Display PT Bold Italics"/>
              </a:rPr>
              <a:t>psychiczne</a:t>
            </a:r>
            <a:r>
              <a:rPr lang="en-US" sz="7131" b="1" i="1" dirty="0">
                <a:solidFill>
                  <a:srgbClr val="000000"/>
                </a:solidFill>
                <a:latin typeface="Baskerville Display PT Bold Italics"/>
                <a:ea typeface="Baskerville Display PT Bold Italics"/>
                <a:cs typeface="Baskerville Display PT Bold Italics"/>
                <a:sym typeface="Baskerville Display PT Bold Italics"/>
              </a:rPr>
              <a:t> ?</a:t>
            </a:r>
          </a:p>
        </p:txBody>
      </p:sp>
      <p:sp>
        <p:nvSpPr>
          <p:cNvPr id="16" name="TextBox 16"/>
          <p:cNvSpPr txBox="1"/>
          <p:nvPr/>
        </p:nvSpPr>
        <p:spPr>
          <a:xfrm>
            <a:off x="800467" y="2067814"/>
            <a:ext cx="17043853" cy="8079135"/>
          </a:xfrm>
          <a:prstGeom prst="rect">
            <a:avLst/>
          </a:prstGeom>
        </p:spPr>
        <p:txBody>
          <a:bodyPr lIns="0" tIns="0" rIns="0" bIns="0" rtlCol="0" anchor="t">
            <a:spAutoFit/>
          </a:bodyPr>
          <a:lstStyle/>
          <a:p>
            <a:pPr algn="ctr">
              <a:lnSpc>
                <a:spcPts val="6252"/>
              </a:lnSpc>
            </a:pPr>
            <a:r>
              <a:rPr lang="en-US" sz="4465" dirty="0" err="1">
                <a:solidFill>
                  <a:srgbClr val="000000"/>
                </a:solidFill>
                <a:latin typeface="Baskerville Display PT"/>
                <a:ea typeface="Baskerville Display PT"/>
                <a:cs typeface="Baskerville Display PT"/>
                <a:sym typeface="Baskerville Display PT"/>
              </a:rPr>
              <a:t>Według</a:t>
            </a:r>
            <a:r>
              <a:rPr lang="en-US" sz="4465" dirty="0">
                <a:solidFill>
                  <a:srgbClr val="000000"/>
                </a:solidFill>
                <a:latin typeface="Baskerville Display PT"/>
                <a:ea typeface="Baskerville Display PT"/>
                <a:cs typeface="Baskerville Display PT"/>
                <a:sym typeface="Baskerville Display PT"/>
              </a:rPr>
              <a:t> </a:t>
            </a:r>
            <a:r>
              <a:rPr lang="en-US" sz="4465" dirty="0" err="1">
                <a:solidFill>
                  <a:srgbClr val="000000"/>
                </a:solidFill>
                <a:latin typeface="Baskerville Display PT"/>
                <a:ea typeface="Baskerville Display PT"/>
                <a:cs typeface="Baskerville Display PT"/>
                <a:sym typeface="Baskerville Display PT"/>
              </a:rPr>
              <a:t>Światowej</a:t>
            </a:r>
            <a:r>
              <a:rPr lang="en-US" sz="4465" dirty="0">
                <a:solidFill>
                  <a:srgbClr val="000000"/>
                </a:solidFill>
                <a:latin typeface="Baskerville Display PT"/>
                <a:ea typeface="Baskerville Display PT"/>
                <a:cs typeface="Baskerville Display PT"/>
                <a:sym typeface="Baskerville Display PT"/>
              </a:rPr>
              <a:t> </a:t>
            </a:r>
            <a:r>
              <a:rPr lang="en-US" sz="4465" dirty="0" err="1">
                <a:solidFill>
                  <a:srgbClr val="000000"/>
                </a:solidFill>
                <a:latin typeface="Baskerville Display PT"/>
                <a:ea typeface="Baskerville Display PT"/>
                <a:cs typeface="Baskerville Display PT"/>
                <a:sym typeface="Baskerville Display PT"/>
              </a:rPr>
              <a:t>Organizacji</a:t>
            </a:r>
            <a:r>
              <a:rPr lang="en-US" sz="4465" dirty="0">
                <a:solidFill>
                  <a:srgbClr val="000000"/>
                </a:solidFill>
                <a:latin typeface="Baskerville Display PT"/>
                <a:ea typeface="Baskerville Display PT"/>
                <a:cs typeface="Baskerville Display PT"/>
                <a:sym typeface="Baskerville Display PT"/>
              </a:rPr>
              <a:t> </a:t>
            </a:r>
            <a:r>
              <a:rPr lang="en-US" sz="4465" dirty="0" err="1">
                <a:solidFill>
                  <a:srgbClr val="000000"/>
                </a:solidFill>
                <a:latin typeface="Baskerville Display PT"/>
                <a:ea typeface="Baskerville Display PT"/>
                <a:cs typeface="Baskerville Display PT"/>
                <a:sym typeface="Baskerville Display PT"/>
              </a:rPr>
              <a:t>Zdrowia</a:t>
            </a:r>
            <a:r>
              <a:rPr lang="en-US" sz="4465" dirty="0">
                <a:solidFill>
                  <a:srgbClr val="000000"/>
                </a:solidFill>
                <a:latin typeface="Baskerville Display PT"/>
                <a:ea typeface="Baskerville Display PT"/>
                <a:cs typeface="Baskerville Display PT"/>
                <a:sym typeface="Baskerville Display PT"/>
              </a:rPr>
              <a:t> ( WHO) </a:t>
            </a:r>
            <a:r>
              <a:rPr lang="en-US" sz="4465" dirty="0" err="1">
                <a:solidFill>
                  <a:srgbClr val="000000"/>
                </a:solidFill>
                <a:latin typeface="Baskerville Display PT"/>
                <a:ea typeface="Baskerville Display PT"/>
                <a:cs typeface="Baskerville Display PT"/>
                <a:sym typeface="Baskerville Display PT"/>
              </a:rPr>
              <a:t>zdrowie</a:t>
            </a:r>
            <a:r>
              <a:rPr lang="en-US" sz="4465" dirty="0">
                <a:solidFill>
                  <a:srgbClr val="000000"/>
                </a:solidFill>
                <a:latin typeface="Baskerville Display PT"/>
                <a:ea typeface="Baskerville Display PT"/>
                <a:cs typeface="Baskerville Display PT"/>
                <a:sym typeface="Baskerville Display PT"/>
              </a:rPr>
              <a:t> </a:t>
            </a:r>
            <a:r>
              <a:rPr lang="en-US" sz="4465" dirty="0" err="1">
                <a:solidFill>
                  <a:srgbClr val="000000"/>
                </a:solidFill>
                <a:latin typeface="Baskerville Display PT"/>
                <a:ea typeface="Baskerville Display PT"/>
                <a:cs typeface="Baskerville Display PT"/>
                <a:sym typeface="Baskerville Display PT"/>
              </a:rPr>
              <a:t>psychiczne</a:t>
            </a:r>
            <a:r>
              <a:rPr lang="en-US" sz="4465" dirty="0">
                <a:solidFill>
                  <a:srgbClr val="000000"/>
                </a:solidFill>
                <a:latin typeface="Baskerville Display PT"/>
                <a:ea typeface="Baskerville Display PT"/>
                <a:cs typeface="Baskerville Display PT"/>
                <a:sym typeface="Baskerville Display PT"/>
              </a:rPr>
              <a:t> to </a:t>
            </a:r>
            <a:r>
              <a:rPr lang="en-US" sz="4465" dirty="0" err="1">
                <a:solidFill>
                  <a:srgbClr val="000000"/>
                </a:solidFill>
                <a:latin typeface="Baskerville Display PT"/>
                <a:ea typeface="Baskerville Display PT"/>
                <a:cs typeface="Baskerville Display PT"/>
                <a:sym typeface="Baskerville Display PT"/>
              </a:rPr>
              <a:t>dobrostan</a:t>
            </a:r>
            <a:r>
              <a:rPr lang="en-US" sz="4465" dirty="0">
                <a:solidFill>
                  <a:srgbClr val="000000"/>
                </a:solidFill>
                <a:latin typeface="Baskerville Display PT"/>
                <a:ea typeface="Baskerville Display PT"/>
                <a:cs typeface="Baskerville Display PT"/>
                <a:sym typeface="Baskerville Display PT"/>
              </a:rPr>
              <a:t> </a:t>
            </a:r>
            <a:r>
              <a:rPr lang="en-US" sz="4465" dirty="0" err="1">
                <a:solidFill>
                  <a:srgbClr val="000000"/>
                </a:solidFill>
                <a:latin typeface="Baskerville Display PT"/>
                <a:ea typeface="Baskerville Display PT"/>
                <a:cs typeface="Baskerville Display PT"/>
                <a:sym typeface="Baskerville Display PT"/>
              </a:rPr>
              <a:t>fizyczny</a:t>
            </a:r>
            <a:r>
              <a:rPr lang="en-US" sz="4465" dirty="0">
                <a:solidFill>
                  <a:srgbClr val="000000"/>
                </a:solidFill>
                <a:latin typeface="Baskerville Display PT"/>
                <a:ea typeface="Baskerville Display PT"/>
                <a:cs typeface="Baskerville Display PT"/>
                <a:sym typeface="Baskerville Display PT"/>
              </a:rPr>
              <a:t>, </a:t>
            </a:r>
            <a:r>
              <a:rPr lang="en-US" sz="4465" dirty="0" err="1">
                <a:solidFill>
                  <a:srgbClr val="000000"/>
                </a:solidFill>
                <a:latin typeface="Baskerville Display PT"/>
                <a:ea typeface="Baskerville Display PT"/>
                <a:cs typeface="Baskerville Display PT"/>
                <a:sym typeface="Baskerville Display PT"/>
              </a:rPr>
              <a:t>psychiczny</a:t>
            </a:r>
            <a:r>
              <a:rPr lang="en-US" sz="4465" dirty="0">
                <a:solidFill>
                  <a:srgbClr val="000000"/>
                </a:solidFill>
                <a:latin typeface="Baskerville Display PT"/>
                <a:ea typeface="Baskerville Display PT"/>
                <a:cs typeface="Baskerville Display PT"/>
                <a:sym typeface="Baskerville Display PT"/>
              </a:rPr>
              <a:t> </a:t>
            </a:r>
            <a:r>
              <a:rPr lang="en-US" sz="4465" dirty="0" err="1">
                <a:solidFill>
                  <a:srgbClr val="000000"/>
                </a:solidFill>
                <a:latin typeface="Baskerville Display PT"/>
                <a:ea typeface="Baskerville Display PT"/>
                <a:cs typeface="Baskerville Display PT"/>
                <a:sym typeface="Baskerville Display PT"/>
              </a:rPr>
              <a:t>i</a:t>
            </a:r>
            <a:r>
              <a:rPr lang="en-US" sz="4465" dirty="0">
                <a:solidFill>
                  <a:srgbClr val="000000"/>
                </a:solidFill>
                <a:latin typeface="Baskerville Display PT"/>
                <a:ea typeface="Baskerville Display PT"/>
                <a:cs typeface="Baskerville Display PT"/>
                <a:sym typeface="Baskerville Display PT"/>
              </a:rPr>
              <a:t> </a:t>
            </a:r>
            <a:r>
              <a:rPr lang="en-US" sz="4465" dirty="0" err="1">
                <a:solidFill>
                  <a:srgbClr val="000000"/>
                </a:solidFill>
                <a:latin typeface="Baskerville Display PT"/>
                <a:ea typeface="Baskerville Display PT"/>
                <a:cs typeface="Baskerville Display PT"/>
                <a:sym typeface="Baskerville Display PT"/>
              </a:rPr>
              <a:t>społeczny</a:t>
            </a:r>
            <a:r>
              <a:rPr lang="en-US" sz="4465" dirty="0">
                <a:solidFill>
                  <a:srgbClr val="000000"/>
                </a:solidFill>
                <a:latin typeface="Baskerville Display PT"/>
                <a:ea typeface="Baskerville Display PT"/>
                <a:cs typeface="Baskerville Display PT"/>
                <a:sym typeface="Baskerville Display PT"/>
              </a:rPr>
              <a:t> </a:t>
            </a:r>
            <a:r>
              <a:rPr lang="en-US" sz="4465" dirty="0" err="1">
                <a:solidFill>
                  <a:srgbClr val="000000"/>
                </a:solidFill>
                <a:latin typeface="Baskerville Display PT"/>
                <a:ea typeface="Baskerville Display PT"/>
                <a:cs typeface="Baskerville Display PT"/>
                <a:sym typeface="Baskerville Display PT"/>
              </a:rPr>
              <a:t>człowieka</a:t>
            </a:r>
            <a:r>
              <a:rPr lang="en-US" sz="4465" dirty="0">
                <a:solidFill>
                  <a:srgbClr val="000000"/>
                </a:solidFill>
                <a:latin typeface="Baskerville Display PT"/>
                <a:ea typeface="Baskerville Display PT"/>
                <a:cs typeface="Baskerville Display PT"/>
                <a:sym typeface="Baskerville Display PT"/>
              </a:rPr>
              <a:t>, a </a:t>
            </a:r>
            <a:r>
              <a:rPr lang="en-US" sz="4465" dirty="0" err="1">
                <a:solidFill>
                  <a:srgbClr val="000000"/>
                </a:solidFill>
                <a:latin typeface="Baskerville Display PT"/>
                <a:ea typeface="Baskerville Display PT"/>
                <a:cs typeface="Baskerville Display PT"/>
                <a:sym typeface="Baskerville Display PT"/>
              </a:rPr>
              <a:t>także</a:t>
            </a:r>
            <a:r>
              <a:rPr lang="en-US" sz="4465" dirty="0">
                <a:solidFill>
                  <a:srgbClr val="000000"/>
                </a:solidFill>
                <a:latin typeface="Baskerville Display PT"/>
                <a:ea typeface="Baskerville Display PT"/>
                <a:cs typeface="Baskerville Display PT"/>
                <a:sym typeface="Baskerville Display PT"/>
              </a:rPr>
              <a:t> </a:t>
            </a:r>
            <a:r>
              <a:rPr lang="en-US" sz="4465" dirty="0" err="1">
                <a:solidFill>
                  <a:srgbClr val="000000"/>
                </a:solidFill>
                <a:latin typeface="Baskerville Display PT"/>
                <a:ea typeface="Baskerville Display PT"/>
                <a:cs typeface="Baskerville Display PT"/>
                <a:sym typeface="Baskerville Display PT"/>
              </a:rPr>
              <a:t>zdolność</a:t>
            </a:r>
            <a:r>
              <a:rPr lang="en-US" sz="4465" dirty="0">
                <a:solidFill>
                  <a:srgbClr val="000000"/>
                </a:solidFill>
                <a:latin typeface="Baskerville Display PT"/>
                <a:ea typeface="Baskerville Display PT"/>
                <a:cs typeface="Baskerville Display PT"/>
                <a:sym typeface="Baskerville Display PT"/>
              </a:rPr>
              <a:t> do </a:t>
            </a:r>
            <a:r>
              <a:rPr lang="en-US" sz="4465" dirty="0" err="1">
                <a:solidFill>
                  <a:srgbClr val="000000"/>
                </a:solidFill>
                <a:latin typeface="Baskerville Display PT"/>
                <a:ea typeface="Baskerville Display PT"/>
                <a:cs typeface="Baskerville Display PT"/>
                <a:sym typeface="Baskerville Display PT"/>
              </a:rPr>
              <a:t>rozwoju</a:t>
            </a:r>
            <a:r>
              <a:rPr lang="en-US" sz="4465" dirty="0">
                <a:solidFill>
                  <a:srgbClr val="000000"/>
                </a:solidFill>
                <a:latin typeface="Baskerville Display PT"/>
                <a:ea typeface="Baskerville Display PT"/>
                <a:cs typeface="Baskerville Display PT"/>
                <a:sym typeface="Baskerville Display PT"/>
              </a:rPr>
              <a:t> </a:t>
            </a:r>
            <a:r>
              <a:rPr lang="en-US" sz="4465" dirty="0" err="1">
                <a:solidFill>
                  <a:srgbClr val="000000"/>
                </a:solidFill>
                <a:latin typeface="Baskerville Display PT"/>
                <a:ea typeface="Baskerville Display PT"/>
                <a:cs typeface="Baskerville Display PT"/>
                <a:sym typeface="Baskerville Display PT"/>
              </a:rPr>
              <a:t>i</a:t>
            </a:r>
            <a:r>
              <a:rPr lang="en-US" sz="4465" dirty="0">
                <a:solidFill>
                  <a:srgbClr val="000000"/>
                </a:solidFill>
                <a:latin typeface="Baskerville Display PT"/>
                <a:ea typeface="Baskerville Display PT"/>
                <a:cs typeface="Baskerville Display PT"/>
                <a:sym typeface="Baskerville Display PT"/>
              </a:rPr>
              <a:t> </a:t>
            </a:r>
            <a:r>
              <a:rPr lang="en-US" sz="4465" dirty="0" err="1">
                <a:solidFill>
                  <a:srgbClr val="000000"/>
                </a:solidFill>
                <a:latin typeface="Baskerville Display PT"/>
                <a:ea typeface="Baskerville Display PT"/>
                <a:cs typeface="Baskerville Display PT"/>
                <a:sym typeface="Baskerville Display PT"/>
              </a:rPr>
              <a:t>samorealizacji</a:t>
            </a:r>
            <a:r>
              <a:rPr lang="en-US" sz="4465" dirty="0">
                <a:solidFill>
                  <a:srgbClr val="000000"/>
                </a:solidFill>
                <a:latin typeface="Baskerville Display PT"/>
                <a:ea typeface="Baskerville Display PT"/>
                <a:cs typeface="Baskerville Display PT"/>
                <a:sym typeface="Baskerville Display PT"/>
              </a:rPr>
              <a:t>. </a:t>
            </a:r>
          </a:p>
          <a:p>
            <a:pPr algn="ctr">
              <a:lnSpc>
                <a:spcPts val="6252"/>
              </a:lnSpc>
            </a:pPr>
            <a:r>
              <a:rPr lang="en-US" sz="4465" dirty="0" err="1">
                <a:solidFill>
                  <a:srgbClr val="000000"/>
                </a:solidFill>
                <a:latin typeface="Baskerville Display PT"/>
                <a:ea typeface="Baskerville Display PT"/>
                <a:cs typeface="Baskerville Display PT"/>
                <a:sym typeface="Baskerville Display PT"/>
              </a:rPr>
              <a:t>Zdrowie</a:t>
            </a:r>
            <a:r>
              <a:rPr lang="en-US" sz="4465" dirty="0">
                <a:solidFill>
                  <a:srgbClr val="000000"/>
                </a:solidFill>
                <a:latin typeface="Baskerville Display PT"/>
                <a:ea typeface="Baskerville Display PT"/>
                <a:cs typeface="Baskerville Display PT"/>
                <a:sym typeface="Baskerville Display PT"/>
              </a:rPr>
              <a:t> </a:t>
            </a:r>
            <a:r>
              <a:rPr lang="en-US" sz="4465" dirty="0" err="1">
                <a:solidFill>
                  <a:srgbClr val="000000"/>
                </a:solidFill>
                <a:latin typeface="Baskerville Display PT"/>
                <a:ea typeface="Baskerville Display PT"/>
                <a:cs typeface="Baskerville Display PT"/>
                <a:sym typeface="Baskerville Display PT"/>
              </a:rPr>
              <a:t>psychiczne</a:t>
            </a:r>
            <a:r>
              <a:rPr lang="en-US" sz="4465" dirty="0">
                <a:solidFill>
                  <a:srgbClr val="000000"/>
                </a:solidFill>
                <a:latin typeface="Baskerville Display PT"/>
                <a:ea typeface="Baskerville Display PT"/>
                <a:cs typeface="Baskerville Display PT"/>
                <a:sym typeface="Baskerville Display PT"/>
              </a:rPr>
              <a:t> </a:t>
            </a:r>
            <a:r>
              <a:rPr lang="en-US" sz="4465" dirty="0" err="1">
                <a:solidFill>
                  <a:srgbClr val="000000"/>
                </a:solidFill>
                <a:latin typeface="Baskerville Display PT"/>
                <a:ea typeface="Baskerville Display PT"/>
                <a:cs typeface="Baskerville Display PT"/>
                <a:sym typeface="Baskerville Display PT"/>
              </a:rPr>
              <a:t>nie</a:t>
            </a:r>
            <a:r>
              <a:rPr lang="en-US" sz="4465" dirty="0">
                <a:solidFill>
                  <a:srgbClr val="000000"/>
                </a:solidFill>
                <a:latin typeface="Baskerville Display PT"/>
                <a:ea typeface="Baskerville Display PT"/>
                <a:cs typeface="Baskerville Display PT"/>
                <a:sym typeface="Baskerville Display PT"/>
              </a:rPr>
              <a:t> </a:t>
            </a:r>
            <a:r>
              <a:rPr lang="en-US" sz="4465" dirty="0" err="1">
                <a:solidFill>
                  <a:srgbClr val="000000"/>
                </a:solidFill>
                <a:latin typeface="Baskerville Display PT"/>
                <a:ea typeface="Baskerville Display PT"/>
                <a:cs typeface="Baskerville Display PT"/>
                <a:sym typeface="Baskerville Display PT"/>
              </a:rPr>
              <a:t>oznacza</a:t>
            </a:r>
            <a:r>
              <a:rPr lang="en-US" sz="4465" dirty="0">
                <a:solidFill>
                  <a:srgbClr val="000000"/>
                </a:solidFill>
                <a:latin typeface="Baskerville Display PT"/>
                <a:ea typeface="Baskerville Display PT"/>
                <a:cs typeface="Baskerville Display PT"/>
                <a:sym typeface="Baskerville Display PT"/>
              </a:rPr>
              <a:t> </a:t>
            </a:r>
            <a:r>
              <a:rPr lang="en-US" sz="4465" dirty="0" err="1">
                <a:solidFill>
                  <a:srgbClr val="000000"/>
                </a:solidFill>
                <a:latin typeface="Baskerville Display PT"/>
                <a:ea typeface="Baskerville Display PT"/>
                <a:cs typeface="Baskerville Display PT"/>
                <a:sym typeface="Baskerville Display PT"/>
              </a:rPr>
              <a:t>jedynie</a:t>
            </a:r>
            <a:r>
              <a:rPr lang="en-US" sz="4465" dirty="0">
                <a:solidFill>
                  <a:srgbClr val="000000"/>
                </a:solidFill>
                <a:latin typeface="Baskerville Display PT"/>
                <a:ea typeface="Baskerville Display PT"/>
                <a:cs typeface="Baskerville Display PT"/>
                <a:sym typeface="Baskerville Display PT"/>
              </a:rPr>
              <a:t>  </a:t>
            </a:r>
            <a:r>
              <a:rPr lang="en-US" sz="4465" dirty="0" err="1">
                <a:solidFill>
                  <a:srgbClr val="000000"/>
                </a:solidFill>
                <a:latin typeface="Baskerville Display PT"/>
                <a:ea typeface="Baskerville Display PT"/>
                <a:cs typeface="Baskerville Display PT"/>
                <a:sym typeface="Baskerville Display PT"/>
              </a:rPr>
              <a:t>braku</a:t>
            </a:r>
            <a:r>
              <a:rPr lang="en-US" sz="4465" dirty="0">
                <a:solidFill>
                  <a:srgbClr val="000000"/>
                </a:solidFill>
                <a:latin typeface="Baskerville Display PT"/>
                <a:ea typeface="Baskerville Display PT"/>
                <a:cs typeface="Baskerville Display PT"/>
                <a:sym typeface="Baskerville Display PT"/>
              </a:rPr>
              <a:t> </a:t>
            </a:r>
            <a:r>
              <a:rPr lang="en-US" sz="4465" dirty="0" err="1">
                <a:solidFill>
                  <a:srgbClr val="000000"/>
                </a:solidFill>
                <a:latin typeface="Baskerville Display PT"/>
                <a:ea typeface="Baskerville Display PT"/>
                <a:cs typeface="Baskerville Display PT"/>
                <a:sym typeface="Baskerville Display PT"/>
              </a:rPr>
              <a:t>chorób</a:t>
            </a:r>
            <a:r>
              <a:rPr lang="en-US" sz="4465" dirty="0">
                <a:solidFill>
                  <a:srgbClr val="000000"/>
                </a:solidFill>
                <a:latin typeface="Baskerville Display PT"/>
                <a:ea typeface="Baskerville Display PT"/>
                <a:cs typeface="Baskerville Display PT"/>
                <a:sym typeface="Baskerville Display PT"/>
              </a:rPr>
              <a:t>. </a:t>
            </a:r>
            <a:r>
              <a:rPr lang="en-US" sz="4465" dirty="0" err="1">
                <a:solidFill>
                  <a:srgbClr val="000000"/>
                </a:solidFill>
                <a:latin typeface="Baskerville Display PT"/>
                <a:ea typeface="Baskerville Display PT"/>
                <a:cs typeface="Baskerville Display PT"/>
                <a:sym typeface="Baskerville Display PT"/>
              </a:rPr>
              <a:t>Przejawia</a:t>
            </a:r>
            <a:r>
              <a:rPr lang="en-US" sz="4465" dirty="0">
                <a:solidFill>
                  <a:srgbClr val="000000"/>
                </a:solidFill>
                <a:latin typeface="Baskerville Display PT"/>
                <a:ea typeface="Baskerville Display PT"/>
                <a:cs typeface="Baskerville Display PT"/>
                <a:sym typeface="Baskerville Display PT"/>
              </a:rPr>
              <a:t> </a:t>
            </a:r>
            <a:r>
              <a:rPr lang="en-US" sz="4465" dirty="0" err="1">
                <a:solidFill>
                  <a:srgbClr val="000000"/>
                </a:solidFill>
                <a:latin typeface="Baskerville Display PT"/>
                <a:ea typeface="Baskerville Display PT"/>
                <a:cs typeface="Baskerville Display PT"/>
                <a:sym typeface="Baskerville Display PT"/>
              </a:rPr>
              <a:t>się</a:t>
            </a:r>
            <a:r>
              <a:rPr lang="en-US" sz="4465" dirty="0">
                <a:solidFill>
                  <a:srgbClr val="000000"/>
                </a:solidFill>
                <a:latin typeface="Baskerville Display PT"/>
                <a:ea typeface="Baskerville Display PT"/>
                <a:cs typeface="Baskerville Display PT"/>
                <a:sym typeface="Baskerville Display PT"/>
              </a:rPr>
              <a:t> </a:t>
            </a:r>
            <a:r>
              <a:rPr lang="en-US" sz="4465" dirty="0" err="1">
                <a:solidFill>
                  <a:srgbClr val="000000"/>
                </a:solidFill>
                <a:latin typeface="Baskerville Display PT"/>
                <a:ea typeface="Baskerville Display PT"/>
                <a:cs typeface="Baskerville Display PT"/>
                <a:sym typeface="Baskerville Display PT"/>
              </a:rPr>
              <a:t>również</a:t>
            </a:r>
            <a:r>
              <a:rPr lang="en-US" sz="4465" dirty="0">
                <a:solidFill>
                  <a:srgbClr val="000000"/>
                </a:solidFill>
                <a:latin typeface="Baskerville Display PT"/>
                <a:ea typeface="Baskerville Display PT"/>
                <a:cs typeface="Baskerville Display PT"/>
                <a:sym typeface="Baskerville Display PT"/>
              </a:rPr>
              <a:t> w : </a:t>
            </a:r>
          </a:p>
          <a:p>
            <a:pPr marL="964167" lvl="1" indent="-482083" algn="l">
              <a:lnSpc>
                <a:spcPts val="6252"/>
              </a:lnSpc>
              <a:buFont typeface="Arial"/>
              <a:buChar char="•"/>
            </a:pPr>
            <a:r>
              <a:rPr lang="en-US" sz="4465" dirty="0" err="1">
                <a:solidFill>
                  <a:srgbClr val="000000"/>
                </a:solidFill>
                <a:latin typeface="Baskerville Display PT"/>
                <a:ea typeface="Baskerville Display PT"/>
                <a:cs typeface="Baskerville Display PT"/>
                <a:sym typeface="Baskerville Display PT"/>
              </a:rPr>
              <a:t>poczuciu</a:t>
            </a:r>
            <a:r>
              <a:rPr lang="en-US" sz="4465" dirty="0">
                <a:solidFill>
                  <a:srgbClr val="000000"/>
                </a:solidFill>
                <a:latin typeface="Baskerville Display PT"/>
                <a:ea typeface="Baskerville Display PT"/>
                <a:cs typeface="Baskerville Display PT"/>
                <a:sym typeface="Baskerville Display PT"/>
              </a:rPr>
              <a:t> </a:t>
            </a:r>
            <a:r>
              <a:rPr lang="en-US" sz="4465" dirty="0" err="1">
                <a:solidFill>
                  <a:srgbClr val="000000"/>
                </a:solidFill>
                <a:latin typeface="Baskerville Display PT"/>
                <a:ea typeface="Baskerville Display PT"/>
                <a:cs typeface="Baskerville Display PT"/>
                <a:sym typeface="Baskerville Display PT"/>
              </a:rPr>
              <a:t>własnej</a:t>
            </a:r>
            <a:r>
              <a:rPr lang="en-US" sz="4465" dirty="0">
                <a:solidFill>
                  <a:srgbClr val="000000"/>
                </a:solidFill>
                <a:latin typeface="Baskerville Display PT"/>
                <a:ea typeface="Baskerville Display PT"/>
                <a:cs typeface="Baskerville Display PT"/>
                <a:sym typeface="Baskerville Display PT"/>
              </a:rPr>
              <a:t> </a:t>
            </a:r>
            <a:r>
              <a:rPr lang="en-US" sz="4465" dirty="0" err="1">
                <a:solidFill>
                  <a:srgbClr val="000000"/>
                </a:solidFill>
                <a:latin typeface="Baskerville Display PT"/>
                <a:ea typeface="Baskerville Display PT"/>
                <a:cs typeface="Baskerville Display PT"/>
                <a:sym typeface="Baskerville Display PT"/>
              </a:rPr>
              <a:t>wartości</a:t>
            </a:r>
            <a:endParaRPr lang="en-US" sz="4465" dirty="0">
              <a:solidFill>
                <a:srgbClr val="000000"/>
              </a:solidFill>
              <a:latin typeface="Baskerville Display PT"/>
              <a:ea typeface="Baskerville Display PT"/>
              <a:cs typeface="Baskerville Display PT"/>
              <a:sym typeface="Baskerville Display PT"/>
            </a:endParaRPr>
          </a:p>
          <a:p>
            <a:pPr marL="964167" lvl="1" indent="-482083" algn="l">
              <a:lnSpc>
                <a:spcPts val="6252"/>
              </a:lnSpc>
              <a:buFont typeface="Arial"/>
              <a:buChar char="•"/>
            </a:pPr>
            <a:r>
              <a:rPr lang="en-US" sz="4465" dirty="0" err="1">
                <a:solidFill>
                  <a:srgbClr val="000000"/>
                </a:solidFill>
                <a:latin typeface="Baskerville Display PT"/>
                <a:ea typeface="Baskerville Display PT"/>
                <a:cs typeface="Baskerville Display PT"/>
                <a:sym typeface="Baskerville Display PT"/>
              </a:rPr>
              <a:t>zdolności</a:t>
            </a:r>
            <a:r>
              <a:rPr lang="en-US" sz="4465" dirty="0">
                <a:solidFill>
                  <a:srgbClr val="000000"/>
                </a:solidFill>
                <a:latin typeface="Baskerville Display PT"/>
                <a:ea typeface="Baskerville Display PT"/>
                <a:cs typeface="Baskerville Display PT"/>
                <a:sym typeface="Baskerville Display PT"/>
              </a:rPr>
              <a:t> do </a:t>
            </a:r>
            <a:r>
              <a:rPr lang="en-US" sz="4465" dirty="0" err="1">
                <a:solidFill>
                  <a:srgbClr val="000000"/>
                </a:solidFill>
                <a:latin typeface="Baskerville Display PT"/>
                <a:ea typeface="Baskerville Display PT"/>
                <a:cs typeface="Baskerville Display PT"/>
                <a:sym typeface="Baskerville Display PT"/>
              </a:rPr>
              <a:t>własnego</a:t>
            </a:r>
            <a:r>
              <a:rPr lang="en-US" sz="4465" dirty="0">
                <a:solidFill>
                  <a:srgbClr val="000000"/>
                </a:solidFill>
                <a:latin typeface="Baskerville Display PT"/>
                <a:ea typeface="Baskerville Display PT"/>
                <a:cs typeface="Baskerville Display PT"/>
                <a:sym typeface="Baskerville Display PT"/>
              </a:rPr>
              <a:t> </a:t>
            </a:r>
            <a:r>
              <a:rPr lang="en-US" sz="4465" dirty="0" err="1">
                <a:solidFill>
                  <a:srgbClr val="000000"/>
                </a:solidFill>
                <a:latin typeface="Baskerville Display PT"/>
                <a:ea typeface="Baskerville Display PT"/>
                <a:cs typeface="Baskerville Display PT"/>
                <a:sym typeface="Baskerville Display PT"/>
              </a:rPr>
              <a:t>rozwoju</a:t>
            </a:r>
            <a:r>
              <a:rPr lang="en-US" sz="4465" dirty="0">
                <a:solidFill>
                  <a:srgbClr val="000000"/>
                </a:solidFill>
                <a:latin typeface="Baskerville Display PT"/>
                <a:ea typeface="Baskerville Display PT"/>
                <a:cs typeface="Baskerville Display PT"/>
                <a:sym typeface="Baskerville Display PT"/>
              </a:rPr>
              <a:t> </a:t>
            </a:r>
          </a:p>
          <a:p>
            <a:pPr marL="964167" lvl="1" indent="-482083" algn="l">
              <a:lnSpc>
                <a:spcPts val="6252"/>
              </a:lnSpc>
              <a:buFont typeface="Arial"/>
              <a:buChar char="•"/>
            </a:pPr>
            <a:r>
              <a:rPr lang="en-US" sz="4465" dirty="0" err="1">
                <a:solidFill>
                  <a:srgbClr val="000000"/>
                </a:solidFill>
                <a:latin typeface="Baskerville Display PT"/>
                <a:ea typeface="Baskerville Display PT"/>
                <a:cs typeface="Baskerville Display PT"/>
                <a:sym typeface="Baskerville Display PT"/>
              </a:rPr>
              <a:t>odpowiedzialności</a:t>
            </a:r>
            <a:r>
              <a:rPr lang="en-US" sz="4465" dirty="0">
                <a:solidFill>
                  <a:srgbClr val="000000"/>
                </a:solidFill>
                <a:latin typeface="Baskerville Display PT"/>
                <a:ea typeface="Baskerville Display PT"/>
                <a:cs typeface="Baskerville Display PT"/>
                <a:sym typeface="Baskerville Display PT"/>
              </a:rPr>
              <a:t> </a:t>
            </a:r>
            <a:r>
              <a:rPr lang="en-US" sz="4465" dirty="0" err="1">
                <a:solidFill>
                  <a:srgbClr val="000000"/>
                </a:solidFill>
                <a:latin typeface="Baskerville Display PT"/>
                <a:ea typeface="Baskerville Display PT"/>
                <a:cs typeface="Baskerville Display PT"/>
                <a:sym typeface="Baskerville Display PT"/>
              </a:rPr>
              <a:t>za</a:t>
            </a:r>
            <a:r>
              <a:rPr lang="en-US" sz="4465" dirty="0">
                <a:solidFill>
                  <a:srgbClr val="000000"/>
                </a:solidFill>
                <a:latin typeface="Baskerville Display PT"/>
                <a:ea typeface="Baskerville Display PT"/>
                <a:cs typeface="Baskerville Display PT"/>
                <a:sym typeface="Baskerville Display PT"/>
              </a:rPr>
              <a:t> </a:t>
            </a:r>
            <a:r>
              <a:rPr lang="en-US" sz="4465" dirty="0" err="1">
                <a:solidFill>
                  <a:srgbClr val="000000"/>
                </a:solidFill>
                <a:latin typeface="Baskerville Display PT"/>
                <a:ea typeface="Baskerville Display PT"/>
                <a:cs typeface="Baskerville Display PT"/>
                <a:sym typeface="Baskerville Display PT"/>
              </a:rPr>
              <a:t>swoje</a:t>
            </a:r>
            <a:r>
              <a:rPr lang="en-US" sz="4465" dirty="0">
                <a:solidFill>
                  <a:srgbClr val="000000"/>
                </a:solidFill>
                <a:latin typeface="Baskerville Display PT"/>
                <a:ea typeface="Baskerville Display PT"/>
                <a:cs typeface="Baskerville Display PT"/>
                <a:sym typeface="Baskerville Display PT"/>
              </a:rPr>
              <a:t> </a:t>
            </a:r>
            <a:r>
              <a:rPr lang="en-US" sz="4465" dirty="0" err="1">
                <a:solidFill>
                  <a:srgbClr val="000000"/>
                </a:solidFill>
                <a:latin typeface="Baskerville Display PT"/>
                <a:ea typeface="Baskerville Display PT"/>
                <a:cs typeface="Baskerville Display PT"/>
                <a:sym typeface="Baskerville Display PT"/>
              </a:rPr>
              <a:t>życie</a:t>
            </a:r>
            <a:r>
              <a:rPr lang="en-US" sz="4465" dirty="0">
                <a:solidFill>
                  <a:srgbClr val="000000"/>
                </a:solidFill>
                <a:latin typeface="Baskerville Display PT"/>
                <a:ea typeface="Baskerville Display PT"/>
                <a:cs typeface="Baskerville Display PT"/>
                <a:sym typeface="Baskerville Display PT"/>
              </a:rPr>
              <a:t> ( </a:t>
            </a:r>
            <a:r>
              <a:rPr lang="en-US" sz="4465" dirty="0" err="1">
                <a:solidFill>
                  <a:srgbClr val="000000"/>
                </a:solidFill>
                <a:latin typeface="Baskerville Display PT"/>
                <a:ea typeface="Baskerville Display PT"/>
                <a:cs typeface="Baskerville Display PT"/>
                <a:sym typeface="Baskerville Display PT"/>
              </a:rPr>
              <a:t>decyzje</a:t>
            </a:r>
            <a:r>
              <a:rPr lang="en-US" sz="4465" dirty="0">
                <a:solidFill>
                  <a:srgbClr val="000000"/>
                </a:solidFill>
                <a:latin typeface="Baskerville Display PT"/>
                <a:ea typeface="Baskerville Display PT"/>
                <a:cs typeface="Baskerville Display PT"/>
                <a:sym typeface="Baskerville Display PT"/>
              </a:rPr>
              <a:t> , </a:t>
            </a:r>
            <a:r>
              <a:rPr lang="en-US" sz="4465" dirty="0" err="1">
                <a:solidFill>
                  <a:srgbClr val="000000"/>
                </a:solidFill>
                <a:latin typeface="Baskerville Display PT"/>
                <a:ea typeface="Baskerville Display PT"/>
                <a:cs typeface="Baskerville Display PT"/>
                <a:sym typeface="Baskerville Display PT"/>
              </a:rPr>
              <a:t>trudności</a:t>
            </a:r>
            <a:r>
              <a:rPr lang="en-US" sz="4465" dirty="0">
                <a:solidFill>
                  <a:srgbClr val="000000"/>
                </a:solidFill>
                <a:latin typeface="Baskerville Display PT"/>
                <a:ea typeface="Baskerville Display PT"/>
                <a:cs typeface="Baskerville Display PT"/>
                <a:sym typeface="Baskerville Display PT"/>
              </a:rPr>
              <a:t>, </a:t>
            </a:r>
            <a:r>
              <a:rPr lang="en-US" sz="4465" dirty="0" err="1">
                <a:solidFill>
                  <a:srgbClr val="000000"/>
                </a:solidFill>
                <a:latin typeface="Baskerville Display PT"/>
                <a:ea typeface="Baskerville Display PT"/>
                <a:cs typeface="Baskerville Display PT"/>
                <a:sym typeface="Baskerville Display PT"/>
              </a:rPr>
              <a:t>sukcesy</a:t>
            </a:r>
            <a:r>
              <a:rPr lang="en-US" sz="4465" dirty="0">
                <a:solidFill>
                  <a:srgbClr val="000000"/>
                </a:solidFill>
                <a:latin typeface="Baskerville Display PT"/>
                <a:ea typeface="Baskerville Display PT"/>
                <a:cs typeface="Baskerville Display PT"/>
                <a:sym typeface="Baskerville Display PT"/>
              </a:rPr>
              <a:t>) </a:t>
            </a:r>
          </a:p>
          <a:p>
            <a:pPr marL="964167" lvl="1" indent="-482083" algn="l">
              <a:lnSpc>
                <a:spcPts val="6252"/>
              </a:lnSpc>
              <a:buFont typeface="Arial"/>
              <a:buChar char="•"/>
            </a:pPr>
            <a:r>
              <a:rPr lang="en-US" sz="4465" dirty="0" err="1">
                <a:solidFill>
                  <a:srgbClr val="000000"/>
                </a:solidFill>
                <a:latin typeface="Baskerville Display PT"/>
                <a:ea typeface="Baskerville Display PT"/>
                <a:cs typeface="Baskerville Display PT"/>
                <a:sym typeface="Baskerville Display PT"/>
              </a:rPr>
              <a:t>zaangażowanie</a:t>
            </a:r>
            <a:r>
              <a:rPr lang="en-US" sz="4465" dirty="0">
                <a:solidFill>
                  <a:srgbClr val="000000"/>
                </a:solidFill>
                <a:latin typeface="Baskerville Display PT"/>
                <a:ea typeface="Baskerville Display PT"/>
                <a:cs typeface="Baskerville Display PT"/>
                <a:sym typeface="Baskerville Display PT"/>
              </a:rPr>
              <a:t> w </a:t>
            </a:r>
            <a:r>
              <a:rPr lang="en-US" sz="4465" dirty="0" err="1">
                <a:solidFill>
                  <a:srgbClr val="000000"/>
                </a:solidFill>
                <a:latin typeface="Baskerville Display PT"/>
                <a:ea typeface="Baskerville Display PT"/>
                <a:cs typeface="Baskerville Display PT"/>
                <a:sym typeface="Baskerville Display PT"/>
              </a:rPr>
              <a:t>życie</a:t>
            </a:r>
            <a:r>
              <a:rPr lang="en-US" sz="4465" dirty="0">
                <a:solidFill>
                  <a:srgbClr val="000000"/>
                </a:solidFill>
                <a:latin typeface="Baskerville Display PT"/>
                <a:ea typeface="Baskerville Display PT"/>
                <a:cs typeface="Baskerville Display PT"/>
                <a:sym typeface="Baskerville Display PT"/>
              </a:rPr>
              <a:t> </a:t>
            </a:r>
            <a:r>
              <a:rPr lang="en-US" sz="4465" dirty="0" err="1">
                <a:solidFill>
                  <a:srgbClr val="000000"/>
                </a:solidFill>
                <a:latin typeface="Baskerville Display PT"/>
                <a:ea typeface="Baskerville Display PT"/>
                <a:cs typeface="Baskerville Display PT"/>
                <a:sym typeface="Baskerville Display PT"/>
              </a:rPr>
              <a:t>społeczne</a:t>
            </a:r>
            <a:r>
              <a:rPr lang="en-US" sz="4465" dirty="0">
                <a:solidFill>
                  <a:srgbClr val="000000"/>
                </a:solidFill>
                <a:latin typeface="Baskerville Display PT"/>
                <a:ea typeface="Baskerville Display PT"/>
                <a:cs typeface="Baskerville Display PT"/>
                <a:sym typeface="Baskerville Display PT"/>
              </a:rPr>
              <a:t> </a:t>
            </a:r>
          </a:p>
          <a:p>
            <a:pPr algn="l">
              <a:lnSpc>
                <a:spcPts val="6252"/>
              </a:lnSpc>
            </a:pPr>
            <a:r>
              <a:rPr lang="en-US" sz="4465" dirty="0" err="1">
                <a:solidFill>
                  <a:srgbClr val="000000"/>
                </a:solidFill>
                <a:latin typeface="Baskerville Display PT"/>
                <a:ea typeface="Baskerville Display PT"/>
                <a:cs typeface="Baskerville Display PT"/>
                <a:sym typeface="Baskerville Display PT"/>
              </a:rPr>
              <a:t>Zdrowie</a:t>
            </a:r>
            <a:r>
              <a:rPr lang="en-US" sz="4465" dirty="0">
                <a:solidFill>
                  <a:srgbClr val="000000"/>
                </a:solidFill>
                <a:latin typeface="Baskerville Display PT"/>
                <a:ea typeface="Baskerville Display PT"/>
                <a:cs typeface="Baskerville Display PT"/>
                <a:sym typeface="Baskerville Display PT"/>
              </a:rPr>
              <a:t> </a:t>
            </a:r>
            <a:r>
              <a:rPr lang="en-US" sz="4465" dirty="0" err="1">
                <a:solidFill>
                  <a:srgbClr val="000000"/>
                </a:solidFill>
                <a:latin typeface="Baskerville Display PT"/>
                <a:ea typeface="Baskerville Display PT"/>
                <a:cs typeface="Baskerville Display PT"/>
                <a:sym typeface="Baskerville Display PT"/>
              </a:rPr>
              <a:t>psychiczne</a:t>
            </a:r>
            <a:r>
              <a:rPr lang="en-US" sz="4465" dirty="0">
                <a:solidFill>
                  <a:srgbClr val="000000"/>
                </a:solidFill>
                <a:latin typeface="Baskerville Display PT"/>
                <a:ea typeface="Baskerville Display PT"/>
                <a:cs typeface="Baskerville Display PT"/>
                <a:sym typeface="Baskerville Display PT"/>
              </a:rPr>
              <a:t> </a:t>
            </a:r>
            <a:r>
              <a:rPr lang="en-US" sz="4465" dirty="0" err="1">
                <a:solidFill>
                  <a:srgbClr val="000000"/>
                </a:solidFill>
                <a:latin typeface="Baskerville Display PT"/>
                <a:ea typeface="Baskerville Display PT"/>
                <a:cs typeface="Baskerville Display PT"/>
                <a:sym typeface="Baskerville Display PT"/>
              </a:rPr>
              <a:t>kształtujemy</a:t>
            </a:r>
            <a:r>
              <a:rPr lang="en-US" sz="4465" dirty="0">
                <a:solidFill>
                  <a:srgbClr val="000000"/>
                </a:solidFill>
                <a:latin typeface="Baskerville Display PT"/>
                <a:ea typeface="Baskerville Display PT"/>
                <a:cs typeface="Baskerville Display PT"/>
                <a:sym typeface="Baskerville Display PT"/>
              </a:rPr>
              <a:t> </a:t>
            </a:r>
            <a:r>
              <a:rPr lang="en-US" sz="4465" dirty="0" err="1">
                <a:solidFill>
                  <a:srgbClr val="000000"/>
                </a:solidFill>
                <a:latin typeface="Baskerville Display PT"/>
                <a:ea typeface="Baskerville Display PT"/>
                <a:cs typeface="Baskerville Display PT"/>
                <a:sym typeface="Baskerville Display PT"/>
              </a:rPr>
              <a:t>przez</a:t>
            </a:r>
            <a:r>
              <a:rPr lang="en-US" sz="4465" dirty="0">
                <a:solidFill>
                  <a:srgbClr val="000000"/>
                </a:solidFill>
                <a:latin typeface="Baskerville Display PT"/>
                <a:ea typeface="Baskerville Display PT"/>
                <a:cs typeface="Baskerville Display PT"/>
                <a:sym typeface="Baskerville Display PT"/>
              </a:rPr>
              <a:t> </a:t>
            </a:r>
            <a:r>
              <a:rPr lang="en-US" sz="4465" dirty="0" err="1">
                <a:solidFill>
                  <a:srgbClr val="000000"/>
                </a:solidFill>
                <a:latin typeface="Baskerville Display PT"/>
                <a:ea typeface="Baskerville Display PT"/>
                <a:cs typeface="Baskerville Display PT"/>
                <a:sym typeface="Baskerville Display PT"/>
              </a:rPr>
              <a:t>całe</a:t>
            </a:r>
            <a:r>
              <a:rPr lang="en-US" sz="4465" dirty="0">
                <a:solidFill>
                  <a:srgbClr val="000000"/>
                </a:solidFill>
                <a:latin typeface="Baskerville Display PT"/>
                <a:ea typeface="Baskerville Display PT"/>
                <a:cs typeface="Baskerville Display PT"/>
                <a:sym typeface="Baskerville Display PT"/>
              </a:rPr>
              <a:t> </a:t>
            </a:r>
            <a:r>
              <a:rPr lang="en-US" sz="4465" dirty="0" err="1">
                <a:solidFill>
                  <a:srgbClr val="000000"/>
                </a:solidFill>
                <a:latin typeface="Baskerville Display PT"/>
                <a:ea typeface="Baskerville Display PT"/>
                <a:cs typeface="Baskerville Display PT"/>
                <a:sym typeface="Baskerville Display PT"/>
              </a:rPr>
              <a:t>nasze</a:t>
            </a:r>
            <a:r>
              <a:rPr lang="en-US" sz="4465" dirty="0">
                <a:solidFill>
                  <a:srgbClr val="000000"/>
                </a:solidFill>
                <a:latin typeface="Baskerville Display PT"/>
                <a:ea typeface="Baskerville Display PT"/>
                <a:cs typeface="Baskerville Display PT"/>
                <a:sym typeface="Baskerville Display PT"/>
              </a:rPr>
              <a:t> </a:t>
            </a:r>
            <a:r>
              <a:rPr lang="en-US" sz="4465" dirty="0" err="1">
                <a:solidFill>
                  <a:srgbClr val="000000"/>
                </a:solidFill>
                <a:latin typeface="Baskerville Display PT"/>
                <a:ea typeface="Baskerville Display PT"/>
                <a:cs typeface="Baskerville Display PT"/>
                <a:sym typeface="Baskerville Display PT"/>
              </a:rPr>
              <a:t>życie</a:t>
            </a:r>
            <a:r>
              <a:rPr lang="en-US" sz="4465" dirty="0">
                <a:solidFill>
                  <a:srgbClr val="000000"/>
                </a:solidFill>
                <a:latin typeface="Baskerville Display PT"/>
                <a:ea typeface="Baskerville Display PT"/>
                <a:cs typeface="Baskerville Display PT"/>
                <a:sym typeface="Baskerville Display PT"/>
              </a:rPr>
              <a: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EFEDDE"/>
        </a:solidFill>
        <a:effectLst/>
      </p:bgPr>
    </p:bg>
    <p:spTree>
      <p:nvGrpSpPr>
        <p:cNvPr id="1" name=""/>
        <p:cNvGrpSpPr/>
        <p:nvPr/>
      </p:nvGrpSpPr>
      <p:grpSpPr>
        <a:xfrm>
          <a:off x="0" y="0"/>
          <a:ext cx="0" cy="0"/>
          <a:chOff x="0" y="0"/>
          <a:chExt cx="0" cy="0"/>
        </a:xfrm>
      </p:grpSpPr>
      <p:pic>
        <p:nvPicPr>
          <p:cNvPr id="2" name="Obraz 6" descr="Znalezione obrazy dla zapytania przypowieść o dwóch wilka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2225040"/>
            <a:ext cx="13182600" cy="7909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ole tekstowe 2"/>
          <p:cNvSpPr txBox="1"/>
          <p:nvPr/>
        </p:nvSpPr>
        <p:spPr>
          <a:xfrm>
            <a:off x="2743200" y="495300"/>
            <a:ext cx="12268200" cy="769441"/>
          </a:xfrm>
          <a:prstGeom prst="rect">
            <a:avLst/>
          </a:prstGeom>
          <a:noFill/>
        </p:spPr>
        <p:txBody>
          <a:bodyPr wrap="square" rtlCol="0">
            <a:spAutoFit/>
          </a:bodyPr>
          <a:lstStyle/>
          <a:p>
            <a:r>
              <a:rPr lang="pl-PL" sz="4400" b="1" dirty="0">
                <a:latin typeface="Times New Roman" panose="02020603050405020304" pitchFamily="18" charset="0"/>
                <a:cs typeface="Times New Roman" panose="02020603050405020304" pitchFamily="18" charset="0"/>
              </a:rPr>
              <a:t>„Indiańska przypowieść  o wilkach”</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524000" y="1333501"/>
            <a:ext cx="15468600" cy="2400657"/>
          </a:xfrm>
          <a:prstGeom prst="rect">
            <a:avLst/>
          </a:prstGeom>
        </p:spPr>
        <p:txBody>
          <a:bodyPr wrap="square">
            <a:spAutoFit/>
          </a:bodyPr>
          <a:lstStyle/>
          <a:p>
            <a:pPr algn="ctr"/>
            <a:r>
              <a:rPr lang="pl-PL" sz="4400" b="1" dirty="0">
                <a:latin typeface="Baskerville Display PT" panose="020B0604020202020204" charset="-18"/>
                <a:ea typeface="Baskerville Display PT" panose="020B0604020202020204" charset="-18"/>
              </a:rPr>
              <a:t>Telefony wsparcia</a:t>
            </a:r>
          </a:p>
          <a:p>
            <a:r>
              <a:rPr lang="pl-PL" sz="4400" dirty="0">
                <a:latin typeface="Baskerville Display PT" panose="020B0604020202020204" charset="-18"/>
                <a:ea typeface="Baskerville Display PT" panose="020B0604020202020204" charset="-18"/>
              </a:rPr>
              <a:t>Fachową, bezpłatną pomoc psychologiczną 7 dni w tygodniu                       i przez 24 godziny na dobę, uzyskasz dzwoniąc pod numer:</a:t>
            </a:r>
          </a:p>
          <a:p>
            <a:r>
              <a:rPr lang="pl-PL" dirty="0"/>
              <a:t> </a:t>
            </a:r>
          </a:p>
        </p:txBody>
      </p:sp>
      <p:sp>
        <p:nvSpPr>
          <p:cNvPr id="4" name="Prostokąt 3"/>
          <p:cNvSpPr/>
          <p:nvPr/>
        </p:nvSpPr>
        <p:spPr>
          <a:xfrm>
            <a:off x="1524000" y="4266337"/>
            <a:ext cx="15468600" cy="5632311"/>
          </a:xfrm>
          <a:prstGeom prst="rect">
            <a:avLst/>
          </a:prstGeom>
        </p:spPr>
        <p:txBody>
          <a:bodyPr wrap="square">
            <a:spAutoFit/>
          </a:bodyPr>
          <a:lstStyle/>
          <a:p>
            <a:r>
              <a:rPr lang="pl-PL" sz="2400" b="1" dirty="0">
                <a:latin typeface="Baskerville Display PT" panose="020B0604020202020204" charset="-18"/>
                <a:ea typeface="Baskerville Display PT" panose="020B0604020202020204" charset="-18"/>
              </a:rPr>
              <a:t>116 111  Telefon zaufania dla dzieci i młodzieży</a:t>
            </a:r>
            <a:endParaRPr lang="pl-PL" sz="2400" dirty="0">
              <a:latin typeface="Baskerville Display PT" panose="020B0604020202020204" charset="-18"/>
              <a:ea typeface="Baskerville Display PT" panose="020B0604020202020204" charset="-18"/>
            </a:endParaRPr>
          </a:p>
          <a:p>
            <a:r>
              <a:rPr lang="pl-PL" sz="2400" dirty="0">
                <a:latin typeface="Baskerville Display PT" panose="020B0604020202020204" charset="-18"/>
                <a:ea typeface="Baskerville Display PT" panose="020B0604020202020204" charset="-18"/>
              </a:rPr>
              <a:t>Zadzwoń lub napisz, gdy coś Cię martwi, masz jakiś problem, nie masz z kim porozmawiać lub wstydzisz się o czymś opowiedzieć.</a:t>
            </a:r>
          </a:p>
          <a:p>
            <a:r>
              <a:rPr lang="pl-PL" sz="2400" dirty="0">
                <a:latin typeface="Baskerville Display PT" panose="020B0604020202020204" charset="-18"/>
                <a:ea typeface="Baskerville Display PT" panose="020B0604020202020204" charset="-18"/>
              </a:rPr>
              <a:t>Telefon czynny od poniedziałku do niedzieli od 12:00 do 2:00</a:t>
            </a:r>
          </a:p>
          <a:p>
            <a:r>
              <a:rPr lang="pl-PL" sz="2400" dirty="0">
                <a:latin typeface="Baskerville Display PT" panose="020B0604020202020204" charset="-18"/>
                <a:ea typeface="Baskerville Display PT" panose="020B0604020202020204" charset="-18"/>
              </a:rPr>
              <a:t>Wiadomość przez stronę </a:t>
            </a:r>
            <a:r>
              <a:rPr lang="pl-PL" sz="2400" u="sng" dirty="0">
                <a:latin typeface="Baskerville Display PT" panose="020B0604020202020204" charset="-18"/>
                <a:ea typeface="Baskerville Display PT" panose="020B0604020202020204" charset="-18"/>
                <a:hlinkClick r:id="rId2"/>
              </a:rPr>
              <a:t>www.116111.pl</a:t>
            </a:r>
            <a:r>
              <a:rPr lang="pl-PL" sz="2400" dirty="0">
                <a:latin typeface="Baskerville Display PT" panose="020B0604020202020204" charset="-18"/>
                <a:ea typeface="Baskerville Display PT" panose="020B0604020202020204" charset="-18"/>
              </a:rPr>
              <a:t> możesz przesłać całą dobę. Pomoc świadczona przez konsultantów Telefonu 116111 jest całkowicie bezpłatna.</a:t>
            </a:r>
          </a:p>
          <a:p>
            <a:endParaRPr lang="pl-PL" sz="2400" dirty="0">
              <a:latin typeface="Baskerville Display PT" panose="020B0604020202020204" charset="-18"/>
              <a:ea typeface="Baskerville Display PT" panose="020B0604020202020204" charset="-18"/>
            </a:endParaRPr>
          </a:p>
          <a:p>
            <a:r>
              <a:rPr lang="pl-PL" sz="2400" b="1" dirty="0"/>
              <a:t> </a:t>
            </a:r>
            <a:r>
              <a:rPr lang="pl-PL" sz="2400" b="1" dirty="0">
                <a:latin typeface="Baskerville Display PT" panose="020B0604020202020204" charset="-18"/>
                <a:ea typeface="Baskerville Display PT" panose="020B0604020202020204" charset="-18"/>
              </a:rPr>
              <a:t>800 100 100   Telefon dla rodziców i nauczycieli w sprawie bezpieczeństwa dzieci</a:t>
            </a:r>
            <a:endParaRPr lang="pl-PL" sz="2400" dirty="0">
              <a:latin typeface="Baskerville Display PT" panose="020B0604020202020204" charset="-18"/>
              <a:ea typeface="Baskerville Display PT" panose="020B0604020202020204" charset="-18"/>
            </a:endParaRPr>
          </a:p>
          <a:p>
            <a:r>
              <a:rPr lang="pl-PL" sz="2400" dirty="0">
                <a:latin typeface="Baskerville Display PT" panose="020B0604020202020204" charset="-18"/>
                <a:ea typeface="Baskerville Display PT" panose="020B0604020202020204" charset="-18"/>
              </a:rPr>
              <a:t>bezpłatna i anonimowa pomoc telefoniczna i online dla rodziców i nauczycieli, którzy potrzebują wsparcia i informacji w zakresie przeciwdziałania i pomocy dzieciom przeżywającym kłopoty i trudności wynikające z problemów i </a:t>
            </a:r>
            <a:r>
              <a:rPr lang="pl-PL" sz="2400" dirty="0" err="1">
                <a:latin typeface="Baskerville Display PT" panose="020B0604020202020204" charset="-18"/>
                <a:ea typeface="Baskerville Display PT" panose="020B0604020202020204" charset="-18"/>
              </a:rPr>
              <a:t>zachowań</a:t>
            </a:r>
            <a:r>
              <a:rPr lang="pl-PL" sz="2400" dirty="0">
                <a:latin typeface="Baskerville Display PT" panose="020B0604020202020204" charset="-18"/>
                <a:ea typeface="Baskerville Display PT" panose="020B0604020202020204" charset="-18"/>
              </a:rPr>
              <a:t> ryzykownych takich jak: agresja i przemoc w szkole, cyberprzemoc i zagrożenia związane z nowymi technologiami, wykorzystywanie seksualne, kontakt z substancjami psychoaktywnymi, uzależnienia, depresja, myśli samobójcze, zaburzenia odżywiania.</a:t>
            </a:r>
          </a:p>
          <a:p>
            <a:r>
              <a:rPr lang="pl-PL" sz="2400" dirty="0">
                <a:latin typeface="Baskerville Display PT" panose="020B0604020202020204" charset="-18"/>
                <a:ea typeface="Baskerville Display PT" panose="020B0604020202020204" charset="-18"/>
              </a:rPr>
              <a:t>Telefon czynny od poniedziałku do piątku od 12:00 do 15:00.</a:t>
            </a:r>
          </a:p>
          <a:p>
            <a:endParaRPr lang="pl-PL" sz="2400" dirty="0">
              <a:latin typeface="Baskerville Display PT" panose="020B0604020202020204" charset="-18"/>
              <a:ea typeface="Baskerville Display PT" panose="020B0604020202020204" charset="-18"/>
            </a:endParaRPr>
          </a:p>
        </p:txBody>
      </p:sp>
    </p:spTree>
    <p:extLst>
      <p:ext uri="{BB962C8B-B14F-4D97-AF65-F5344CB8AC3E}">
        <p14:creationId xmlns:p14="http://schemas.microsoft.com/office/powerpoint/2010/main" val="35978983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219200" y="1104900"/>
            <a:ext cx="15925800" cy="7478970"/>
          </a:xfrm>
          <a:prstGeom prst="rect">
            <a:avLst/>
          </a:prstGeom>
        </p:spPr>
        <p:txBody>
          <a:bodyPr wrap="square">
            <a:spAutoFit/>
          </a:bodyPr>
          <a:lstStyle/>
          <a:p>
            <a:r>
              <a:rPr lang="pl-PL" sz="2400" b="1" dirty="0">
                <a:latin typeface="Baskerville Display PT" panose="020B0604020202020204" charset="-18"/>
                <a:ea typeface="Baskerville Display PT" panose="020B0604020202020204" charset="-18"/>
              </a:rPr>
              <a:t/>
            </a:r>
            <a:br>
              <a:rPr lang="pl-PL" sz="2400" b="1" dirty="0">
                <a:latin typeface="Baskerville Display PT" panose="020B0604020202020204" charset="-18"/>
                <a:ea typeface="Baskerville Display PT" panose="020B0604020202020204" charset="-18"/>
              </a:rPr>
            </a:br>
            <a:r>
              <a:rPr lang="pl-PL" sz="2400" b="1" dirty="0">
                <a:latin typeface="Baskerville Display PT" panose="020B0604020202020204" charset="-18"/>
                <a:ea typeface="Baskerville Display PT" panose="020B0604020202020204" charset="-18"/>
              </a:rPr>
              <a:t>800 12 12 12  Telefon Zaufania Rzecznika Praw Dziecka</a:t>
            </a:r>
            <a:r>
              <a:rPr lang="pl-PL" sz="2400" dirty="0">
                <a:latin typeface="Baskerville Display PT" panose="020B0604020202020204" charset="-18"/>
                <a:ea typeface="Baskerville Display PT" panose="020B0604020202020204" charset="-18"/>
              </a:rPr>
              <a:t> </a:t>
            </a:r>
            <a:br>
              <a:rPr lang="pl-PL" sz="2400" dirty="0">
                <a:latin typeface="Baskerville Display PT" panose="020B0604020202020204" charset="-18"/>
                <a:ea typeface="Baskerville Display PT" panose="020B0604020202020204" charset="-18"/>
              </a:rPr>
            </a:br>
            <a:r>
              <a:rPr lang="pl-PL" sz="2400" dirty="0">
                <a:latin typeface="Baskerville Display PT" panose="020B0604020202020204" charset="-18"/>
                <a:ea typeface="Baskerville Display PT" panose="020B0604020202020204" charset="-18"/>
              </a:rPr>
              <a:t>Tu również możesz zadzwonić, gdy nie wiesz z kim porozmawiać, a coś bardzo Cię martwi. Możesz tam także zgłaszać takie sytuacje, które według Ciebie są niesprawiedliwe i masz poczucie, że ktoś zachował się nie tak jak powinien - np. złamał prawo. Telefon jest bezpłatny i jest czynny od poniedziałku do piątku od godziny 8:15 do 20:00 (połączenie bezpłatne). Jeśli zadzwonisz tam w godzinach nocnych i zostawisz informację o sobie i swój numer - konsultanci do Ciebie oddzwonią.</a:t>
            </a:r>
          </a:p>
          <a:p>
            <a:endParaRPr lang="pl-PL" sz="2400" dirty="0">
              <a:latin typeface="Baskerville Display PT" panose="020B0604020202020204" charset="-18"/>
              <a:ea typeface="Baskerville Display PT" panose="020B0604020202020204" charset="-18"/>
            </a:endParaRPr>
          </a:p>
          <a:p>
            <a:r>
              <a:rPr lang="pl-PL" sz="2400" b="1" dirty="0">
                <a:latin typeface="Baskerville Display PT" panose="020B0604020202020204" charset="-18"/>
                <a:ea typeface="Baskerville Display PT" panose="020B0604020202020204" charset="-18"/>
              </a:rPr>
              <a:t>116 000 Całodobowy, bezpłatny telefon w sprawie zaginionego dziecka. </a:t>
            </a:r>
            <a:r>
              <a:rPr lang="pl-PL" sz="2400" dirty="0">
                <a:latin typeface="Baskerville Display PT" panose="020B0604020202020204" charset="-18"/>
                <a:ea typeface="Baskerville Display PT" panose="020B0604020202020204" charset="-18"/>
              </a:rPr>
              <a:t>Telefon 116 000 jest skierowany do rodziców i opiekunów, którym zaginęło dziecko, do zaginionych dzieci oraz do wszystkich osób, które mogą pomóc w ich odnalezieniu. Telefon 116000 działa 24 godziny na dobę, 7 dni w tygodniu (połączenie bezpłatne). </a:t>
            </a:r>
            <a:r>
              <a:rPr lang="pl-PL" sz="2400" u="sng" dirty="0">
                <a:latin typeface="Baskerville Display PT" panose="020B0604020202020204" charset="-18"/>
                <a:ea typeface="Baskerville Display PT" panose="020B0604020202020204" charset="-18"/>
                <a:hlinkClick r:id="rId2"/>
              </a:rPr>
              <a:t>www.zaginieni.pl</a:t>
            </a:r>
            <a:r>
              <a:rPr lang="pl-PL" sz="2400" dirty="0">
                <a:latin typeface="Baskerville Display PT" panose="020B0604020202020204" charset="-18"/>
                <a:ea typeface="Baskerville Display PT" panose="020B0604020202020204" charset="-18"/>
              </a:rPr>
              <a:t> </a:t>
            </a:r>
          </a:p>
          <a:p>
            <a:endParaRPr lang="pl-PL" sz="2400" dirty="0">
              <a:latin typeface="Baskerville Display PT" panose="020B0604020202020204" charset="-18"/>
              <a:ea typeface="Baskerville Display PT" panose="020B0604020202020204" charset="-18"/>
            </a:endParaRPr>
          </a:p>
          <a:p>
            <a:r>
              <a:rPr lang="pl-PL" sz="2400" b="1" dirty="0">
                <a:latin typeface="Baskerville Display PT" panose="020B0604020202020204" charset="-18"/>
                <a:ea typeface="Baskerville Display PT" panose="020B0604020202020204" charset="-18"/>
              </a:rPr>
              <a:t>800 12 00 02  Ogólnopolski Telefon dla Ofiar Przemocy w Rodzinie „Niebieska Linia" </a:t>
            </a:r>
            <a:r>
              <a:rPr lang="pl-PL" sz="2400" dirty="0">
                <a:latin typeface="Baskerville Display PT" panose="020B0604020202020204" charset="-18"/>
                <a:ea typeface="Baskerville Display PT" panose="020B0604020202020204" charset="-18"/>
              </a:rPr>
              <a:t/>
            </a:r>
            <a:br>
              <a:rPr lang="pl-PL" sz="2400" dirty="0">
                <a:latin typeface="Baskerville Display PT" panose="020B0604020202020204" charset="-18"/>
                <a:ea typeface="Baskerville Display PT" panose="020B0604020202020204" charset="-18"/>
              </a:rPr>
            </a:br>
            <a:r>
              <a:rPr lang="pl-PL" sz="2400" dirty="0">
                <a:latin typeface="Baskerville Display PT" panose="020B0604020202020204" charset="-18"/>
                <a:ea typeface="Baskerville Display PT" panose="020B0604020202020204" charset="-18"/>
              </a:rPr>
              <a:t>Zadzwoń, jeśli ktoś w Twojej rodzinie krzywdzi Cię - bije lub obraża. Możesz tam opowiedzieć o swojej sytuacji i </a:t>
            </a:r>
            <a:r>
              <a:rPr lang="pl-PL" sz="2400" dirty="0" err="1">
                <a:latin typeface="Baskerville Display PT" panose="020B0604020202020204" charset="-18"/>
                <a:ea typeface="Baskerville Display PT" panose="020B0604020202020204" charset="-18"/>
              </a:rPr>
              <a:t>i</a:t>
            </a:r>
            <a:r>
              <a:rPr lang="pl-PL" sz="2400" dirty="0">
                <a:latin typeface="Baskerville Display PT" panose="020B0604020202020204" charset="-18"/>
                <a:ea typeface="Baskerville Display PT" panose="020B0604020202020204" charset="-18"/>
              </a:rPr>
              <a:t> dowiedzieć się gdzie szukać pomocy w Twoim otoczeniu. Bezpłatna pomoc dostępna przez całą dobę.</a:t>
            </a:r>
          </a:p>
          <a:p>
            <a:endParaRPr lang="pl-PL" sz="2400" dirty="0">
              <a:latin typeface="Baskerville Display PT" panose="020B0604020202020204" charset="-18"/>
              <a:ea typeface="Baskerville Display PT" panose="020B0604020202020204" charset="-18"/>
            </a:endParaRPr>
          </a:p>
          <a:p>
            <a:r>
              <a:rPr lang="pl-PL" sz="2400" b="1" dirty="0">
                <a:latin typeface="Baskerville Display PT" panose="020B0604020202020204" charset="-18"/>
                <a:ea typeface="Baskerville Display PT" panose="020B0604020202020204" charset="-18"/>
              </a:rPr>
              <a:t>800 676 676 Infolinia Rzecznika Praw Obywatelskich</a:t>
            </a:r>
            <a:br>
              <a:rPr lang="pl-PL" sz="2400" b="1" dirty="0">
                <a:latin typeface="Baskerville Display PT" panose="020B0604020202020204" charset="-18"/>
                <a:ea typeface="Baskerville Display PT" panose="020B0604020202020204" charset="-18"/>
              </a:rPr>
            </a:br>
            <a:r>
              <a:rPr lang="pl-PL" sz="2400" dirty="0">
                <a:latin typeface="Baskerville Display PT" panose="020B0604020202020204" charset="-18"/>
                <a:ea typeface="Baskerville Display PT" panose="020B0604020202020204" charset="-18"/>
              </a:rPr>
              <a:t>Na Infolinii Obywatelskiej można uzyskać podstawowe informacje o prawach człowieka i kompetencjach RPO oraz dowiedzieć się wszystkiego o prawie antydyskryminacyjnym. Doświadczeni prawnicy starają się udzielić niezbędnych informacji bądź pomóc skierować sprawę do właściwej instytucji. Telefon jest czynny w poniedziałki w godz. 10.00 - 18.00 oraz od wtorku do piątku w godz. 8.00 - 16.00 (połączenie bezpłatne z telefonów stacjonarnych i komórkowych).</a:t>
            </a:r>
          </a:p>
        </p:txBody>
      </p:sp>
    </p:spTree>
    <p:extLst>
      <p:ext uri="{BB962C8B-B14F-4D97-AF65-F5344CB8AC3E}">
        <p14:creationId xmlns:p14="http://schemas.microsoft.com/office/powerpoint/2010/main" val="28402820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838200" y="571500"/>
            <a:ext cx="16230600" cy="8586966"/>
          </a:xfrm>
          <a:prstGeom prst="rect">
            <a:avLst/>
          </a:prstGeom>
        </p:spPr>
        <p:txBody>
          <a:bodyPr wrap="square">
            <a:spAutoFit/>
          </a:bodyPr>
          <a:lstStyle/>
          <a:p>
            <a:r>
              <a:rPr lang="pl-PL" sz="2400" b="1" dirty="0">
                <a:latin typeface="Baskerville Display PT" panose="020B0604020202020204" charset="-18"/>
                <a:ea typeface="Baskerville Display PT" panose="020B0604020202020204" charset="-18"/>
              </a:rPr>
              <a:t>116 123 Telefon Zaufania dla Osób Dorosłych w Kryzysie Emocjonalnym.</a:t>
            </a:r>
            <a:r>
              <a:rPr lang="pl-PL" sz="2400" dirty="0">
                <a:latin typeface="Baskerville Display PT" panose="020B0604020202020204" charset="-18"/>
                <a:ea typeface="Baskerville Display PT" panose="020B0604020202020204" charset="-18"/>
              </a:rPr>
              <a:t> </a:t>
            </a:r>
            <a:br>
              <a:rPr lang="pl-PL" sz="2400" dirty="0">
                <a:latin typeface="Baskerville Display PT" panose="020B0604020202020204" charset="-18"/>
                <a:ea typeface="Baskerville Display PT" panose="020B0604020202020204" charset="-18"/>
              </a:rPr>
            </a:br>
            <a:r>
              <a:rPr lang="pl-PL" sz="2400" dirty="0">
                <a:latin typeface="Baskerville Display PT" panose="020B0604020202020204" charset="-18"/>
                <a:ea typeface="Baskerville Display PT" panose="020B0604020202020204" charset="-18"/>
              </a:rPr>
              <a:t>Skorzystaj z niego, jeśli jesteś osobą dorosłą i przeżywasz trudności osobiste, nie potrafisz poradzić sobie ze swoim zmartwieniem. Możesz tam dzwonić od poniedziałku do piątku od godz. 14.00 do 22.00 (połączenie bezpłatne). </a:t>
            </a:r>
            <a:r>
              <a:rPr lang="pl-PL" sz="2400" u="sng" dirty="0">
                <a:latin typeface="Baskerville Display PT" panose="020B0604020202020204" charset="-18"/>
                <a:ea typeface="Baskerville Display PT" panose="020B0604020202020204" charset="-18"/>
                <a:hlinkClick r:id="rId2"/>
              </a:rPr>
              <a:t>http://116123.edu.pl/</a:t>
            </a:r>
            <a:endParaRPr lang="pl-PL" sz="2400" u="sng" dirty="0">
              <a:latin typeface="Baskerville Display PT" panose="020B0604020202020204" charset="-18"/>
              <a:ea typeface="Baskerville Display PT" panose="020B0604020202020204" charset="-18"/>
            </a:endParaRPr>
          </a:p>
          <a:p>
            <a:endParaRPr lang="pl-PL" sz="2400" u="sng" dirty="0">
              <a:latin typeface="Baskerville Display PT" panose="020B0604020202020204" charset="-18"/>
              <a:ea typeface="Baskerville Display PT" panose="020B0604020202020204" charset="-18"/>
            </a:endParaRPr>
          </a:p>
          <a:p>
            <a:r>
              <a:rPr lang="pl-PL" sz="2400" b="1" dirty="0">
                <a:latin typeface="Baskerville Display PT" panose="020B0604020202020204" charset="-18"/>
                <a:ea typeface="Baskerville Display PT" panose="020B0604020202020204" charset="-18"/>
              </a:rPr>
              <a:t>800 120 226 Policyjny Telefon Zaufania ds. Przeciwdziałania Przemocy w Rodzinie</a:t>
            </a:r>
            <a:r>
              <a:rPr lang="pl-PL" sz="2400" dirty="0">
                <a:latin typeface="Baskerville Display PT" panose="020B0604020202020204" charset="-18"/>
                <a:ea typeface="Baskerville Display PT" panose="020B0604020202020204" charset="-18"/>
              </a:rPr>
              <a:t/>
            </a:r>
            <a:br>
              <a:rPr lang="pl-PL" sz="2400" dirty="0">
                <a:latin typeface="Baskerville Display PT" panose="020B0604020202020204" charset="-18"/>
                <a:ea typeface="Baskerville Display PT" panose="020B0604020202020204" charset="-18"/>
              </a:rPr>
            </a:br>
            <a:r>
              <a:rPr lang="pl-PL" sz="2400" dirty="0">
                <a:latin typeface="Baskerville Display PT" panose="020B0604020202020204" charset="-18"/>
                <a:ea typeface="Baskerville Display PT" panose="020B0604020202020204" charset="-18"/>
              </a:rPr>
              <a:t>Pod tym numerem telefonu można uzyskać </a:t>
            </a:r>
            <a:r>
              <a:rPr lang="pl-PL" sz="2400" dirty="0" err="1">
                <a:latin typeface="Baskerville Display PT" panose="020B0604020202020204" charset="-18"/>
                <a:ea typeface="Baskerville Display PT" panose="020B0604020202020204" charset="-18"/>
              </a:rPr>
              <a:t>wspracie</a:t>
            </a:r>
            <a:r>
              <a:rPr lang="pl-PL" sz="2400" dirty="0">
                <a:latin typeface="Baskerville Display PT" panose="020B0604020202020204" charset="-18"/>
                <a:ea typeface="Baskerville Display PT" panose="020B0604020202020204" charset="-18"/>
              </a:rPr>
              <a:t> w sytuacji przemocy w rodzinie. Specjaliści obsługujący linię udzielają informacji na temat procedury "Niebieskiej Karty", np. jakie inne podmioty poza policją, mogą ją założyć. Telefon jest czynny od poniedziałku do piątku w godzinach 9.30 - 15.30 (połączenie bezpłatne).</a:t>
            </a:r>
          </a:p>
          <a:p>
            <a:endParaRPr lang="pl-PL" sz="2400" dirty="0">
              <a:latin typeface="Baskerville Display PT" panose="020B0604020202020204" charset="-18"/>
              <a:ea typeface="Baskerville Display PT" panose="020B0604020202020204" charset="-18"/>
            </a:endParaRPr>
          </a:p>
          <a:p>
            <a:r>
              <a:rPr lang="pl-PL" sz="2400" b="1" dirty="0">
                <a:latin typeface="Baskerville Display PT" panose="020B0604020202020204" charset="-18"/>
                <a:ea typeface="Baskerville Display PT" panose="020B0604020202020204" charset="-18"/>
              </a:rPr>
              <a:t>801 889 880 Telefon Zaufania "Uzależnienia behawioralne"</a:t>
            </a:r>
            <a:r>
              <a:rPr lang="pl-PL" sz="2400" dirty="0">
                <a:latin typeface="Baskerville Display PT" panose="020B0604020202020204" charset="-18"/>
                <a:ea typeface="Baskerville Display PT" panose="020B0604020202020204" charset="-18"/>
              </a:rPr>
              <a:t> </a:t>
            </a:r>
            <a:br>
              <a:rPr lang="pl-PL" sz="2400" dirty="0">
                <a:latin typeface="Baskerville Display PT" panose="020B0604020202020204" charset="-18"/>
                <a:ea typeface="Baskerville Display PT" panose="020B0604020202020204" charset="-18"/>
              </a:rPr>
            </a:br>
            <a:r>
              <a:rPr lang="pl-PL" sz="2400" dirty="0">
                <a:latin typeface="Baskerville Display PT" panose="020B0604020202020204" charset="-18"/>
                <a:ea typeface="Baskerville Display PT" panose="020B0604020202020204" charset="-18"/>
              </a:rPr>
              <a:t>Z telefonu mogą korzystać wszystkie osoby, które mają problem lub też zastanawiają się, czy mają problem z uzależnieniami behawioralnymi. Z konsultantami mogą porozmawiać również osoby bliskie osobom uzależnionym - rodzina, przyjaciele, znajomi. Infolinia  jest czynna codziennie w godzinach od 17.00 do 22.00 z wyjątkiem świąt państwowych. Dzwoniąc płacisz tylko za pierwszy impuls połączenia.</a:t>
            </a:r>
            <a:r>
              <a:rPr lang="pl-PL" sz="2400" u="sng" dirty="0">
                <a:latin typeface="Baskerville Display PT" panose="020B0604020202020204" charset="-18"/>
                <a:ea typeface="Baskerville Display PT" panose="020B0604020202020204" charset="-18"/>
                <a:hlinkClick r:id="rId3"/>
              </a:rPr>
              <a:t/>
            </a:r>
            <a:br>
              <a:rPr lang="pl-PL" sz="2400" u="sng" dirty="0">
                <a:latin typeface="Baskerville Display PT" panose="020B0604020202020204" charset="-18"/>
                <a:ea typeface="Baskerville Display PT" panose="020B0604020202020204" charset="-18"/>
                <a:hlinkClick r:id="rId3"/>
              </a:rPr>
            </a:br>
            <a:r>
              <a:rPr lang="pl-PL" sz="2400" u="sng" dirty="0">
                <a:latin typeface="Baskerville Display PT" panose="020B0604020202020204" charset="-18"/>
                <a:ea typeface="Baskerville Display PT" panose="020B0604020202020204" charset="-18"/>
                <a:hlinkClick r:id="rId3"/>
              </a:rPr>
              <a:t>www.uzaleznieniabehawioralne.pl</a:t>
            </a:r>
            <a:endParaRPr lang="pl-PL" sz="2400" u="sng" dirty="0">
              <a:latin typeface="Baskerville Display PT" panose="020B0604020202020204" charset="-18"/>
              <a:ea typeface="Baskerville Display PT" panose="020B0604020202020204" charset="-18"/>
            </a:endParaRPr>
          </a:p>
          <a:p>
            <a:endParaRPr lang="pl-PL" sz="2400" u="sng" dirty="0">
              <a:latin typeface="Baskerville Display PT" panose="020B0604020202020204" charset="-18"/>
              <a:ea typeface="Baskerville Display PT" panose="020B0604020202020204" charset="-18"/>
            </a:endParaRPr>
          </a:p>
          <a:p>
            <a:r>
              <a:rPr lang="pl-PL" sz="2400" b="1" dirty="0">
                <a:latin typeface="Baskerville Display PT" panose="020B0604020202020204" charset="-18"/>
                <a:ea typeface="Baskerville Display PT" panose="020B0604020202020204" charset="-18"/>
              </a:rPr>
              <a:t>22 635 93 92 Telefon grupy edukatorów seksualnych "PONTON"</a:t>
            </a:r>
            <a:endParaRPr lang="pl-PL" sz="2400" dirty="0">
              <a:latin typeface="Baskerville Display PT" panose="020B0604020202020204" charset="-18"/>
              <a:ea typeface="Baskerville Display PT" panose="020B0604020202020204" charset="-18"/>
            </a:endParaRPr>
          </a:p>
          <a:p>
            <a:r>
              <a:rPr lang="pl-PL" sz="2400" dirty="0">
                <a:latin typeface="Baskerville Display PT" panose="020B0604020202020204" charset="-18"/>
                <a:ea typeface="Baskerville Display PT" panose="020B0604020202020204" charset="-18"/>
              </a:rPr>
              <a:t>Raz w tygodniu, w piątek pod tym numerem w godzinach 16:00-20:00 wolontariusze - edukatorzy seksualni Grupy "Ponton" odpowiadają na wasze pytania związane z seksualnością, dojrzewaniem, antykoncepcją itp. Opłata za połączenie z numerem zgodnie z cennikiem operatora. </a:t>
            </a:r>
            <a:br>
              <a:rPr lang="pl-PL" sz="2400" dirty="0">
                <a:latin typeface="Baskerville Display PT" panose="020B0604020202020204" charset="-18"/>
                <a:ea typeface="Baskerville Display PT" panose="020B0604020202020204" charset="-18"/>
              </a:rPr>
            </a:br>
            <a:r>
              <a:rPr lang="pl-PL" sz="2400" u="sng" dirty="0">
                <a:latin typeface="Baskerville Display PT" panose="020B0604020202020204" charset="-18"/>
                <a:ea typeface="Baskerville Display PT" panose="020B0604020202020204" charset="-18"/>
                <a:hlinkClick r:id="rId4"/>
              </a:rPr>
              <a:t>www.ponton.org.pl</a:t>
            </a:r>
            <a:endParaRPr lang="pl-PL" sz="2400" dirty="0">
              <a:latin typeface="Baskerville Display PT" panose="020B0604020202020204" charset="-18"/>
              <a:ea typeface="Baskerville Display PT" panose="020B0604020202020204" charset="-18"/>
            </a:endParaRPr>
          </a:p>
          <a:p>
            <a:endParaRPr lang="pl-PL" sz="2400" dirty="0">
              <a:latin typeface="Baskerville Display PT" panose="020B0604020202020204" charset="-18"/>
              <a:ea typeface="Baskerville Display PT" panose="020B0604020202020204" charset="-18"/>
            </a:endParaRPr>
          </a:p>
        </p:txBody>
      </p:sp>
    </p:spTree>
    <p:extLst>
      <p:ext uri="{BB962C8B-B14F-4D97-AF65-F5344CB8AC3E}">
        <p14:creationId xmlns:p14="http://schemas.microsoft.com/office/powerpoint/2010/main" val="15562160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990600" y="800100"/>
            <a:ext cx="15697200" cy="4893647"/>
          </a:xfrm>
          <a:prstGeom prst="rect">
            <a:avLst/>
          </a:prstGeom>
        </p:spPr>
        <p:txBody>
          <a:bodyPr wrap="square">
            <a:spAutoFit/>
          </a:bodyPr>
          <a:lstStyle/>
          <a:p>
            <a:r>
              <a:rPr lang="pl-PL" sz="2400" b="1" dirty="0">
                <a:latin typeface="Baskerville Display PT" panose="020B0604020202020204" charset="-18"/>
                <a:ea typeface="Baskerville Display PT" panose="020B0604020202020204" charset="-18"/>
              </a:rPr>
              <a:t>22 828 11 12 Telefon Zaufania dla Ofiar i Sprawców Przemocy Seksualnej</a:t>
            </a:r>
            <a:r>
              <a:rPr lang="pl-PL" sz="2400" dirty="0">
                <a:latin typeface="Baskerville Display PT" panose="020B0604020202020204" charset="-18"/>
                <a:ea typeface="Baskerville Display PT" panose="020B0604020202020204" charset="-18"/>
              </a:rPr>
              <a:t/>
            </a:r>
            <a:br>
              <a:rPr lang="pl-PL" sz="2400" dirty="0">
                <a:latin typeface="Baskerville Display PT" panose="020B0604020202020204" charset="-18"/>
                <a:ea typeface="Baskerville Display PT" panose="020B0604020202020204" charset="-18"/>
              </a:rPr>
            </a:br>
            <a:r>
              <a:rPr lang="pl-PL" sz="2400" dirty="0">
                <a:latin typeface="Baskerville Display PT" panose="020B0604020202020204" charset="-18"/>
                <a:ea typeface="Baskerville Display PT" panose="020B0604020202020204" charset="-18"/>
              </a:rPr>
              <a:t>Telefon zaufania stanowi uzupełnienie działania poradni Fundacji Promocji Zdrowia Seksualnego, oferując pomoc osobom dorosłym, które doświadczyły przemocy seksualnej oraz służąc radą i wsparciem osobom, które pragną wyeliminować własne niepożądane myśli i zachowania. Telefon jest czynny we wtorki i środy od godz. 15:00 do 18:00. Opłaty za połączenia z numerem zgodnie z cennikiem operatora </a:t>
            </a:r>
            <a:r>
              <a:rPr lang="pl-PL" sz="2400" u="sng" dirty="0">
                <a:latin typeface="Baskerville Display PT" panose="020B0604020202020204" charset="-18"/>
                <a:ea typeface="Baskerville Display PT" panose="020B0604020202020204" charset="-18"/>
                <a:hlinkClick r:id="rId2"/>
              </a:rPr>
              <a:t>www.funpzs.org.pl</a:t>
            </a:r>
            <a:endParaRPr lang="pl-PL" sz="2400" u="sng" dirty="0">
              <a:latin typeface="Baskerville Display PT" panose="020B0604020202020204" charset="-18"/>
              <a:ea typeface="Baskerville Display PT" panose="020B0604020202020204" charset="-18"/>
            </a:endParaRPr>
          </a:p>
          <a:p>
            <a:endParaRPr lang="pl-PL" sz="2400" u="sng" dirty="0">
              <a:latin typeface="Baskerville Display PT" panose="020B0604020202020204" charset="-18"/>
              <a:ea typeface="Baskerville Display PT" panose="020B0604020202020204" charset="-18"/>
            </a:endParaRPr>
          </a:p>
          <a:p>
            <a:r>
              <a:rPr lang="pl-PL" sz="2400" b="1" dirty="0">
                <a:latin typeface="Baskerville Display PT" panose="020B0604020202020204" charset="-18"/>
                <a:ea typeface="Baskerville Display PT" panose="020B0604020202020204" charset="-18"/>
              </a:rPr>
              <a:t>800 108 108 Bezpłatna linia wsparcia dla osób po stracie bliskich </a:t>
            </a:r>
            <a:r>
              <a:rPr lang="pl-PL" sz="2400" dirty="0">
                <a:latin typeface="Baskerville Display PT" panose="020B0604020202020204" charset="-18"/>
                <a:ea typeface="Baskerville Display PT" panose="020B0604020202020204" charset="-18"/>
              </a:rPr>
              <a:t/>
            </a:r>
            <a:br>
              <a:rPr lang="pl-PL" sz="2400" dirty="0">
                <a:latin typeface="Baskerville Display PT" panose="020B0604020202020204" charset="-18"/>
                <a:ea typeface="Baskerville Display PT" panose="020B0604020202020204" charset="-18"/>
              </a:rPr>
            </a:br>
            <a:r>
              <a:rPr lang="pl-PL" sz="2400" dirty="0">
                <a:latin typeface="Baskerville Display PT" panose="020B0604020202020204" charset="-18"/>
                <a:ea typeface="Baskerville Display PT" panose="020B0604020202020204" charset="-18"/>
              </a:rPr>
              <a:t>Telefon wsparcia działa w dni powszednie od 14:00 do 20:00. Linia 800 108 108 adresowana jest do wszystkich osób w żałobie, które potrzebują pomocy. Dzwoniący mogą anonimowo porozmawiać o swojej sytuacji, otrzymać wsparcie, zasięgnąć porady. Zadaniem dyżurujących psychologów jest podejmować interwencje w sytuacjach nagłych, a także pomagać w podejmowaniu decyzji o ewentualnej dalszej terapii.</a:t>
            </a:r>
          </a:p>
          <a:p>
            <a:r>
              <a:rPr lang="pl-PL" sz="2400" dirty="0">
                <a:latin typeface="Baskerville Display PT" panose="020B0604020202020204" charset="-18"/>
                <a:ea typeface="Baskerville Display PT" panose="020B0604020202020204" charset="-18"/>
              </a:rPr>
              <a:t>Więcej informacji na stronie Fundacji Nagle Sami: http://www.naglesami.org.pl/</a:t>
            </a:r>
          </a:p>
          <a:p>
            <a:endParaRPr lang="pl-PL" sz="2400" dirty="0">
              <a:latin typeface="Baskerville Display PT" panose="020B0604020202020204" charset="-18"/>
              <a:ea typeface="Baskerville Display PT" panose="020B0604020202020204" charset="-18"/>
            </a:endParaRPr>
          </a:p>
        </p:txBody>
      </p:sp>
    </p:spTree>
    <p:extLst>
      <p:ext uri="{BB962C8B-B14F-4D97-AF65-F5344CB8AC3E}">
        <p14:creationId xmlns:p14="http://schemas.microsoft.com/office/powerpoint/2010/main" val="35820689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7810500"/>
            <a:ext cx="16521344" cy="1559141"/>
          </a:xfrm>
        </p:spPr>
        <p:txBody>
          <a:bodyPr>
            <a:normAutofit/>
          </a:bodyPr>
          <a:lstStyle/>
          <a:p>
            <a:pPr algn="l"/>
            <a:endParaRPr lang="pl-PL" sz="3200" dirty="0"/>
          </a:p>
        </p:txBody>
      </p:sp>
      <p:sp>
        <p:nvSpPr>
          <p:cNvPr id="3" name="Prostokąt 2"/>
          <p:cNvSpPr/>
          <p:nvPr/>
        </p:nvSpPr>
        <p:spPr>
          <a:xfrm>
            <a:off x="838200" y="736252"/>
            <a:ext cx="16944975" cy="1569660"/>
          </a:xfrm>
          <a:prstGeom prst="rect">
            <a:avLst/>
          </a:prstGeom>
        </p:spPr>
        <p:txBody>
          <a:bodyPr wrap="square">
            <a:spAutoFit/>
          </a:bodyPr>
          <a:lstStyle/>
          <a:p>
            <a:pPr lvl="0" defTabSz="1632844">
              <a:spcBef>
                <a:spcPct val="0"/>
              </a:spcBef>
            </a:pPr>
            <a:r>
              <a:rPr lang="pl-PL" sz="3200" cap="all" dirty="0">
                <a:solidFill>
                  <a:srgbClr val="93A299">
                    <a:lumMod val="75000"/>
                  </a:srgbClr>
                </a:solidFill>
                <a:latin typeface="Book Antiqua"/>
                <a:ea typeface="+mj-ea"/>
                <a:cs typeface="+mj-cs"/>
              </a:rPr>
              <a:t>Opracowała:</a:t>
            </a:r>
            <a:br>
              <a:rPr lang="pl-PL" sz="3200" cap="all" dirty="0">
                <a:solidFill>
                  <a:srgbClr val="93A299">
                    <a:lumMod val="75000"/>
                  </a:srgbClr>
                </a:solidFill>
                <a:latin typeface="Book Antiqua"/>
                <a:ea typeface="+mj-ea"/>
                <a:cs typeface="+mj-cs"/>
              </a:rPr>
            </a:br>
            <a:r>
              <a:rPr lang="pl-PL" sz="3200" cap="all" dirty="0">
                <a:solidFill>
                  <a:srgbClr val="93A299">
                    <a:lumMod val="75000"/>
                  </a:srgbClr>
                </a:solidFill>
                <a:latin typeface="Book Antiqua"/>
                <a:ea typeface="+mj-ea"/>
                <a:cs typeface="+mj-cs"/>
              </a:rPr>
              <a:t>Psycholog: Adrianna Nowakowska</a:t>
            </a:r>
            <a:br>
              <a:rPr lang="pl-PL" sz="3200" cap="all" dirty="0">
                <a:solidFill>
                  <a:srgbClr val="93A299">
                    <a:lumMod val="75000"/>
                  </a:srgbClr>
                </a:solidFill>
                <a:latin typeface="Book Antiqua"/>
                <a:ea typeface="+mj-ea"/>
                <a:cs typeface="+mj-cs"/>
              </a:rPr>
            </a:br>
            <a:r>
              <a:rPr lang="pl-PL" sz="3200" cap="all" dirty="0">
                <a:solidFill>
                  <a:srgbClr val="93A299">
                    <a:lumMod val="75000"/>
                  </a:srgbClr>
                </a:solidFill>
                <a:latin typeface="Book Antiqua"/>
                <a:ea typeface="+mj-ea"/>
                <a:cs typeface="+mj-cs"/>
              </a:rPr>
              <a:t> Pedagog specjalny: </a:t>
            </a:r>
            <a:r>
              <a:rPr lang="pl-PL" sz="3200" cap="all">
                <a:solidFill>
                  <a:srgbClr val="93A299">
                    <a:lumMod val="75000"/>
                  </a:srgbClr>
                </a:solidFill>
                <a:latin typeface="Book Antiqua"/>
                <a:ea typeface="+mj-ea"/>
                <a:cs typeface="+mj-cs"/>
              </a:rPr>
              <a:t>Lila </a:t>
            </a:r>
            <a:r>
              <a:rPr lang="pl-PL" sz="3200" cap="all" smtClean="0">
                <a:solidFill>
                  <a:srgbClr val="93A299">
                    <a:lumMod val="75000"/>
                  </a:srgbClr>
                </a:solidFill>
                <a:latin typeface="Book Antiqua"/>
                <a:ea typeface="+mj-ea"/>
                <a:cs typeface="+mj-cs"/>
              </a:rPr>
              <a:t>Olszewska </a:t>
            </a:r>
            <a:endParaRPr lang="pl-PL" sz="3200" cap="all" dirty="0">
              <a:solidFill>
                <a:srgbClr val="93A299">
                  <a:lumMod val="75000"/>
                </a:srgbClr>
              </a:solidFill>
              <a:latin typeface="Book Antiqua"/>
              <a:ea typeface="+mj-ea"/>
              <a:cs typeface="+mj-cs"/>
            </a:endParaRPr>
          </a:p>
        </p:txBody>
      </p:sp>
    </p:spTree>
    <p:extLst>
      <p:ext uri="{BB962C8B-B14F-4D97-AF65-F5344CB8AC3E}">
        <p14:creationId xmlns:p14="http://schemas.microsoft.com/office/powerpoint/2010/main" val="2272217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838200" y="419100"/>
            <a:ext cx="15544800" cy="8217634"/>
          </a:xfrm>
          <a:prstGeom prst="rect">
            <a:avLst/>
          </a:prstGeom>
        </p:spPr>
        <p:txBody>
          <a:bodyPr wrap="square">
            <a:spAutoFit/>
          </a:bodyPr>
          <a:lstStyle/>
          <a:p>
            <a:pPr algn="ctr"/>
            <a:r>
              <a:rPr lang="pl-PL" sz="4400" b="1" dirty="0">
                <a:latin typeface="Baskerville Display PT" panose="020B0604020202020204" charset="-18"/>
                <a:ea typeface="Baskerville Display PT" panose="020B0604020202020204" charset="-18"/>
              </a:rPr>
              <a:t>Trudne emocje, jak je rozpoznać?</a:t>
            </a:r>
          </a:p>
          <a:p>
            <a:pPr algn="ctr"/>
            <a:endParaRPr lang="pl-PL" sz="4400" dirty="0">
              <a:latin typeface="Baskerville Display PT" panose="020B0604020202020204" charset="-18"/>
              <a:ea typeface="Baskerville Display PT" panose="020B0604020202020204" charset="-18"/>
            </a:endParaRPr>
          </a:p>
          <a:p>
            <a:pPr algn="ctr"/>
            <a:r>
              <a:rPr lang="pl-PL" sz="4400" dirty="0">
                <a:latin typeface="Baskerville Display PT" panose="020B0604020202020204" charset="-18"/>
                <a:ea typeface="Baskerville Display PT" panose="020B0604020202020204" charset="-18"/>
              </a:rPr>
              <a:t>Dzieci często nie potrafią w odpowiedni sposób wyrazić słowami co im dolega, z czym sobie nie radzą, dlatego uciekają m.in.                   w zachowania, które mają zwrócić na nie uwagę dorosłych lub rówieśników. Wielu rodziców czy opiekunów nigdy nie pomyślałoby, że dziwne postępowanie ich dzieci może być początkiem kryzysu psychicznego.</a:t>
            </a:r>
          </a:p>
          <a:p>
            <a:pPr algn="ctr"/>
            <a:endParaRPr lang="pl-PL" sz="4400" dirty="0">
              <a:latin typeface="Baskerville Display PT" panose="020B0604020202020204" charset="-18"/>
              <a:ea typeface="Baskerville Display PT" panose="020B0604020202020204" charset="-18"/>
            </a:endParaRPr>
          </a:p>
          <a:p>
            <a:pPr algn="ctr"/>
            <a:r>
              <a:rPr lang="pl-PL" sz="4400" dirty="0">
                <a:latin typeface="Baskerville Display PT" panose="020B0604020202020204" charset="-18"/>
                <a:ea typeface="Baskerville Display PT" panose="020B0604020202020204" charset="-18"/>
              </a:rPr>
              <a:t>Objawy bowiem często przypominają wejście w burzliwy okres dojrzewania. Dlatego tak ważne jest, aby być czujnym i nie bagatelizować żadnych niepokojących symptomów.</a:t>
            </a:r>
          </a:p>
        </p:txBody>
      </p:sp>
    </p:spTree>
    <p:extLst>
      <p:ext uri="{BB962C8B-B14F-4D97-AF65-F5344CB8AC3E}">
        <p14:creationId xmlns:p14="http://schemas.microsoft.com/office/powerpoint/2010/main" val="82113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676400" y="1181100"/>
            <a:ext cx="15240000" cy="6001643"/>
          </a:xfrm>
          <a:prstGeom prst="rect">
            <a:avLst/>
          </a:prstGeom>
        </p:spPr>
        <p:txBody>
          <a:bodyPr wrap="square">
            <a:spAutoFit/>
          </a:bodyPr>
          <a:lstStyle/>
          <a:p>
            <a:pPr algn="ctr"/>
            <a:r>
              <a:rPr lang="pl-PL" sz="4800" dirty="0">
                <a:latin typeface="Baskerville Display PT" panose="020B0604020202020204" charset="-18"/>
                <a:ea typeface="Baskerville Display PT" panose="020B0604020202020204" charset="-18"/>
              </a:rPr>
              <a:t>Co powinno Cię zaniepokoić?</a:t>
            </a:r>
          </a:p>
          <a:p>
            <a:pPr algn="ctr"/>
            <a:endParaRPr lang="pl-PL" sz="4800" dirty="0">
              <a:latin typeface="Baskerville Display PT" panose="020B0604020202020204" charset="-18"/>
              <a:ea typeface="Baskerville Display PT" panose="020B0604020202020204" charset="-18"/>
            </a:endParaRPr>
          </a:p>
          <a:p>
            <a:pPr algn="ctr"/>
            <a:endParaRPr lang="pl-PL" sz="4800" dirty="0">
              <a:latin typeface="Baskerville Display PT" panose="020B0604020202020204" charset="-18"/>
              <a:ea typeface="Baskerville Display PT" panose="020B0604020202020204" charset="-18"/>
            </a:endParaRPr>
          </a:p>
          <a:p>
            <a:pPr algn="ctr"/>
            <a:r>
              <a:rPr lang="pl-PL" sz="4800" dirty="0">
                <a:latin typeface="Baskerville Display PT" panose="020B0604020202020204" charset="-18"/>
                <a:ea typeface="Baskerville Display PT" panose="020B0604020202020204" charset="-18"/>
              </a:rPr>
              <a:t>Wczesne rozpoznanie objawów problemów psychicznych jest bardzo ważne, aby zapewnić dziecku odpowiednią pomoc. Warto zwrócić uwagę na zmiany w codziennym funkcjonowaniu dziecka, które mogą być wskazówką, że coś niepokojącego dzieje się w jego świecie emocji i myśli.</a:t>
            </a:r>
          </a:p>
        </p:txBody>
      </p:sp>
    </p:spTree>
    <p:extLst>
      <p:ext uri="{BB962C8B-B14F-4D97-AF65-F5344CB8AC3E}">
        <p14:creationId xmlns:p14="http://schemas.microsoft.com/office/powerpoint/2010/main" val="1896152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381000" y="952500"/>
            <a:ext cx="16535400" cy="6863417"/>
          </a:xfrm>
          <a:prstGeom prst="rect">
            <a:avLst/>
          </a:prstGeom>
        </p:spPr>
        <p:txBody>
          <a:bodyPr wrap="square">
            <a:spAutoFit/>
          </a:bodyPr>
          <a:lstStyle/>
          <a:p>
            <a:r>
              <a:rPr lang="pl-PL" sz="4400" dirty="0">
                <a:latin typeface="Baskerville Display PT" panose="020B0604020202020204" charset="-18"/>
                <a:ea typeface="Baskerville Display PT" panose="020B0604020202020204" charset="-18"/>
              </a:rPr>
              <a:t>Zwróć uwagę czy u dziecka występuje, któryś z poniższych objawów:</a:t>
            </a:r>
          </a:p>
          <a:p>
            <a:endParaRPr lang="pl-PL" sz="4400" dirty="0">
              <a:latin typeface="Baskerville Display PT" panose="020B0604020202020204" charset="-18"/>
              <a:ea typeface="Baskerville Display PT" panose="020B0604020202020204" charset="-18"/>
            </a:endParaRPr>
          </a:p>
          <a:p>
            <a:r>
              <a:rPr lang="pl-PL" sz="4400" dirty="0">
                <a:latin typeface="Baskerville Display PT" panose="020B0604020202020204" charset="-18"/>
                <a:ea typeface="Baskerville Display PT" panose="020B0604020202020204" charset="-18"/>
              </a:rPr>
              <a:t>- stres i obniżony nastrój:</a:t>
            </a:r>
          </a:p>
          <a:p>
            <a:pPr marL="1028700" lvl="1" indent="-571500">
              <a:buFont typeface="Arial" panose="020B0604020202020204" pitchFamily="34" charset="0"/>
              <a:buChar char="•"/>
            </a:pPr>
            <a:r>
              <a:rPr lang="pl-PL" sz="4400" dirty="0">
                <a:latin typeface="Baskerville Display PT" panose="020B0604020202020204" charset="-18"/>
                <a:ea typeface="Baskerville Display PT" panose="020B0604020202020204" charset="-18"/>
              </a:rPr>
              <a:t>smutek</a:t>
            </a:r>
          </a:p>
          <a:p>
            <a:pPr marL="1028700" lvl="1" indent="-571500">
              <a:buFont typeface="Arial" panose="020B0604020202020204" pitchFamily="34" charset="0"/>
              <a:buChar char="•"/>
            </a:pPr>
            <a:r>
              <a:rPr lang="pl-PL" sz="4400" dirty="0">
                <a:latin typeface="Baskerville Display PT" panose="020B0604020202020204" charset="-18"/>
                <a:ea typeface="Baskerville Display PT" panose="020B0604020202020204" charset="-18"/>
              </a:rPr>
              <a:t>przeciążenie</a:t>
            </a:r>
          </a:p>
          <a:p>
            <a:pPr marL="1028700" lvl="1" indent="-571500">
              <a:buFont typeface="Arial" panose="020B0604020202020204" pitchFamily="34" charset="0"/>
              <a:buChar char="•"/>
            </a:pPr>
            <a:r>
              <a:rPr lang="pl-PL" sz="4400" dirty="0">
                <a:latin typeface="Baskerville Display PT" panose="020B0604020202020204" charset="-18"/>
                <a:ea typeface="Baskerville Display PT" panose="020B0604020202020204" charset="-18"/>
              </a:rPr>
              <a:t>napięcie</a:t>
            </a:r>
          </a:p>
          <a:p>
            <a:r>
              <a:rPr lang="pl-PL" sz="4400" dirty="0">
                <a:latin typeface="Baskerville Display PT" panose="020B0604020202020204" charset="-18"/>
                <a:ea typeface="Baskerville Display PT" panose="020B0604020202020204" charset="-18"/>
              </a:rPr>
              <a:t>- zaburzenia odżywiania:</a:t>
            </a:r>
          </a:p>
          <a:p>
            <a:pPr marL="1028700" lvl="1" indent="-571500">
              <a:buFont typeface="Arial" panose="020B0604020202020204" pitchFamily="34" charset="0"/>
              <a:buChar char="•"/>
            </a:pPr>
            <a:r>
              <a:rPr lang="pl-PL" sz="4400" dirty="0">
                <a:latin typeface="Baskerville Display PT" panose="020B0604020202020204" charset="-18"/>
                <a:ea typeface="Baskerville Display PT" panose="020B0604020202020204" charset="-18"/>
              </a:rPr>
              <a:t>zajadanie stresu</a:t>
            </a:r>
          </a:p>
          <a:p>
            <a:pPr marL="1028700" lvl="1" indent="-571500">
              <a:buFont typeface="Arial" panose="020B0604020202020204" pitchFamily="34" charset="0"/>
              <a:buChar char="•"/>
            </a:pPr>
            <a:r>
              <a:rPr lang="pl-PL" sz="4400" dirty="0">
                <a:latin typeface="Baskerville Display PT" panose="020B0604020202020204" charset="-18"/>
                <a:ea typeface="Baskerville Display PT" panose="020B0604020202020204" charset="-18"/>
              </a:rPr>
              <a:t>brak apetytu</a:t>
            </a:r>
          </a:p>
          <a:p>
            <a:pPr marL="1028700" lvl="1" indent="-571500">
              <a:buFont typeface="Arial" panose="020B0604020202020204" pitchFamily="34" charset="0"/>
              <a:buChar char="•"/>
            </a:pPr>
            <a:r>
              <a:rPr lang="pl-PL" sz="4400" dirty="0">
                <a:latin typeface="Baskerville Display PT" panose="020B0604020202020204" charset="-18"/>
                <a:ea typeface="Baskerville Display PT" panose="020B0604020202020204" charset="-18"/>
              </a:rPr>
              <a:t>stosowanie restrykcyjnych diet</a:t>
            </a:r>
          </a:p>
        </p:txBody>
      </p:sp>
    </p:spTree>
    <p:extLst>
      <p:ext uri="{BB962C8B-B14F-4D97-AF65-F5344CB8AC3E}">
        <p14:creationId xmlns:p14="http://schemas.microsoft.com/office/powerpoint/2010/main" val="1405090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295400" y="1562100"/>
            <a:ext cx="12344400" cy="6186309"/>
          </a:xfrm>
          <a:prstGeom prst="rect">
            <a:avLst/>
          </a:prstGeom>
        </p:spPr>
        <p:txBody>
          <a:bodyPr wrap="square">
            <a:spAutoFit/>
          </a:bodyPr>
          <a:lstStyle/>
          <a:p>
            <a:r>
              <a:rPr lang="pl-PL" sz="4400" dirty="0">
                <a:latin typeface="Baskerville Display PT" panose="020B0604020202020204" charset="-18"/>
                <a:ea typeface="Baskerville Display PT" panose="020B0604020202020204" charset="-18"/>
              </a:rPr>
              <a:t>- somatyczne:</a:t>
            </a:r>
          </a:p>
          <a:p>
            <a:pPr marL="1028700" lvl="1" indent="-571500">
              <a:buFont typeface="Arial" panose="020B0604020202020204" pitchFamily="34" charset="0"/>
              <a:buChar char="•"/>
            </a:pPr>
            <a:r>
              <a:rPr lang="pl-PL" sz="4400" dirty="0">
                <a:latin typeface="Baskerville Display PT" panose="020B0604020202020204" charset="-18"/>
                <a:ea typeface="Baskerville Display PT" panose="020B0604020202020204" charset="-18"/>
              </a:rPr>
              <a:t>bóle głowy, stawów, pleców, brzucha</a:t>
            </a:r>
          </a:p>
          <a:p>
            <a:pPr marL="1028700" lvl="1" indent="-571500">
              <a:buFont typeface="Arial" panose="020B0604020202020204" pitchFamily="34" charset="0"/>
              <a:buChar char="•"/>
            </a:pPr>
            <a:r>
              <a:rPr lang="pl-PL" sz="4400" dirty="0">
                <a:latin typeface="Baskerville Display PT" panose="020B0604020202020204" charset="-18"/>
                <a:ea typeface="Baskerville Display PT" panose="020B0604020202020204" charset="-18"/>
              </a:rPr>
              <a:t>przyspieszone bicie serca</a:t>
            </a:r>
          </a:p>
          <a:p>
            <a:pPr marL="1028700" lvl="1" indent="-571500">
              <a:buFont typeface="Arial" panose="020B0604020202020204" pitchFamily="34" charset="0"/>
              <a:buChar char="•"/>
            </a:pPr>
            <a:r>
              <a:rPr lang="pl-PL" sz="4400" dirty="0">
                <a:latin typeface="Baskerville Display PT" panose="020B0604020202020204" charset="-18"/>
                <a:ea typeface="Baskerville Display PT" panose="020B0604020202020204" charset="-18"/>
              </a:rPr>
              <a:t>potliwość</a:t>
            </a:r>
          </a:p>
          <a:p>
            <a:pPr marL="1028700" lvl="1" indent="-571500">
              <a:buFont typeface="Arial" panose="020B0604020202020204" pitchFamily="34" charset="0"/>
              <a:buChar char="•"/>
            </a:pPr>
            <a:r>
              <a:rPr lang="pl-PL" sz="4400" dirty="0">
                <a:latin typeface="Baskerville Display PT" panose="020B0604020202020204" charset="-18"/>
                <a:ea typeface="Baskerville Display PT" panose="020B0604020202020204" charset="-18"/>
              </a:rPr>
              <a:t>drżenie rąk</a:t>
            </a:r>
          </a:p>
          <a:p>
            <a:r>
              <a:rPr lang="pl-PL" sz="4400" dirty="0">
                <a:latin typeface="Baskerville Display PT" panose="020B0604020202020204" charset="-18"/>
                <a:ea typeface="Baskerville Display PT" panose="020B0604020202020204" charset="-18"/>
              </a:rPr>
              <a:t>- zaburzenia snu:</a:t>
            </a:r>
          </a:p>
          <a:p>
            <a:pPr marL="1028700" lvl="1" indent="-571500">
              <a:buFont typeface="Arial" panose="020B0604020202020204" pitchFamily="34" charset="0"/>
              <a:buChar char="•"/>
            </a:pPr>
            <a:r>
              <a:rPr lang="pl-PL" sz="4400" dirty="0">
                <a:latin typeface="Baskerville Display PT" panose="020B0604020202020204" charset="-18"/>
                <a:ea typeface="Baskerville Display PT" panose="020B0604020202020204" charset="-18"/>
              </a:rPr>
              <a:t>bezsenność</a:t>
            </a:r>
          </a:p>
          <a:p>
            <a:pPr marL="1028700" lvl="1" indent="-571500">
              <a:buFont typeface="Arial" panose="020B0604020202020204" pitchFamily="34" charset="0"/>
              <a:buChar char="•"/>
            </a:pPr>
            <a:r>
              <a:rPr lang="pl-PL" sz="4400" dirty="0">
                <a:latin typeface="Baskerville Display PT" panose="020B0604020202020204" charset="-18"/>
                <a:ea typeface="Baskerville Display PT" panose="020B0604020202020204" charset="-18"/>
              </a:rPr>
              <a:t>poczucie ciągłego zmęczenia</a:t>
            </a:r>
          </a:p>
          <a:p>
            <a:pPr marL="1028700" lvl="1" indent="-571500">
              <a:buFont typeface="Arial" panose="020B0604020202020204" pitchFamily="34" charset="0"/>
              <a:buChar char="•"/>
            </a:pPr>
            <a:r>
              <a:rPr lang="pl-PL" sz="4400" dirty="0">
                <a:latin typeface="Baskerville Display PT" panose="020B0604020202020204" charset="-18"/>
                <a:ea typeface="Baskerville Display PT" panose="020B0604020202020204" charset="-18"/>
              </a:rPr>
              <a:t>nadmierna senność</a:t>
            </a:r>
          </a:p>
        </p:txBody>
      </p:sp>
    </p:spTree>
    <p:extLst>
      <p:ext uri="{BB962C8B-B14F-4D97-AF65-F5344CB8AC3E}">
        <p14:creationId xmlns:p14="http://schemas.microsoft.com/office/powerpoint/2010/main" val="3174306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219200" y="723900"/>
            <a:ext cx="12192000" cy="8402300"/>
          </a:xfrm>
          <a:prstGeom prst="rect">
            <a:avLst/>
          </a:prstGeom>
        </p:spPr>
        <p:txBody>
          <a:bodyPr wrap="square">
            <a:spAutoFit/>
          </a:bodyPr>
          <a:lstStyle/>
          <a:p>
            <a:pPr marL="571500" indent="-571500">
              <a:buFont typeface="Arial" panose="020B0604020202020204" pitchFamily="34" charset="0"/>
              <a:buChar char="•"/>
            </a:pPr>
            <a:r>
              <a:rPr lang="pl-PL" sz="3600" dirty="0">
                <a:latin typeface="Baskerville Display PT" panose="020B0604020202020204" charset="-18"/>
                <a:ea typeface="Baskerville Display PT" panose="020B0604020202020204" charset="-18"/>
              </a:rPr>
              <a:t>gorsze wyniki w szkole i spadek zaangażowania w naukę</a:t>
            </a:r>
          </a:p>
          <a:p>
            <a:pPr marL="571500" indent="-571500">
              <a:buFont typeface="Arial" panose="020B0604020202020204" pitchFamily="34" charset="0"/>
              <a:buChar char="•"/>
            </a:pPr>
            <a:r>
              <a:rPr lang="pl-PL" sz="3600" dirty="0">
                <a:latin typeface="Baskerville Display PT" panose="020B0604020202020204" charset="-18"/>
                <a:ea typeface="Baskerville Display PT" panose="020B0604020202020204" charset="-18"/>
              </a:rPr>
              <a:t>wycofanie się z kontaktów społecznych</a:t>
            </a:r>
          </a:p>
          <a:p>
            <a:pPr marL="571500" indent="-571500">
              <a:buFont typeface="Arial" panose="020B0604020202020204" pitchFamily="34" charset="0"/>
              <a:buChar char="•"/>
            </a:pPr>
            <a:r>
              <a:rPr lang="pl-PL" sz="3600" dirty="0">
                <a:latin typeface="Baskerville Display PT" panose="020B0604020202020204" charset="-18"/>
                <a:ea typeface="Baskerville Display PT" panose="020B0604020202020204" charset="-18"/>
              </a:rPr>
              <a:t>agresja</a:t>
            </a:r>
          </a:p>
          <a:p>
            <a:pPr marL="571500" indent="-571500">
              <a:buFont typeface="Arial" panose="020B0604020202020204" pitchFamily="34" charset="0"/>
              <a:buChar char="•"/>
            </a:pPr>
            <a:r>
              <a:rPr lang="pl-PL" sz="3600" dirty="0">
                <a:latin typeface="Baskerville Display PT" panose="020B0604020202020204" charset="-18"/>
                <a:ea typeface="Baskerville Display PT" panose="020B0604020202020204" charset="-18"/>
              </a:rPr>
              <a:t>płaczliwość</a:t>
            </a:r>
          </a:p>
          <a:p>
            <a:pPr marL="571500" indent="-571500">
              <a:buFont typeface="Arial" panose="020B0604020202020204" pitchFamily="34" charset="0"/>
              <a:buChar char="•"/>
            </a:pPr>
            <a:r>
              <a:rPr lang="pl-PL" sz="3600" dirty="0">
                <a:latin typeface="Baskerville Display PT" panose="020B0604020202020204" charset="-18"/>
                <a:ea typeface="Baskerville Display PT" panose="020B0604020202020204" charset="-18"/>
              </a:rPr>
              <a:t>nadpobudliwość</a:t>
            </a:r>
          </a:p>
          <a:p>
            <a:pPr marL="571500" indent="-571500">
              <a:buFont typeface="Arial" panose="020B0604020202020204" pitchFamily="34" charset="0"/>
              <a:buChar char="•"/>
            </a:pPr>
            <a:r>
              <a:rPr lang="pl-PL" sz="3600" dirty="0">
                <a:latin typeface="Baskerville Display PT" panose="020B0604020202020204" charset="-18"/>
                <a:ea typeface="Baskerville Display PT" panose="020B0604020202020204" charset="-18"/>
              </a:rPr>
              <a:t>drażliwość</a:t>
            </a:r>
          </a:p>
          <a:p>
            <a:pPr marL="571500" indent="-571500">
              <a:buFont typeface="Arial" panose="020B0604020202020204" pitchFamily="34" charset="0"/>
              <a:buChar char="•"/>
            </a:pPr>
            <a:r>
              <a:rPr lang="pl-PL" sz="3600" dirty="0">
                <a:latin typeface="Baskerville Display PT" panose="020B0604020202020204" charset="-18"/>
                <a:ea typeface="Baskerville Display PT" panose="020B0604020202020204" charset="-18"/>
              </a:rPr>
              <a:t>wybuchowość</a:t>
            </a:r>
          </a:p>
          <a:p>
            <a:pPr marL="571500" indent="-571500">
              <a:buFont typeface="Arial" panose="020B0604020202020204" pitchFamily="34" charset="0"/>
              <a:buChar char="•"/>
            </a:pPr>
            <a:r>
              <a:rPr lang="pl-PL" sz="3600" dirty="0">
                <a:latin typeface="Baskerville Display PT" panose="020B0604020202020204" charset="-18"/>
                <a:ea typeface="Baskerville Display PT" panose="020B0604020202020204" charset="-18"/>
              </a:rPr>
              <a:t>problemy dotyczące relacji z otoczeniem</a:t>
            </a:r>
          </a:p>
          <a:p>
            <a:pPr marL="571500" indent="-571500">
              <a:buFont typeface="Arial" panose="020B0604020202020204" pitchFamily="34" charset="0"/>
              <a:buChar char="•"/>
            </a:pPr>
            <a:r>
              <a:rPr lang="pl-PL" sz="3600" dirty="0">
                <a:latin typeface="Baskerville Display PT" panose="020B0604020202020204" charset="-18"/>
                <a:ea typeface="Baskerville Display PT" panose="020B0604020202020204" charset="-18"/>
              </a:rPr>
              <a:t>łamanie prawa, wandalizm</a:t>
            </a:r>
          </a:p>
          <a:p>
            <a:pPr marL="571500" indent="-571500">
              <a:buFont typeface="Arial" panose="020B0604020202020204" pitchFamily="34" charset="0"/>
              <a:buChar char="•"/>
            </a:pPr>
            <a:r>
              <a:rPr lang="pl-PL" sz="3600" dirty="0">
                <a:latin typeface="Baskerville Display PT" panose="020B0604020202020204" charset="-18"/>
                <a:ea typeface="Baskerville Display PT" panose="020B0604020202020204" charset="-18"/>
              </a:rPr>
              <a:t>używanie substancji psychoaktywnych</a:t>
            </a:r>
          </a:p>
          <a:p>
            <a:pPr marL="571500" indent="-571500">
              <a:buFont typeface="Arial" panose="020B0604020202020204" pitchFamily="34" charset="0"/>
              <a:buChar char="•"/>
            </a:pPr>
            <a:r>
              <a:rPr lang="pl-PL" sz="3600" dirty="0">
                <a:latin typeface="Baskerville Display PT" panose="020B0604020202020204" charset="-18"/>
                <a:ea typeface="Baskerville Display PT" panose="020B0604020202020204" charset="-18"/>
              </a:rPr>
              <a:t>zachowania autodestrukcyjne</a:t>
            </a:r>
          </a:p>
          <a:p>
            <a:pPr marL="571500" indent="-571500">
              <a:buFont typeface="Arial" panose="020B0604020202020204" pitchFamily="34" charset="0"/>
              <a:buChar char="•"/>
            </a:pPr>
            <a:r>
              <a:rPr lang="pl-PL" sz="3600" dirty="0">
                <a:latin typeface="Baskerville Display PT" panose="020B0604020202020204" charset="-18"/>
                <a:ea typeface="Baskerville Display PT" panose="020B0604020202020204" charset="-18"/>
              </a:rPr>
              <a:t>nadużywanie alkoholu, narkotyków i innych substancji uzależniających</a:t>
            </a:r>
          </a:p>
          <a:p>
            <a:pPr marL="571500" indent="-571500">
              <a:buFont typeface="Arial" panose="020B0604020202020204" pitchFamily="34" charset="0"/>
              <a:buChar char="•"/>
            </a:pPr>
            <a:r>
              <a:rPr lang="pl-PL" sz="3600" dirty="0">
                <a:latin typeface="Baskerville Display PT" panose="020B0604020202020204" charset="-18"/>
                <a:ea typeface="Baskerville Display PT" panose="020B0604020202020204" charset="-18"/>
              </a:rPr>
              <a:t>okaleczanie się</a:t>
            </a:r>
          </a:p>
          <a:p>
            <a:pPr marL="571500" indent="-571500">
              <a:buFont typeface="Arial" panose="020B0604020202020204" pitchFamily="34" charset="0"/>
              <a:buChar char="•"/>
            </a:pPr>
            <a:r>
              <a:rPr lang="pl-PL" sz="3600" dirty="0">
                <a:latin typeface="Baskerville Display PT" panose="020B0604020202020204" charset="-18"/>
                <a:ea typeface="Baskerville Display PT" panose="020B0604020202020204" charset="-18"/>
              </a:rPr>
              <a:t>myśli i próby samobójcze.</a:t>
            </a:r>
          </a:p>
        </p:txBody>
      </p:sp>
    </p:spTree>
    <p:extLst>
      <p:ext uri="{BB962C8B-B14F-4D97-AF65-F5344CB8AC3E}">
        <p14:creationId xmlns:p14="http://schemas.microsoft.com/office/powerpoint/2010/main" val="14945338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teka">
  <a:themeElements>
    <a:clrScheme name="Apteka">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teka">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teka">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207</TotalTime>
  <Words>1909</Words>
  <Application>Microsoft Office PowerPoint</Application>
  <PresentationFormat>Niestandardowy</PresentationFormat>
  <Paragraphs>234</Paragraphs>
  <Slides>45</Slides>
  <Notes>0</Notes>
  <HiddenSlides>0</HiddenSlides>
  <MMClips>0</MMClips>
  <ScaleCrop>false</ScaleCrop>
  <HeadingPairs>
    <vt:vector size="6" baseType="variant">
      <vt:variant>
        <vt:lpstr>Używane czcionki</vt:lpstr>
      </vt:variant>
      <vt:variant>
        <vt:i4>10</vt:i4>
      </vt:variant>
      <vt:variant>
        <vt:lpstr>Motyw</vt:lpstr>
      </vt:variant>
      <vt:variant>
        <vt:i4>1</vt:i4>
      </vt:variant>
      <vt:variant>
        <vt:lpstr>Tytuły slajdów</vt:lpstr>
      </vt:variant>
      <vt:variant>
        <vt:i4>45</vt:i4>
      </vt:variant>
    </vt:vector>
  </HeadingPairs>
  <TitlesOfParts>
    <vt:vector size="56" baseType="lpstr">
      <vt:lpstr>Arial</vt:lpstr>
      <vt:lpstr>Montserrat</vt:lpstr>
      <vt:lpstr>Century Gothic</vt:lpstr>
      <vt:lpstr>Times New Roman</vt:lpstr>
      <vt:lpstr>Baskerville Old Face</vt:lpstr>
      <vt:lpstr>Baskerville Display PT Bold Italics</vt:lpstr>
      <vt:lpstr>Montserrat Bold</vt:lpstr>
      <vt:lpstr>Baskerville Display PT</vt:lpstr>
      <vt:lpstr>Book Antiqua</vt:lpstr>
      <vt:lpstr>Montserrat Bold Italics</vt:lpstr>
      <vt:lpstr>Apteka</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Zdrowie psychiczne u dzieci - profilaktyka</dc:title>
  <dc:creator>VICEDYREKTOR</dc:creator>
  <cp:lastModifiedBy>User</cp:lastModifiedBy>
  <cp:revision>22</cp:revision>
  <dcterms:created xsi:type="dcterms:W3CDTF">2006-08-16T00:00:00Z</dcterms:created>
  <dcterms:modified xsi:type="dcterms:W3CDTF">2025-02-28T10:30:48Z</dcterms:modified>
  <dc:identifier>DAGehWyYVXc</dc:identifier>
</cp:coreProperties>
</file>